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1" r:id="rId2"/>
    <p:sldMasterId id="2147483778" r:id="rId3"/>
  </p:sldMasterIdLst>
  <p:notesMasterIdLst>
    <p:notesMasterId r:id="rId33"/>
  </p:notesMasterIdLst>
  <p:sldIdLst>
    <p:sldId id="256" r:id="rId4"/>
    <p:sldId id="4784" r:id="rId5"/>
    <p:sldId id="4817" r:id="rId6"/>
    <p:sldId id="4798" r:id="rId7"/>
    <p:sldId id="4779" r:id="rId8"/>
    <p:sldId id="4799" r:id="rId9"/>
    <p:sldId id="4797" r:id="rId10"/>
    <p:sldId id="4800" r:id="rId11"/>
    <p:sldId id="4780" r:id="rId12"/>
    <p:sldId id="294" r:id="rId13"/>
    <p:sldId id="4803" r:id="rId14"/>
    <p:sldId id="4815" r:id="rId15"/>
    <p:sldId id="4816" r:id="rId16"/>
    <p:sldId id="4801" r:id="rId17"/>
    <p:sldId id="4802" r:id="rId18"/>
    <p:sldId id="4804" r:id="rId19"/>
    <p:sldId id="4805" r:id="rId20"/>
    <p:sldId id="4806" r:id="rId21"/>
    <p:sldId id="4807" r:id="rId22"/>
    <p:sldId id="4809" r:id="rId23"/>
    <p:sldId id="4810" r:id="rId24"/>
    <p:sldId id="4808" r:id="rId25"/>
    <p:sldId id="4813" r:id="rId26"/>
    <p:sldId id="4781" r:id="rId27"/>
    <p:sldId id="4785" r:id="rId28"/>
    <p:sldId id="4812" r:id="rId29"/>
    <p:sldId id="4782" r:id="rId30"/>
    <p:sldId id="286" r:id="rId31"/>
    <p:sldId id="4789"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0EC20A-A94C-1564-B526-D2C4019D9FDA}" name="Kara Culp" initials="KC" userId="S::kculp@apertureed.com::028e200b-e27a-40e9-a870-81efe59befa5" providerId="AD"/>
  <p188:author id="{E858171B-D8BA-F71A-8D62-FC114A058971}" name="Alexandra Baker" initials="AB" userId="S::abaker@apertureed.com::333686e7-2f0b-42ce-84b8-f76d7b79f4b8" providerId="AD"/>
  <p188:author id="{24B7B61B-A151-466C-9752-EA55ACE8CE12}" name="Katy Kizer" initials="KK" userId="S::kkizer@riversideinsights.com::4c25d5a3-bd6c-4e3c-8414-fa10ef5095e7" providerId="AD"/>
  <p188:author id="{1CEBC73C-F354-FAE1-EF9A-3CD5C1BA9D2D}" name="Lisa Micou" initials="LM" userId="S::lmicou@apertureed.com::8f72a511-f890-490c-98c3-51a65e2ae929" providerId="AD"/>
  <p188:author id="{54002672-67C7-9B53-14BC-A42C4C83ABD4}" name="Brittnei McKeithen-Barnes" initials="BM" userId="S::bmckeithenbarnes@apertureed.com::74da6f25-a38a-40e7-8d8f-184a330f7b3a" providerId="AD"/>
  <p188:author id="{6E706992-6FA6-2CE3-34AA-FE91DD65428C}" name="Katy Kizer" initials="KK" userId="S::kkizer@apertureed.com::4c25d5a3-bd6c-4e3c-8414-fa10ef5095e7" providerId="AD"/>
  <p188:author id="{C6EE9594-1D5F-6EBA-6318-FE18C3377294}" name="Erin Ryan" initials="ER" userId="S::eryan@Apertureed.com::11ea8799-830b-4d5d-895a-2e36a1a04a98" providerId="AD"/>
  <p188:author id="{D0853BE5-958F-513B-EA67-65C908C7DFBF}" name="Lisa Micou" initials="" userId="S::Lmicou@apertureed.com::8f72a511-f890-490c-98c3-51a65e2ae92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0B4E3"/>
    <a:srgbClr val="747679"/>
    <a:srgbClr val="5A94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74F382-88D0-4513-945A-7D3C9505608B}" v="2" dt="2024-07-31T17:42:36.1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308" autoAdjust="0"/>
  </p:normalViewPr>
  <p:slideViewPr>
    <p:cSldViewPr snapToGrid="0">
      <p:cViewPr varScale="1">
        <p:scale>
          <a:sx n="45" d="100"/>
          <a:sy n="45" d="100"/>
        </p:scale>
        <p:origin x="14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5/10/relationships/revisionInfo" Target="revisionInfo.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21B0F-54BA-4520-87F9-D9858E0A4C20}"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69EFAD-A0D4-47A4-B2D3-6A0DF83874FB}" type="slidenum">
              <a:rPr lang="en-US" smtClean="0"/>
              <a:t>‹#›</a:t>
            </a:fld>
            <a:endParaRPr lang="en-US"/>
          </a:p>
        </p:txBody>
      </p:sp>
    </p:spTree>
    <p:extLst>
      <p:ext uri="{BB962C8B-B14F-4D97-AF65-F5344CB8AC3E}">
        <p14:creationId xmlns:p14="http://schemas.microsoft.com/office/powerpoint/2010/main" val="1917150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info.apertureed.com/hubfs/Revenue-and-Marketing-Resources/Solution-Based-Resources/Guidance-on-Mental-Health-and-Social-Emotional-Screening.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Aptos" panose="020B0004020202020204" pitchFamily="34" charset="0"/>
              </a:rPr>
              <a:t>Title: decision making, responding v. reacting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b="1" u="sng" dirty="0">
                <a:latin typeface="Aptos" panose="020B0004020202020204" pitchFamily="34" charset="0"/>
              </a:rPr>
              <a:t>Script:</a:t>
            </a:r>
            <a:r>
              <a:rPr lang="en-US" b="1" u="none" dirty="0">
                <a:latin typeface="Aptos" panose="020B0004020202020204" pitchFamily="34" charset="0"/>
              </a:rPr>
              <a:t> Hello and welcome to Using DESSA Data within the MTSS Framework. The goal of today’s session is to equip you with a foundation for integrating DESSA data into the MTSS decision-making framework for the benefit of student performance. </a:t>
            </a:r>
            <a:endParaRPr b="1" u="sng" dirty="0">
              <a:latin typeface="Aptos" panose="020B00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sz="1200" b="1" i="0" dirty="0">
                <a:solidFill>
                  <a:srgbClr val="000000"/>
                </a:solidFill>
                <a:effectLst/>
                <a:latin typeface="Arial" panose="020B0604020202020204" pitchFamily="34" charset="0"/>
              </a:rPr>
              <a:t>[CLICK]</a:t>
            </a:r>
            <a:r>
              <a:rPr lang="en-US" sz="1200" b="0" i="0" dirty="0">
                <a:solidFill>
                  <a:srgbClr val="000000"/>
                </a:solidFill>
                <a:effectLst/>
                <a:latin typeface="Arial" panose="020B0604020202020204" pitchFamily="34" charset="0"/>
              </a:rPr>
              <a:t>Well, in about 60 seconds, DESSA Mini data can predict whether an individual student needs more and that’s before they ever receive their first office referral.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dirty="0"/>
              <a:t>Essentially, the DESSA mini as a universal screener </a:t>
            </a:r>
            <a:r>
              <a:rPr lang="en-US" b="1" dirty="0"/>
              <a:t>begins</a:t>
            </a:r>
            <a:r>
              <a:rPr lang="en-US" b="1" i="1" dirty="0"/>
              <a:t> </a:t>
            </a:r>
            <a:r>
              <a:rPr lang="en-US" b="0" i="0" dirty="0"/>
              <a:t>in helping</a:t>
            </a:r>
            <a:r>
              <a:rPr lang="en-US" dirty="0"/>
              <a:t> us answer these 4 questions: </a:t>
            </a:r>
            <a:r>
              <a:rPr lang="en-US" b="1" dirty="0"/>
              <a:t>[CLICK] </a:t>
            </a:r>
            <a:r>
              <a:rPr lang="en-US" dirty="0"/>
              <a:t>(1) Is there a need? </a:t>
            </a:r>
            <a:r>
              <a:rPr lang="en-US" b="1" dirty="0"/>
              <a:t>[CLICK] </a:t>
            </a:r>
            <a:r>
              <a:rPr lang="en-US" dirty="0"/>
              <a:t>(2) What is the need? </a:t>
            </a:r>
            <a:r>
              <a:rPr lang="en-US" b="1" dirty="0"/>
              <a:t>[CLICK] </a:t>
            </a:r>
            <a:r>
              <a:rPr lang="en-US" dirty="0"/>
              <a:t>(3) What will we do? And </a:t>
            </a:r>
            <a:r>
              <a:rPr lang="en-US" b="1" dirty="0"/>
              <a:t>[CLICK] </a:t>
            </a:r>
            <a:r>
              <a:rPr lang="en-US" dirty="0"/>
              <a:t>(4) Is it working?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At the Universal Tier 1 level, the DESSA mini tells us whether there is a need or not. Let’s look at an example.</a:t>
            </a:r>
          </a:p>
        </p:txBody>
      </p:sp>
      <p:sp>
        <p:nvSpPr>
          <p:cNvPr id="4" name="Slide Number Placeholder 3"/>
          <p:cNvSpPr>
            <a:spLocks noGrp="1"/>
          </p:cNvSpPr>
          <p:nvPr>
            <p:ph type="sldNum" sz="quarter" idx="5"/>
          </p:nvPr>
        </p:nvSpPr>
        <p:spPr/>
        <p:txBody>
          <a:bodyPr/>
          <a:lstStyle/>
          <a:p>
            <a:fld id="{5469EFAD-A0D4-47A4-B2D3-6A0DF83874FB}" type="slidenum">
              <a:rPr lang="en-US" smtClean="0"/>
              <a:t>10</a:t>
            </a:fld>
            <a:endParaRPr lang="en-US"/>
          </a:p>
        </p:txBody>
      </p:sp>
    </p:spTree>
    <p:extLst>
      <p:ext uri="{BB962C8B-B14F-4D97-AF65-F5344CB8AC3E}">
        <p14:creationId xmlns:p14="http://schemas.microsoft.com/office/powerpoint/2010/main" val="365522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November at Rosehill Elementary, and we just finished our first rating using the DESSA mini. As a 4</a:t>
            </a:r>
            <a:r>
              <a:rPr lang="en-US" baseline="30000" dirty="0"/>
              <a:t>th</a:t>
            </a:r>
            <a:r>
              <a:rPr lang="en-US" dirty="0"/>
              <a:t> grade team, we examine our data in our monthly grade level meeting to review and analyze our outcomes.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Based on our results, 13% of students are in the Need for Instruction range. This tells us that there is certainly a need, but not a severe one. Our data informs us that we’re doing very well with a combined 87% of our students performing in the Typical or Strength categories. This is something we can take the time to reflect on and be proud of while still asking ourselves some guiding questions.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11</a:t>
            </a:fld>
            <a:endParaRPr lang="en-US"/>
          </a:p>
        </p:txBody>
      </p:sp>
    </p:spTree>
    <p:extLst>
      <p:ext uri="{BB962C8B-B14F-4D97-AF65-F5344CB8AC3E}">
        <p14:creationId xmlns:p14="http://schemas.microsoft.com/office/powerpoint/2010/main" val="327869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dirty="0">
                <a:solidFill>
                  <a:srgbClr val="000000"/>
                </a:solidFill>
                <a:effectLst/>
                <a:latin typeface="Arial" panose="020B0604020202020204" pitchFamily="34" charset="0"/>
              </a:rPr>
              <a:t>[READ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effectLst/>
                <a:latin typeface="Arial" panose="020B0604020202020204" pitchFamily="34" charset="0"/>
              </a:rPr>
              <a:t>Now that we’ve read them, I’ll walk you through our answers and thought process.</a:t>
            </a:r>
          </a:p>
        </p:txBody>
      </p:sp>
      <p:sp>
        <p:nvSpPr>
          <p:cNvPr id="4" name="Slide Number Placeholder 3"/>
          <p:cNvSpPr>
            <a:spLocks noGrp="1"/>
          </p:cNvSpPr>
          <p:nvPr>
            <p:ph type="sldNum" sz="quarter" idx="5"/>
          </p:nvPr>
        </p:nvSpPr>
        <p:spPr/>
        <p:txBody>
          <a:bodyPr/>
          <a:lstStyle/>
          <a:p>
            <a:fld id="{5469EFAD-A0D4-47A4-B2D3-6A0DF83874FB}" type="slidenum">
              <a:rPr lang="en-US" smtClean="0"/>
              <a:t>12</a:t>
            </a:fld>
            <a:endParaRPr lang="en-US"/>
          </a:p>
        </p:txBody>
      </p:sp>
    </p:spTree>
    <p:extLst>
      <p:ext uri="{BB962C8B-B14F-4D97-AF65-F5344CB8AC3E}">
        <p14:creationId xmlns:p14="http://schemas.microsoft.com/office/powerpoint/2010/main" val="3197804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dirty="0">
                <a:solidFill>
                  <a:srgbClr val="000000"/>
                </a:solidFill>
                <a:effectLst/>
                <a:latin typeface="Arial" panose="020B0604020202020204" pitchFamily="34" charset="0"/>
              </a:rPr>
              <a:t>[MODEL]</a:t>
            </a:r>
            <a:r>
              <a:rPr lang="en-US" sz="1200" b="0" i="0" dirty="0">
                <a:solidFill>
                  <a:srgbClr val="000000"/>
                </a:solidFill>
                <a:effectLst/>
                <a:latin typeface="Arial" panose="020B0604020202020204" pitchFamily="34" charset="0"/>
              </a:rPr>
              <a:t> As we’ve acknowledged, based on the data, almost 90% of our students are performing in the Typical and Strength descriptive ranges.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i="0" dirty="0">
                <a:solidFill>
                  <a:srgbClr val="000000"/>
                </a:solidFill>
                <a:effectLst/>
                <a:latin typeface="Arial" panose="020B0604020202020204" pitchFamily="34" charset="0"/>
              </a:rPr>
              <a:t>[CLICK] </a:t>
            </a:r>
            <a:r>
              <a:rPr lang="en-US" sz="1200" b="0" i="0" dirty="0">
                <a:solidFill>
                  <a:srgbClr val="000000"/>
                </a:solidFill>
                <a:effectLst/>
                <a:latin typeface="Arial" panose="020B0604020202020204" pitchFamily="34" charset="0"/>
              </a:rPr>
              <a:t>So, what’s working well? Most of our students demonstrate a typical manifestation or strength in the competencies they are being evaluated on. In our </a:t>
            </a:r>
            <a:r>
              <a:rPr lang="en-US" sz="1200" b="0" i="0" dirty="0" err="1">
                <a:solidFill>
                  <a:srgbClr val="000000"/>
                </a:solidFill>
                <a:effectLst/>
                <a:latin typeface="Arial" panose="020B0604020202020204" pitchFamily="34" charset="0"/>
              </a:rPr>
              <a:t>KidTalk</a:t>
            </a:r>
            <a:r>
              <a:rPr lang="en-US" sz="1200" b="0" i="0" dirty="0">
                <a:solidFill>
                  <a:srgbClr val="000000"/>
                </a:solidFill>
                <a:effectLst/>
                <a:latin typeface="Arial" panose="020B0604020202020204" pitchFamily="34" charset="0"/>
              </a:rPr>
              <a:t> time as a team, we celebrate the fact that as a result of the Foundational Practices, our transitions in the morning from breakfast to the classroom are smooth, our transitions between subjects are seamless, and for the most part we only have to redirect those 10 students on a consistent basis.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effectLst/>
                <a:latin typeface="Arial" panose="020B0604020202020204" pitchFamily="34" charset="0"/>
              </a:rPr>
              <a:t>Moreover, during Brain Breaks which are relatively unstructured academic reprieves, all of our students enjoy getting the wiggles out and successfully engage in competencies like social awareness, responsible decision making, and relationship skills.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dirty="0">
                <a:solidFill>
                  <a:srgbClr val="000000"/>
                </a:solidFill>
                <a:effectLst/>
                <a:latin typeface="Arial" panose="020B0604020202020204" pitchFamily="34" charset="0"/>
              </a:rPr>
              <a:t>[CLICK] </a:t>
            </a:r>
            <a:r>
              <a:rPr lang="en-US" sz="1200" b="0" i="0" dirty="0">
                <a:solidFill>
                  <a:srgbClr val="000000"/>
                </a:solidFill>
                <a:effectLst/>
                <a:latin typeface="Arial" panose="020B0604020202020204" pitchFamily="34" charset="0"/>
              </a:rPr>
              <a:t>Our morning meeting time is reserved for direct instruction using Second Step, so because we’re on pace with those lessons, we’re certain that Universal practices are being used to fidelity.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dirty="0">
                <a:solidFill>
                  <a:srgbClr val="000000"/>
                </a:solidFill>
                <a:effectLst/>
                <a:latin typeface="Arial" panose="020B0604020202020204" pitchFamily="34" charset="0"/>
              </a:rPr>
              <a:t>[CLICK] </a:t>
            </a:r>
            <a:r>
              <a:rPr lang="en-US" sz="1200" b="0" i="0" dirty="0">
                <a:solidFill>
                  <a:srgbClr val="000000"/>
                </a:solidFill>
                <a:effectLst/>
                <a:latin typeface="Arial" panose="020B0604020202020204" pitchFamily="34" charset="0"/>
              </a:rPr>
              <a:t>From an academic lens, the My Students report aligns well to our last benchmark, whereas about 83% of our students are performing proficiently in Reading and Math. So Universal practices have impacted these outcomes because our students are not only ready to learn but demonstrating that they have retained and applied their learning.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000000"/>
              </a:solidFill>
              <a:effectLst/>
              <a:latin typeface="Arial" panose="020B060402020202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13</a:t>
            </a:fld>
            <a:endParaRPr lang="en-US"/>
          </a:p>
        </p:txBody>
      </p:sp>
    </p:spTree>
    <p:extLst>
      <p:ext uri="{BB962C8B-B14F-4D97-AF65-F5344CB8AC3E}">
        <p14:creationId xmlns:p14="http://schemas.microsoft.com/office/powerpoint/2010/main" val="508309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dirty="0">
                <a:solidFill>
                  <a:srgbClr val="000000"/>
                </a:solidFill>
                <a:effectLst/>
                <a:latin typeface="Arial" panose="020B0604020202020204" pitchFamily="34" charset="0"/>
              </a:rPr>
              <a:t>Having said that, I invite you follow the model of our 4</a:t>
            </a:r>
            <a:r>
              <a:rPr lang="en-US" sz="1200" b="0" i="0" baseline="30000" dirty="0">
                <a:solidFill>
                  <a:srgbClr val="000000"/>
                </a:solidFill>
                <a:effectLst/>
                <a:latin typeface="Arial" panose="020B0604020202020204" pitchFamily="34" charset="0"/>
              </a:rPr>
              <a:t>th</a:t>
            </a:r>
            <a:r>
              <a:rPr lang="en-US" sz="1200" b="0" i="0" dirty="0">
                <a:solidFill>
                  <a:srgbClr val="000000"/>
                </a:solidFill>
                <a:effectLst/>
                <a:latin typeface="Arial" panose="020B0604020202020204" pitchFamily="34" charset="0"/>
              </a:rPr>
              <a:t> grade team at Rosehill elementary and reflect on your DESSA mini implementation and data using the guiding questions provided. Let’s take about 5 minutes to do this on our workspace document.</a:t>
            </a:r>
          </a:p>
          <a:p>
            <a:pPr marL="171450" indent="-171450">
              <a:buFont typeface="Arial" panose="020B0604020202020204" pitchFamily="34" charset="0"/>
              <a:buChar char="•"/>
            </a:pPr>
            <a:endParaRPr lang="en-US" sz="1200"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469EFAD-A0D4-47A4-B2D3-6A0DF83874FB}" type="slidenum">
              <a:rPr lang="en-US" smtClean="0"/>
              <a:t>14</a:t>
            </a:fld>
            <a:endParaRPr lang="en-US"/>
          </a:p>
        </p:txBody>
      </p:sp>
    </p:spTree>
    <p:extLst>
      <p:ext uri="{BB962C8B-B14F-4D97-AF65-F5344CB8AC3E}">
        <p14:creationId xmlns:p14="http://schemas.microsoft.com/office/powerpoint/2010/main" val="1406774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we’ve seen that reliable social-emotional data at the Tier 1/Universal level will help us quickly determine our impact from an aerial view, but it will also tell us who needs additional support.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a group of students need Tier 2 supports layered on top of universal supports, how do we know what type of intervention is needed and how do we access interventions that are easy to use and aligned to the universal practices?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Well, the DESSA is a follow-up assessment used to dig deeper into the specific need a student or group of students has. By completing a full DESSA after the DESSA mini, educators will know what the specific need is and can then determine the appropriate interventions.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Let’s head back to Rosehill Elementary and check on those 10 students in the Need for Instruction range.</a:t>
            </a:r>
          </a:p>
        </p:txBody>
      </p:sp>
      <p:sp>
        <p:nvSpPr>
          <p:cNvPr id="4" name="Slide Number Placeholder 3"/>
          <p:cNvSpPr>
            <a:spLocks noGrp="1"/>
          </p:cNvSpPr>
          <p:nvPr>
            <p:ph type="sldNum" sz="quarter" idx="5"/>
          </p:nvPr>
        </p:nvSpPr>
        <p:spPr/>
        <p:txBody>
          <a:bodyPr/>
          <a:lstStyle/>
          <a:p>
            <a:fld id="{5469EFAD-A0D4-47A4-B2D3-6A0DF83874FB}" type="slidenum">
              <a:rPr lang="en-US" smtClean="0"/>
              <a:t>15</a:t>
            </a:fld>
            <a:endParaRPr lang="en-US"/>
          </a:p>
        </p:txBody>
      </p:sp>
    </p:spTree>
    <p:extLst>
      <p:ext uri="{BB962C8B-B14F-4D97-AF65-F5344CB8AC3E}">
        <p14:creationId xmlns:p14="http://schemas.microsoft.com/office/powerpoint/2010/main" val="1745365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Here’s the Competencies report which is a breakdown of how those 10 students performed in each competency after receiving a full DESSA. The DESSA mini, given to our entire grade level showed us that there was a need </a:t>
            </a:r>
            <a:r>
              <a:rPr lang="en-US" b="1" dirty="0"/>
              <a:t>[CLICK]</a:t>
            </a:r>
            <a:r>
              <a:rPr lang="en-US" dirty="0"/>
              <a:t>, the full DESSA, completed on those 10 students in the grade level, shows us what the need is </a:t>
            </a:r>
            <a:r>
              <a:rPr lang="en-US" b="1" dirty="0"/>
              <a:t>[CLICK].</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According to our breakdown, our 4</a:t>
            </a:r>
            <a:r>
              <a:rPr lang="en-US" baseline="30000" dirty="0"/>
              <a:t>th</a:t>
            </a:r>
            <a:r>
              <a:rPr lang="en-US" dirty="0"/>
              <a:t> grade students at Rosehill who received a full DESSA are Self-Awareness Superstars and great Optimistic Thinkers! </a:t>
            </a:r>
            <a:r>
              <a:rPr lang="en-US" b="1" dirty="0"/>
              <a:t>[CLICK]. </a:t>
            </a:r>
            <a:r>
              <a:rPr lang="en-US" b="0" dirty="0"/>
              <a:t>Although they scored in the Need for Instruction range overall, they scored higher in the Typical (blue) range in those areas. They’re also fairing rather well in Social Awareness, and Responsible Decision Making where they scored 54% in the Typical and 46% in the Need for Instruction range. So, let’s pause to note, that although these students are showing a need, they still have relative strengths that warrant celebration.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However, there are two competencies that our friends are struggling with. In a moment, when I say “Go”, flood the chat with the two competencies in which our 4</a:t>
            </a:r>
            <a:r>
              <a:rPr lang="en-US" baseline="30000" dirty="0"/>
              <a:t>th</a:t>
            </a:r>
            <a:r>
              <a:rPr lang="en-US" dirty="0"/>
              <a:t> graders are showing the greatest need.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16</a:t>
            </a:fld>
            <a:endParaRPr lang="en-US"/>
          </a:p>
        </p:txBody>
      </p:sp>
    </p:spTree>
    <p:extLst>
      <p:ext uri="{BB962C8B-B14F-4D97-AF65-F5344CB8AC3E}">
        <p14:creationId xmlns:p14="http://schemas.microsoft.com/office/powerpoint/2010/main" val="1916694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Awesome! You’re absolutely right. Self-Management and Relationship Skills are the two areas that show the greatest need. But that’s what our DESSA data shows.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 want you to take a moment and think to yourself “What other data points can we use to inform our next steps?”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For example, self-management and relationship skills are both interpersonal skills. What other measures do we use to capture student’s competencies in those areas?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Maybe PBIS, right? Maybe we review our PBIS data because it measures interpersonal skills, and we can see if any of these students have referrals on the playground, cafeteria, hallway, or other areas that are highly interpersonal.</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Now it’s your turn! We’ve examined Tier 1 data, and you now know whether there’s a need. Now, use the Competencies report to determine what the need is.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17</a:t>
            </a:fld>
            <a:endParaRPr lang="en-US"/>
          </a:p>
        </p:txBody>
      </p:sp>
    </p:spTree>
    <p:extLst>
      <p:ext uri="{BB962C8B-B14F-4D97-AF65-F5344CB8AC3E}">
        <p14:creationId xmlns:p14="http://schemas.microsoft.com/office/powerpoint/2010/main" val="1787185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you weren’t sure which number to select based on the data, fear not! Our Data-Driven Recommendations is another tool that helps us align the DESSA into the MTSS decision-making framework to help teachers, help students.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And, it even tells us what we can do about the need we have.</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So, once we’ve given our universal screener at Rosehill, </a:t>
            </a:r>
            <a:r>
              <a:rPr lang="en-US" b="1" dirty="0"/>
              <a:t>[CLICK] </a:t>
            </a:r>
            <a:r>
              <a:rPr lang="en-US" dirty="0"/>
              <a:t>and we know which students need support and the kind of the support they need, [</a:t>
            </a:r>
            <a:r>
              <a:rPr lang="en-US" b="1" dirty="0"/>
              <a:t>CLICK] </a:t>
            </a:r>
            <a:r>
              <a:rPr lang="en-US" dirty="0"/>
              <a:t>we can now </a:t>
            </a:r>
            <a:r>
              <a:rPr lang="en-US" i="1" dirty="0"/>
              <a:t>act</a:t>
            </a:r>
            <a:r>
              <a:rPr lang="en-US" dirty="0"/>
              <a:t> on that support.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you see here, just like our competency report showed us, </a:t>
            </a:r>
            <a:r>
              <a:rPr lang="en-US" b="1" dirty="0"/>
              <a:t>[CLICK] </a:t>
            </a:r>
            <a:r>
              <a:rPr lang="en-US" dirty="0"/>
              <a:t>Optimistic Thinking is a relative strength</a:t>
            </a:r>
            <a:r>
              <a:rPr lang="en-US" b="1" dirty="0"/>
              <a:t> </a:t>
            </a:r>
            <a:r>
              <a:rPr lang="en-US" b="0" dirty="0"/>
              <a:t>of our 4</a:t>
            </a:r>
            <a:r>
              <a:rPr lang="en-US" b="0" baseline="30000" dirty="0"/>
              <a:t>th</a:t>
            </a:r>
            <a:r>
              <a:rPr lang="en-US" b="0" dirty="0"/>
              <a:t> grade students in the Need, but they really need help with </a:t>
            </a:r>
            <a:r>
              <a:rPr lang="en-US" b="1" dirty="0"/>
              <a:t>[CLICK] </a:t>
            </a:r>
            <a:r>
              <a:rPr lang="en-US" b="0" dirty="0"/>
              <a:t>Social Awareness and Self Management. What can I do to help them?</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I can place them in one group of 10 or break them into 2 smaller groups of 5 and I can use the recommended strategies in tandem with the </a:t>
            </a:r>
            <a:r>
              <a:rPr lang="en-US" b="1" dirty="0"/>
              <a:t>[CLICK] </a:t>
            </a:r>
            <a:r>
              <a:rPr lang="en-US" b="0" dirty="0"/>
              <a:t>recommended Tier 2 intervention.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But what if 1 of those 10 students needs more?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18</a:t>
            </a:fld>
            <a:endParaRPr lang="en-US"/>
          </a:p>
        </p:txBody>
      </p:sp>
    </p:spTree>
    <p:extLst>
      <p:ext uri="{BB962C8B-B14F-4D97-AF65-F5344CB8AC3E}">
        <p14:creationId xmlns:p14="http://schemas.microsoft.com/office/powerpoint/2010/main" val="2405104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we reach Tier 3, we are oftentimes working with students who have already demonstrated risk indicators and are using unproductive responses that are getting them into trouble academically and/or socially-emotionally.</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However, a well-functioning MTSS framework means that for Tier 3 support, we really should only be planning for about 5% or less of our student population.  For that to happen, we need to ensure that our universal practices and our Tier 2 supports are implemented with integrity such that our educators feel confident and competent in implementing those practices and those practices are monitored for impact.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dirty="0"/>
              <a:t>When our Universal and Tier 2 supports are layered effectively within that data-driven decision-making framework, it empowers educators and student support teams to confidently provide Tier 3 supports that will be individualized based on that student’s needs and will be aligned to the Tier 1 and Tier 2 supports that are already in place.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With that in mind, let’s walk down the road of Tier 3 support with my favorite student: Joel Charity.</a:t>
            </a:r>
          </a:p>
        </p:txBody>
      </p:sp>
      <p:sp>
        <p:nvSpPr>
          <p:cNvPr id="4" name="Slide Number Placeholder 3"/>
          <p:cNvSpPr>
            <a:spLocks noGrp="1"/>
          </p:cNvSpPr>
          <p:nvPr>
            <p:ph type="sldNum" sz="quarter" idx="5"/>
          </p:nvPr>
        </p:nvSpPr>
        <p:spPr/>
        <p:txBody>
          <a:bodyPr/>
          <a:lstStyle/>
          <a:p>
            <a:fld id="{5469EFAD-A0D4-47A4-B2D3-6A0DF83874FB}" type="slidenum">
              <a:rPr lang="en-US" smtClean="0"/>
              <a:t>19</a:t>
            </a:fld>
            <a:endParaRPr lang="en-US"/>
          </a:p>
        </p:txBody>
      </p:sp>
    </p:spTree>
    <p:extLst>
      <p:ext uri="{BB962C8B-B14F-4D97-AF65-F5344CB8AC3E}">
        <p14:creationId xmlns:p14="http://schemas.microsoft.com/office/powerpoint/2010/main" val="3786689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latin typeface="Aptos" panose="020B0004020202020204" pitchFamily="34" charset="0"/>
              </a:rPr>
              <a:t>In our time together,</a:t>
            </a:r>
          </a:p>
          <a:p>
            <a:pPr marL="171450" indent="-171450">
              <a:buFont typeface="Arial" panose="020B0604020202020204" pitchFamily="34" charset="0"/>
              <a:buChar char="•"/>
            </a:pPr>
            <a:r>
              <a:rPr lang="en-US" b="0" dirty="0">
                <a:latin typeface="Aptos" panose="020B0004020202020204" pitchFamily="34" charset="0"/>
              </a:rPr>
              <a:t>You will gain a greater understanding of how the MTSS framework impacts student outcomes,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Aptos" panose="020B0004020202020204" pitchFamily="34" charset="0"/>
              </a:rPr>
              <a:t>Use guided questions to contextualize how DESSA implementation supports MTSS as a decision-making process and </a:t>
            </a:r>
            <a:r>
              <a:rPr lang="en-US" b="0" i="0" dirty="0">
                <a:solidFill>
                  <a:srgbClr val="747679"/>
                </a:solidFill>
                <a:effectLst/>
                <a:latin typeface="Aptos" panose="020B0004020202020204" pitchFamily="34" charset="0"/>
              </a:rPr>
              <a:t>learn best practices for integrating DESSA data into an MTSS framework.</a:t>
            </a:r>
            <a:endParaRPr lang="en-US" b="0" dirty="0">
              <a:latin typeface="Aptos" panose="020B0004020202020204" pitchFamily="34" charset="0"/>
            </a:endParaRPr>
          </a:p>
          <a:p>
            <a:pPr marL="171450" indent="-171450">
              <a:buFont typeface="Arial" panose="020B0604020202020204" pitchFamily="34" charset="0"/>
              <a:buChar char="•"/>
            </a:pPr>
            <a:r>
              <a:rPr lang="en-US" b="0" dirty="0">
                <a:latin typeface="Aptos" panose="020B0004020202020204" pitchFamily="34" charset="0"/>
              </a:rPr>
              <a:t>And finally, we’ll discuss ways to help you monitor student growth.</a:t>
            </a:r>
          </a:p>
        </p:txBody>
      </p:sp>
      <p:sp>
        <p:nvSpPr>
          <p:cNvPr id="4" name="Slide Number Placeholder 3"/>
          <p:cNvSpPr>
            <a:spLocks noGrp="1"/>
          </p:cNvSpPr>
          <p:nvPr>
            <p:ph type="sldNum" sz="quarter" idx="5"/>
          </p:nvPr>
        </p:nvSpPr>
        <p:spPr/>
        <p:txBody>
          <a:bodyPr/>
          <a:lstStyle/>
          <a:p>
            <a:fld id="{5469EFAD-A0D4-47A4-B2D3-6A0DF83874FB}" type="slidenum">
              <a:rPr lang="en-US" smtClean="0"/>
              <a:t>2</a:t>
            </a:fld>
            <a:endParaRPr lang="en-US"/>
          </a:p>
        </p:txBody>
      </p:sp>
    </p:spTree>
    <p:extLst>
      <p:ext uri="{BB962C8B-B14F-4D97-AF65-F5344CB8AC3E}">
        <p14:creationId xmlns:p14="http://schemas.microsoft.com/office/powerpoint/2010/main" val="3248489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Joel was one of those 10 4</a:t>
            </a:r>
            <a:r>
              <a:rPr lang="en-US" baseline="30000" dirty="0"/>
              <a:t>th</a:t>
            </a:r>
            <a:r>
              <a:rPr lang="en-US" dirty="0"/>
              <a:t> graders at Rosehill whose data told us she would benefit from Universal instruction </a:t>
            </a:r>
            <a:r>
              <a:rPr lang="en-US" i="1" dirty="0"/>
              <a:t>and</a:t>
            </a:r>
            <a:r>
              <a:rPr lang="en-US" dirty="0"/>
              <a:t> Tier 2 intervention. In our first rating window, we administered a DESSA mini, which told us that there was a need. We then completed a full DESSA, which told us what the need was and how to address the need.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However, as we see here, between that first rating window and the mid-rating window, </a:t>
            </a:r>
            <a:r>
              <a:rPr lang="en-US" b="1" dirty="0"/>
              <a:t>[CLICK] </a:t>
            </a:r>
            <a:r>
              <a:rPr lang="en-US" dirty="0"/>
              <a:t>there was a small change in Joel’s growth.</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 now with this information and roughly five months left in the school year, we know that we need to </a:t>
            </a:r>
            <a:r>
              <a:rPr lang="en-US" b="1" dirty="0"/>
              <a:t>[CLICK] </a:t>
            </a:r>
            <a:r>
              <a:rPr lang="en-US" b="0" dirty="0"/>
              <a:t>intensify and individualize support for Joel. But how?</a:t>
            </a: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20</a:t>
            </a:fld>
            <a:endParaRPr lang="en-US"/>
          </a:p>
        </p:txBody>
      </p:sp>
    </p:spTree>
    <p:extLst>
      <p:ext uri="{BB962C8B-B14F-4D97-AF65-F5344CB8AC3E}">
        <p14:creationId xmlns:p14="http://schemas.microsoft.com/office/powerpoint/2010/main" val="2627937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look at Joel’s most recent rating. My colleague Mrs. Fanning is Brodie’s teacher and according to her rating, Joel has a relative strength in Self-Awareness</a:t>
            </a:r>
            <a:r>
              <a:rPr lang="en-US" b="1" dirty="0"/>
              <a:t>[CLICK]</a:t>
            </a:r>
            <a:r>
              <a:rPr lang="en-US" b="0" dirty="0"/>
              <a:t>, which the item analysis tells us means that she sometimes demonstrates a sense of who she is and what is important to her and can sometimes explain what caused her emotions.</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On the other hand, though, </a:t>
            </a:r>
            <a:r>
              <a:rPr lang="en-US" b="1" dirty="0"/>
              <a:t>[CLICK] </a:t>
            </a:r>
            <a:r>
              <a:rPr lang="en-US" b="0" dirty="0"/>
              <a:t>Joel really struggles with Self-Management where she never stays focused despite a distraction or thinks before she acts .</a:t>
            </a:r>
          </a:p>
          <a:p>
            <a:pPr marL="171450" indent="-171450">
              <a:buFont typeface="Arial" panose="020B0604020202020204" pitchFamily="34" charset="0"/>
              <a:buChar char="•"/>
            </a:pPr>
            <a:r>
              <a:rPr lang="en-US" b="0" dirty="0"/>
              <a:t>So, beginning with her relative strength, we don’t have to guess about how we can help Joel. We </a:t>
            </a:r>
            <a:r>
              <a:rPr lang="en-US" b="0" i="1" dirty="0"/>
              <a:t>know</a:t>
            </a:r>
            <a:r>
              <a:rPr lang="en-US" b="0" i="0" dirty="0"/>
              <a:t> that we can continue building her Self-Awareness and that will in turn transform her mental model about Self-Management. </a:t>
            </a:r>
          </a:p>
          <a:p>
            <a:pPr marL="171450" indent="-171450">
              <a:buFont typeface="Arial" panose="020B0604020202020204" pitchFamily="34" charset="0"/>
              <a:buChar char="•"/>
            </a:pPr>
            <a:endParaRPr lang="en-US" b="0" i="0" dirty="0"/>
          </a:p>
          <a:p>
            <a:pPr marL="171450" indent="-171450">
              <a:buFont typeface="Arial" panose="020B0604020202020204" pitchFamily="34" charset="0"/>
              <a:buChar char="•"/>
            </a:pPr>
            <a:r>
              <a:rPr lang="en-US" b="0" i="0" dirty="0"/>
              <a:t>This goes back to our pyramid of safety we discussed earlier. When I know I can do what is being asked of me, I am more likely to feel a sense of accomplishment and demonstrate prosocial behaviors like “being ready to learn”. </a:t>
            </a:r>
          </a:p>
          <a:p>
            <a:pPr marL="171450" indent="-171450">
              <a:buFont typeface="Arial" panose="020B0604020202020204" pitchFamily="34" charset="0"/>
              <a:buChar char="•"/>
            </a:pPr>
            <a:endParaRPr lang="en-US" b="0" i="0" dirty="0"/>
          </a:p>
          <a:p>
            <a:pPr marL="171450" indent="-171450">
              <a:buFont typeface="Arial" panose="020B0604020202020204" pitchFamily="34" charset="0"/>
              <a:buChar char="•"/>
            </a:pPr>
            <a:r>
              <a:rPr lang="en-US" b="0" i="0" dirty="0"/>
              <a:t>Engaging Joel in a way that compels her to slow herself down, think about her triggers and what causes her to react without thinking can help her improve her self-management.</a:t>
            </a:r>
          </a:p>
          <a:p>
            <a:pPr marL="171450" indent="-171450">
              <a:buFont typeface="Arial" panose="020B0604020202020204" pitchFamily="34" charset="0"/>
              <a:buChar char="•"/>
            </a:pPr>
            <a:endParaRPr lang="en-US" b="0" i="0" dirty="0"/>
          </a:p>
          <a:p>
            <a:pPr marL="171450" indent="-171450">
              <a:buFont typeface="Arial" panose="020B0604020202020204" pitchFamily="34" charset="0"/>
              <a:buChar char="•"/>
            </a:pPr>
            <a:r>
              <a:rPr lang="en-US" b="0" i="0" dirty="0"/>
              <a:t>As an example, this could sound like behavior specific praise where it’s modeled for her how to stop and think before acting. When Joel raises his hand to answer a question instead of yelling out an answer, Mrs. Fanning could say, “Thank you for raising your hand, Joel! Go ahead and share your answer with us.” </a:t>
            </a:r>
          </a:p>
          <a:p>
            <a:pPr marL="171450" indent="-171450">
              <a:buFont typeface="Arial" panose="020B0604020202020204" pitchFamily="34" charset="0"/>
              <a:buChar char="•"/>
            </a:pPr>
            <a:endParaRPr lang="en-US" b="0" i="0" dirty="0"/>
          </a:p>
          <a:p>
            <a:pPr marL="171450" indent="-171450">
              <a:buFont typeface="Arial" panose="020B0604020202020204" pitchFamily="34" charset="0"/>
              <a:buChar char="•"/>
            </a:pPr>
            <a:r>
              <a:rPr lang="en-US" b="0" i="0" dirty="0"/>
              <a:t>Or if Mrs. Fanning notices that Joel stayed focused on a task despite a class being rowdy in the hallway, she could immediately commend her for that.</a:t>
            </a: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21</a:t>
            </a:fld>
            <a:endParaRPr lang="en-US"/>
          </a:p>
        </p:txBody>
      </p:sp>
    </p:spTree>
    <p:extLst>
      <p:ext uri="{BB962C8B-B14F-4D97-AF65-F5344CB8AC3E}">
        <p14:creationId xmlns:p14="http://schemas.microsoft.com/office/powerpoint/2010/main" val="3220737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Supporting social emotional well-being from a strengths-based lens at all tiers allows us to more productively partner with students and reinforce the power of yet.  It allows us to get ahead of difficulties that students may be having and proactively address needs before they escalate and worsen.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can then proactively practice more productive and positive responses to challenging situations, creating a resiliency effect that will support positive mental health as students 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Citation: </a:t>
            </a:r>
            <a:r>
              <a:rPr lang="en-US" b="0" dirty="0"/>
              <a:t>Aperture Education. (2024). </a:t>
            </a:r>
            <a:r>
              <a:rPr lang="en-US" i="1" dirty="0"/>
              <a:t>Guidance on using the DESSA-mini and DESSA in the process of mental health screening and assessment </a:t>
            </a:r>
            <a:r>
              <a:rPr lang="en-US" dirty="0"/>
              <a:t>[White paper]. Aperture Education. </a:t>
            </a:r>
            <a:r>
              <a:rPr lang="en-US" dirty="0">
                <a:hlinkClick r:id="rId3"/>
              </a:rPr>
              <a:t>Guidance-on-Mental-Health-and-Social-Emotional-Screening.pdf (apertureed.com)</a:t>
            </a:r>
            <a:endParaRPr lang="en-US" b="1" dirty="0"/>
          </a:p>
        </p:txBody>
      </p:sp>
      <p:sp>
        <p:nvSpPr>
          <p:cNvPr id="4" name="Slide Number Placeholder 3"/>
          <p:cNvSpPr>
            <a:spLocks noGrp="1"/>
          </p:cNvSpPr>
          <p:nvPr>
            <p:ph type="sldNum" sz="quarter" idx="5"/>
          </p:nvPr>
        </p:nvSpPr>
        <p:spPr/>
        <p:txBody>
          <a:bodyPr/>
          <a:lstStyle/>
          <a:p>
            <a:fld id="{5469EFAD-A0D4-47A4-B2D3-6A0DF83874FB}" type="slidenum">
              <a:rPr lang="en-US" smtClean="0"/>
              <a:t>22</a:t>
            </a:fld>
            <a:endParaRPr lang="en-US"/>
          </a:p>
        </p:txBody>
      </p:sp>
    </p:spTree>
    <p:extLst>
      <p:ext uri="{BB962C8B-B14F-4D97-AF65-F5344CB8AC3E}">
        <p14:creationId xmlns:p14="http://schemas.microsoft.com/office/powerpoint/2010/main" val="1587416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take a moment to reflect on the strength-based approach and how that might improve conversations, culture, climate, and engagement.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Take about 3 minutes to record your reflections on your workspace document and then I will put you in your breakout rooms and give you a chance to chat (7 mins).</a:t>
            </a:r>
          </a:p>
        </p:txBody>
      </p:sp>
      <p:sp>
        <p:nvSpPr>
          <p:cNvPr id="4" name="Slide Number Placeholder 3"/>
          <p:cNvSpPr>
            <a:spLocks noGrp="1"/>
          </p:cNvSpPr>
          <p:nvPr>
            <p:ph type="sldNum" sz="quarter" idx="5"/>
          </p:nvPr>
        </p:nvSpPr>
        <p:spPr/>
        <p:txBody>
          <a:bodyPr/>
          <a:lstStyle/>
          <a:p>
            <a:fld id="{5469EFAD-A0D4-47A4-B2D3-6A0DF83874FB}" type="slidenum">
              <a:rPr lang="en-US" smtClean="0"/>
              <a:t>23</a:t>
            </a:fld>
            <a:endParaRPr lang="en-US"/>
          </a:p>
        </p:txBody>
      </p:sp>
    </p:spTree>
    <p:extLst>
      <p:ext uri="{BB962C8B-B14F-4D97-AF65-F5344CB8AC3E}">
        <p14:creationId xmlns:p14="http://schemas.microsoft.com/office/powerpoint/2010/main" val="1878093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know what to do for our students, let’s figure out how we can monitor the progress of our decisions to determine how effective they’ve been. </a:t>
            </a:r>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24</a:t>
            </a:fld>
            <a:endParaRPr lang="en-US"/>
          </a:p>
        </p:txBody>
      </p:sp>
    </p:spTree>
    <p:extLst>
      <p:ext uri="{BB962C8B-B14F-4D97-AF65-F5344CB8AC3E}">
        <p14:creationId xmlns:p14="http://schemas.microsoft.com/office/powerpoint/2010/main" val="1294191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Social emotional competence is a bit challenging to progress monitor because it’s multi-faceted. And we often don’t provide instruction in social-emotional skill growth as frequently as we do academic instruction. So social-emotional skill growth takes time.  However, we can use the DESSA to measure growth in multiple ways.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At the Tier 1 level, the Impact Report is an exceptional means of viewing data on student progress from rating window to rating window. This is also a great way to monitor if students have dropped in their social emotional competence, which could indicate that more is happening with that student beyond the surface.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At Tier 2, you can use the Competencies Report to monitor the progress of small group intervention, and at Tier 3, you can use the Individual Student Profile to review student progress from a longitudinal lens.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Outside of reports, you can use the DESSA Mini and its 4 alternative forms throughout the school year to progress monitor at the Tier 1 level, and the full DESSA for students in Tiers 2 and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25</a:t>
            </a:fld>
            <a:endParaRPr lang="en-US"/>
          </a:p>
        </p:txBody>
      </p:sp>
    </p:spTree>
    <p:extLst>
      <p:ext uri="{BB962C8B-B14F-4D97-AF65-F5344CB8AC3E}">
        <p14:creationId xmlns:p14="http://schemas.microsoft.com/office/powerpoint/2010/main" val="3048490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dirty="0">
                <a:solidFill>
                  <a:srgbClr val="000000"/>
                </a:solidFill>
                <a:effectLst/>
                <a:latin typeface="Arial" panose="020B0604020202020204" pitchFamily="34" charset="0"/>
              </a:rPr>
              <a:t>Here is one example of longitudinal data and how we can use this data to monitor the progress of students.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200" b="0" i="0" dirty="0">
              <a:solidFill>
                <a:srgbClr val="000000"/>
              </a:solidFill>
              <a:effectLst/>
              <a:latin typeface="Arial" panose="020B0604020202020204" pitchFamily="34"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dirty="0">
                <a:solidFill>
                  <a:srgbClr val="000000"/>
                </a:solidFill>
                <a:effectLst/>
                <a:latin typeface="Arial" panose="020B0604020202020204" pitchFamily="34" charset="0"/>
              </a:rPr>
              <a:t>As you can see, this student has made significant progress in their Social Emotional Composite but look at how they’ve grown in competencies like Optimistic Thinking and Relationship Skills!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200" b="0" i="0" dirty="0">
              <a:solidFill>
                <a:srgbClr val="000000"/>
              </a:solidFill>
              <a:effectLst/>
              <a:latin typeface="Arial" panose="020B0604020202020204" pitchFamily="34"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dirty="0">
                <a:solidFill>
                  <a:srgbClr val="000000"/>
                </a:solidFill>
                <a:effectLst/>
                <a:latin typeface="Arial" panose="020B0604020202020204" pitchFamily="34" charset="0"/>
              </a:rPr>
              <a:t>This just goes to show that the day you plant the seed is not the day you eat the fruit. If we create a plan and stick to it though, positive outcomes are inevitable. Imagine this student on graduation day!</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200" b="0" i="0" dirty="0">
              <a:solidFill>
                <a:srgbClr val="000000"/>
              </a:solidFill>
              <a:effectLst/>
              <a:latin typeface="Arial" panose="020B0604020202020204" pitchFamily="34"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dirty="0">
                <a:solidFill>
                  <a:srgbClr val="000000"/>
                </a:solidFill>
                <a:effectLst/>
                <a:latin typeface="Arial" panose="020B0604020202020204" pitchFamily="34" charset="0"/>
              </a:rPr>
              <a:t>​How might using data like this support your work with students, educators, and families?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dirty="0">
              <a:solidFill>
                <a:srgbClr val="000000"/>
              </a:solidFill>
              <a:effectLst/>
              <a:latin typeface="Arial" panose="020B0604020202020204" pitchFamily="34"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0" i="0" dirty="0">
                <a:solidFill>
                  <a:srgbClr val="000000"/>
                </a:solidFill>
                <a:effectLst/>
                <a:latin typeface="Arial" panose="020B0604020202020204" pitchFamily="34" charset="0"/>
              </a:rPr>
              <a:t>Let’s use about 3 minutes to record our answers on our workspace document, and then we’ll share out with the group.</a:t>
            </a:r>
            <a:endParaRPr lang="en-US" sz="12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469EFAD-A0D4-47A4-B2D3-6A0DF83874FB}" type="slidenum">
              <a:rPr lang="en-US" smtClean="0"/>
              <a:t>26</a:t>
            </a:fld>
            <a:endParaRPr lang="en-US"/>
          </a:p>
        </p:txBody>
      </p:sp>
    </p:spTree>
    <p:extLst>
      <p:ext uri="{BB962C8B-B14F-4D97-AF65-F5344CB8AC3E}">
        <p14:creationId xmlns:p14="http://schemas.microsoft.com/office/powerpoint/2010/main" val="1068263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Throughout our time today, we took time to identify what advanced tiers should look like most effectively.</a:t>
            </a:r>
          </a:p>
          <a:p>
            <a:endParaRPr lang="en-US"/>
          </a:p>
          <a:p>
            <a:r>
              <a:rPr lang="en-US"/>
              <a:t>We explored the benefits of starting with a strengths-based lens for support.</a:t>
            </a:r>
          </a:p>
          <a:p>
            <a:endParaRPr lang="en-US"/>
          </a:p>
          <a:p>
            <a:r>
              <a:rPr lang="en-US"/>
              <a:t>We also experienced using good data to support strong decision making through a problem-solving cycle</a:t>
            </a:r>
          </a:p>
          <a:p>
            <a:endParaRPr lang="en-US"/>
          </a:p>
          <a:p>
            <a:r>
              <a:rPr lang="en-US"/>
              <a:t>And, in summary, in order to streamline our MTSS framework and ensure that we are being more responsive than reactive, we need to:</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 </a:t>
            </a:r>
            <a:r>
              <a:rPr lang="en-US" sz="1200" kern="0">
                <a:solidFill>
                  <a:srgbClr val="FFFFFF"/>
                </a:solidFill>
                <a:latin typeface="Proxima Nova Light"/>
                <a:sym typeface="Arial"/>
              </a:rPr>
              <a:t>Set a foundation for social and emotional well being by cultivating safe and predictable environments.</a:t>
            </a:r>
            <a:endParaRPr lang="en-US"/>
          </a:p>
          <a:p>
            <a:endParaRPr lang="en-US"/>
          </a:p>
          <a:p>
            <a:pPr defTabSz="1219170">
              <a:lnSpc>
                <a:spcPct val="150000"/>
              </a:lnSpc>
              <a:buClr>
                <a:srgbClr val="000000"/>
              </a:buClr>
            </a:pPr>
            <a:r>
              <a:rPr lang="en-US" b="1"/>
              <a:t>[Click] </a:t>
            </a:r>
            <a:r>
              <a:rPr lang="en-US" sz="1200" kern="0">
                <a:solidFill>
                  <a:srgbClr val="FFFFFF"/>
                </a:solidFill>
                <a:latin typeface="Proxima Nova Light"/>
                <a:sym typeface="Arial"/>
              </a:rPr>
              <a:t>Integrate the DESSA into the MTSS decision-making framework by:</a:t>
            </a:r>
          </a:p>
          <a:p>
            <a:pPr marL="457200" indent="-457200" defTabSz="1219170">
              <a:lnSpc>
                <a:spcPct val="150000"/>
              </a:lnSpc>
              <a:buClr>
                <a:schemeClr val="bg1"/>
              </a:buClr>
              <a:buAutoNum type="arabicPeriod"/>
            </a:pPr>
            <a:r>
              <a:rPr lang="en-US" sz="1200" kern="0">
                <a:solidFill>
                  <a:srgbClr val="FFFFFF"/>
                </a:solidFill>
                <a:latin typeface="Proxima Nova Light"/>
                <a:sym typeface="Arial"/>
              </a:rPr>
              <a:t>Determining If there is a need.</a:t>
            </a:r>
          </a:p>
          <a:p>
            <a:pPr marL="457200" indent="-457200" defTabSz="1219170">
              <a:lnSpc>
                <a:spcPct val="150000"/>
              </a:lnSpc>
              <a:buClr>
                <a:schemeClr val="bg1"/>
              </a:buClr>
              <a:buAutoNum type="arabicPeriod"/>
            </a:pPr>
            <a:r>
              <a:rPr lang="en-US" sz="1200" kern="0">
                <a:solidFill>
                  <a:srgbClr val="FFFFFF"/>
                </a:solidFill>
                <a:latin typeface="Proxima Nova Light"/>
                <a:sym typeface="Arial"/>
              </a:rPr>
              <a:t>Naming the need.</a:t>
            </a:r>
          </a:p>
          <a:p>
            <a:pPr marL="457200" indent="-457200" defTabSz="1219170">
              <a:lnSpc>
                <a:spcPct val="150000"/>
              </a:lnSpc>
              <a:buClr>
                <a:schemeClr val="bg1"/>
              </a:buClr>
              <a:buAutoNum type="arabicPeriod"/>
            </a:pPr>
            <a:r>
              <a:rPr lang="en-US" sz="1200" kern="0">
                <a:solidFill>
                  <a:srgbClr val="FFFFFF"/>
                </a:solidFill>
                <a:latin typeface="Proxima Nova Light"/>
                <a:sym typeface="Arial"/>
              </a:rPr>
              <a:t>Creating a plan to address the need.</a:t>
            </a:r>
          </a:p>
          <a:p>
            <a:pPr marL="457200" indent="-457200" defTabSz="1219170">
              <a:lnSpc>
                <a:spcPct val="150000"/>
              </a:lnSpc>
              <a:buClr>
                <a:schemeClr val="bg1"/>
              </a:buClr>
              <a:buAutoNum type="arabicPeriod"/>
            </a:pPr>
            <a:r>
              <a:rPr lang="en-US" sz="1200" kern="0">
                <a:solidFill>
                  <a:srgbClr val="FFFFFF"/>
                </a:solidFill>
                <a:latin typeface="Proxima Nova Light"/>
                <a:sym typeface="Arial"/>
              </a:rPr>
              <a:t>Monitoring the effectiveness of the plan.</a:t>
            </a:r>
          </a:p>
          <a:p>
            <a:pPr marL="457200" indent="-457200" defTabSz="1219170">
              <a:lnSpc>
                <a:spcPct val="150000"/>
              </a:lnSpc>
              <a:buClr>
                <a:schemeClr val="bg1"/>
              </a:buClr>
              <a:buAutoNum type="arabicPeriod"/>
            </a:pPr>
            <a:r>
              <a:rPr lang="en-US" sz="1200" kern="0">
                <a:solidFill>
                  <a:srgbClr val="FFFFFF"/>
                </a:solidFill>
                <a:latin typeface="Proxima Nova Light"/>
                <a:sym typeface="Arial"/>
              </a:rPr>
              <a:t>Celebrating success along the way.</a:t>
            </a:r>
          </a:p>
          <a:p>
            <a:pPr marL="0" indent="0" defTabSz="1219170">
              <a:lnSpc>
                <a:spcPct val="150000"/>
              </a:lnSpc>
              <a:buClr>
                <a:schemeClr val="bg1"/>
              </a:buClr>
              <a:buNone/>
            </a:pPr>
            <a:endParaRPr lang="en-US" sz="1200" kern="0">
              <a:solidFill>
                <a:srgbClr val="FFFFFF"/>
              </a:solidFill>
              <a:latin typeface="Proxima Nova Light"/>
              <a:sym typeface="Arial"/>
            </a:endParaRPr>
          </a:p>
          <a:p>
            <a:pPr marL="0" indent="0" defTabSz="1219170">
              <a:lnSpc>
                <a:spcPct val="150000"/>
              </a:lnSpc>
              <a:buClr>
                <a:schemeClr val="bg1"/>
              </a:buClr>
              <a:buNone/>
            </a:pPr>
            <a:r>
              <a:rPr lang="en-US"/>
              <a:t>And </a:t>
            </a:r>
            <a:r>
              <a:rPr lang="en-US" b="1"/>
              <a:t>[Click] </a:t>
            </a:r>
            <a:r>
              <a:rPr lang="en-US" sz="1200" kern="0">
                <a:solidFill>
                  <a:srgbClr val="FFFFFF"/>
                </a:solidFill>
                <a:latin typeface="Proxima Nova Light"/>
                <a:sym typeface="Arial"/>
              </a:rPr>
              <a:t>Implement and reflect on fidelity and impact of practices at all levels.</a:t>
            </a:r>
          </a:p>
          <a:p>
            <a:endParaRPr lang="en-US"/>
          </a:p>
          <a:p>
            <a:r>
              <a:rPr lang="en-US"/>
              <a:t>All this to ensure that we maximize our precious and scarce resources: time, money, and, and most importantly, people.</a:t>
            </a:r>
          </a:p>
        </p:txBody>
      </p:sp>
    </p:spTree>
    <p:extLst>
      <p:ext uri="{BB962C8B-B14F-4D97-AF65-F5344CB8AC3E}">
        <p14:creationId xmlns:p14="http://schemas.microsoft.com/office/powerpoint/2010/main" val="110999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We’ve now come to our final reflection. For our optimistic closure today, I want you to think about your gleanings from today’s session.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Based on your takeaways, what is one thing you can do right now to improve your integration of DESSA data into your data-driven decision-making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 invite you to record your final takeaways on your workspace document and feel free to add them to the chat if you so desire. (2 mins)</a:t>
            </a:r>
          </a:p>
          <a:p>
            <a:endParaRPr lang="en-US"/>
          </a:p>
        </p:txBody>
      </p:sp>
      <p:sp>
        <p:nvSpPr>
          <p:cNvPr id="4" name="Slide Number Placeholder 3"/>
          <p:cNvSpPr>
            <a:spLocks noGrp="1"/>
          </p:cNvSpPr>
          <p:nvPr>
            <p:ph type="sldNum" sz="quarter" idx="5"/>
          </p:nvPr>
        </p:nvSpPr>
        <p:spPr/>
        <p:txBody>
          <a:bodyPr/>
          <a:lstStyle/>
          <a:p>
            <a:fld id="{5469EFAD-A0D4-47A4-B2D3-6A0DF83874FB}" type="slidenum">
              <a:rPr lang="en-US" smtClean="0"/>
              <a:t>29</a:t>
            </a:fld>
            <a:endParaRPr lang="en-US"/>
          </a:p>
        </p:txBody>
      </p:sp>
    </p:spTree>
    <p:extLst>
      <p:ext uri="{BB962C8B-B14F-4D97-AF65-F5344CB8AC3E}">
        <p14:creationId xmlns:p14="http://schemas.microsoft.com/office/powerpoint/2010/main" val="2444981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Understanding that the most valued resource in education is time, I want you to think about what you spend most of your time doing. I imagine it can sometimes feel like you spend most of your time making decisions, </a:t>
            </a:r>
            <a:r>
              <a:rPr lang="en-US" b="1" dirty="0"/>
              <a:t>reacting</a:t>
            </a:r>
            <a:r>
              <a:rPr lang="en-US" dirty="0"/>
              <a:t> to students, leaving very little bandwidth to </a:t>
            </a:r>
            <a:r>
              <a:rPr lang="en-US" b="1" dirty="0"/>
              <a:t>respond</a:t>
            </a:r>
            <a:r>
              <a:rPr lang="en-US" dirty="0"/>
              <a:t> thoughtfully to students and what’s happening with them.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More specifically, when thinking about supporting students socially and emotionally, this might mean we find ourselves reacting to student behavior, instead of using the data we have to support students proactively. And this goes for students who are thriving and doing very well, as well as students experiencing challenges.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dirty="0"/>
              <a:t>Evaluating and refining our decision-making process helps us be more responsive to the needs of students, reducing the frequency of having to react.  This shift does not happen haphazardly though, it takes intentional planning and reflection. Albert Einstein is quoted in saying </a:t>
            </a:r>
            <a:r>
              <a:rPr lang="en-US" sz="1200" b="1" dirty="0"/>
              <a:t>[read quote].</a:t>
            </a:r>
          </a:p>
          <a:p>
            <a:pPr marL="171450" indent="-171450">
              <a:buFont typeface="Arial" panose="020B0604020202020204" pitchFamily="34" charset="0"/>
              <a:buChar cha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With that in mind, let’s take time to reflect in the form of an anonymous poll. </a:t>
            </a:r>
            <a:r>
              <a:rPr lang="en-US" sz="1200" b="1" dirty="0"/>
              <a:t>[CLICK].</a:t>
            </a:r>
            <a:r>
              <a:rPr lang="en-US" sz="1200" b="0" dirty="0"/>
              <a:t> </a:t>
            </a:r>
            <a:r>
              <a:rPr lang="en-US" dirty="0"/>
              <a:t>Based on your current outcomes, how confident are you that your current decision-making process and the fidelity of this process is as effective as it could be? Let’s take a few minutes to do that now. </a:t>
            </a:r>
            <a:r>
              <a:rPr lang="en-US" b="1" dirty="0"/>
              <a:t>LAUNCH POLL</a:t>
            </a:r>
            <a:endParaRPr lang="en-US" dirty="0"/>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3</a:t>
            </a:fld>
            <a:endParaRPr lang="en-US"/>
          </a:p>
        </p:txBody>
      </p:sp>
    </p:spTree>
    <p:extLst>
      <p:ext uri="{BB962C8B-B14F-4D97-AF65-F5344CB8AC3E}">
        <p14:creationId xmlns:p14="http://schemas.microsoft.com/office/powerpoint/2010/main" val="404047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that we have some preliminary poll data, let’s delve a little deeper into what exactly might be preventing us from making decisions effectively. </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a moment, I will invite you</a:t>
            </a:r>
            <a:r>
              <a:rPr lang="en-US" i="0" dirty="0"/>
              <a:t> to reflect on the following questions individually, and record your response on your workspace document: </a:t>
            </a:r>
            <a:r>
              <a:rPr lang="en-US" dirty="0"/>
              <a:t>“What is your greatest strength in your decision-making process?” And “What is your greatest barrier to effective decision-making?”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dirty="0"/>
          </a:p>
          <a:p>
            <a:pPr marL="171450" indent="-171450">
              <a:buFont typeface="Arial" panose="020B0604020202020204" pitchFamily="34" charset="0"/>
              <a:buChar char="•"/>
            </a:pPr>
            <a:r>
              <a:rPr lang="en-US" i="0" dirty="0"/>
              <a:t>The purpose of this exercise is to name our strengths and obstacles so that as we sojourn through this session, you are thinking of ways to leverage your strengths against the barrier(s) and implement the MTSS framework to fidelity. An added benefit of this engagement opportunity is to recognize that you’re not alone in this process.</a:t>
            </a:r>
            <a:br>
              <a:rPr lang="en-US" dirty="0"/>
            </a:b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 acknowledge the vulnerability it takes to share your barrier with someone else, but this learning experience is not about perfection, but more about meaningful connection that will drive lasting impact. Are we ready?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Let’s do this. We’ll take about 2 minutes for individual reflection and then I’ll open the breakout rooms.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 </a:t>
            </a:r>
            <a:r>
              <a:rPr lang="en-US" b="1" i="0" dirty="0"/>
              <a:t>Allow two minutes to elapse</a:t>
            </a:r>
            <a:r>
              <a:rPr lang="en-US" i="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Alright, I am about to open our breakout rooms, but before I do I want to encourage you to introduce yourself using the information on the slide when you first get into the room, and then answer the questions from there. </a:t>
            </a:r>
            <a:r>
              <a:rPr lang="en-US" b="1" dirty="0"/>
              <a:t>[Enter Intro Info into chat]</a:t>
            </a:r>
            <a:r>
              <a:rPr lang="en-US" dirty="0"/>
              <a:t> </a:t>
            </a:r>
            <a:r>
              <a:rPr lang="en-US" i="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[Open breakout rooms- 2 participants per room- set timer for 4 minutes so at 5 minutes everyone comes back]</a:t>
            </a:r>
          </a:p>
          <a:p>
            <a:pPr marL="171450" indent="-171450">
              <a:buFont typeface="Arial" panose="020B0604020202020204" pitchFamily="34" charset="0"/>
              <a:buChar char="•"/>
            </a:pPr>
            <a:r>
              <a:rPr lang="en-US" b="1" dirty="0"/>
              <a:t>After breakout-</a:t>
            </a:r>
            <a:r>
              <a:rPr lang="en-US" b="0" dirty="0"/>
              <a:t> Welcome back everyone! We’ll take 2 takeaways for our whole group share.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Awesome! Thanks so much for sharing. Let’s move into our first topic.</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4</a:t>
            </a:fld>
            <a:endParaRPr lang="en-US"/>
          </a:p>
        </p:txBody>
      </p:sp>
    </p:spTree>
    <p:extLst>
      <p:ext uri="{BB962C8B-B14F-4D97-AF65-F5344CB8AC3E}">
        <p14:creationId xmlns:p14="http://schemas.microsoft.com/office/powerpoint/2010/main" val="37605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latin typeface="Aptos" panose="020B0004020202020204" pitchFamily="34" charset="0"/>
              </a:rPr>
              <a:t>MTSS and Student Outcomes. In this section, we’ll discuss how the MTSS decision-making framework impacts student outcomes in a general sense.</a:t>
            </a:r>
          </a:p>
        </p:txBody>
      </p:sp>
      <p:sp>
        <p:nvSpPr>
          <p:cNvPr id="4" name="Slide Number Placeholder 3"/>
          <p:cNvSpPr>
            <a:spLocks noGrp="1"/>
          </p:cNvSpPr>
          <p:nvPr>
            <p:ph type="sldNum" sz="quarter" idx="5"/>
          </p:nvPr>
        </p:nvSpPr>
        <p:spPr/>
        <p:txBody>
          <a:bodyPr/>
          <a:lstStyle/>
          <a:p>
            <a:fld id="{5469EFAD-A0D4-47A4-B2D3-6A0DF83874FB}" type="slidenum">
              <a:rPr lang="en-US" smtClean="0"/>
              <a:t>5</a:t>
            </a:fld>
            <a:endParaRPr lang="en-US"/>
          </a:p>
        </p:txBody>
      </p:sp>
    </p:spTree>
    <p:extLst>
      <p:ext uri="{BB962C8B-B14F-4D97-AF65-F5344CB8AC3E}">
        <p14:creationId xmlns:p14="http://schemas.microsoft.com/office/powerpoint/2010/main" val="7265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many of you know, MTSS stands for Multi-Tiered Systems of Support, and even if your district doesn’t use MTSS, there are other variations of tiered support that intend to accomplish the same goal: Identify where students are and use data-driven systems and supports to get students where they need to be.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[CLICK] </a:t>
            </a:r>
            <a:r>
              <a:rPr lang="en-US" dirty="0"/>
              <a:t>So, MTSS is a proactive decision-making framework comprised of three tiers, but it is based on a public health model. </a:t>
            </a:r>
            <a:r>
              <a:rPr lang="en-US" b="1" dirty="0"/>
              <a:t>[CLICK] </a:t>
            </a:r>
            <a:r>
              <a:rPr lang="en-US" dirty="0"/>
              <a:t>Universally, as educators and leaders we implement programs, practices, and systems that we hope will benefit students. From the social emotional lens, this means that we strive to meet students’ and teachers’ basic and psychological needs, including the need to feel competent in their social and emotional skills. This sounds like, “I am confident that I can do what’s being asked of me, and as a result I feel a great sense of accomplishment.” </a:t>
            </a:r>
            <a:r>
              <a:rPr lang="en-US" b="1" dirty="0"/>
              <a:t>[CLICK again to disappear]</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[CLICK] </a:t>
            </a:r>
            <a:r>
              <a:rPr lang="en-US" dirty="0"/>
              <a:t>A productive MTSS model is one where leaders can make decisions to support students as they move up or down the triangle and is also one where the tiers build on one another.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Have you ever noticed during whole group instruction, that out of your 25 students about 19-20 are tracking with you, but there are always about 5 or 6 who you must consistently redirect, heavily engage, and directly support? Me too. And you know what that tells us? Tier 1 works for most students, but not everyone; so, a strong MTSS framework allows us to notice our scenario, understand the fact that redirection, engagement, and support in whole group is not sustainable, and </a:t>
            </a:r>
            <a:r>
              <a:rPr lang="en-US" i="1" dirty="0"/>
              <a:t>make a decision </a:t>
            </a:r>
            <a:r>
              <a:rPr lang="en-US" i="0" dirty="0"/>
              <a:t>to get those students the support they need </a:t>
            </a:r>
            <a:r>
              <a:rPr lang="en-US" i="1" dirty="0"/>
              <a:t>before</a:t>
            </a:r>
            <a:r>
              <a:rPr lang="en-US" i="0" dirty="0"/>
              <a:t> </a:t>
            </a:r>
            <a:r>
              <a:rPr lang="en-US" dirty="0"/>
              <a:t>they </a:t>
            </a:r>
            <a:r>
              <a:rPr lang="en-US" i="0" dirty="0"/>
              <a:t>experiences challenges or disruptions.</a:t>
            </a:r>
            <a:r>
              <a:rPr lang="en-US" dirty="0"/>
              <a:t> </a:t>
            </a:r>
            <a:endParaRPr lang="en-US" i="0" dirty="0">
              <a:cs typeface="Calibri"/>
            </a:endParaRP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The ultimate goal of any MTSS framework is to notice when students require more support and give it to them. Monitor that it’s working to achieve the goal we set, and then fade those supports as students show success.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That said, let’s dig a little deeper into the fundamental elements that lay a strong foundation for a successful MTSS implementation.</a:t>
            </a:r>
          </a:p>
          <a:p>
            <a:pPr marL="171450" indent="-171450">
              <a:buFont typeface="Arial" panose="020B0604020202020204" pitchFamily="34" charset="0"/>
              <a:buChar char="•"/>
            </a:pPr>
            <a:endParaRPr lang="en-US" dirty="0"/>
          </a:p>
          <a:p>
            <a:endParaRPr lang="en-US" i="1" dirty="0"/>
          </a:p>
        </p:txBody>
      </p:sp>
      <p:sp>
        <p:nvSpPr>
          <p:cNvPr id="4" name="Slide Number Placeholder 3"/>
          <p:cNvSpPr>
            <a:spLocks noGrp="1"/>
          </p:cNvSpPr>
          <p:nvPr>
            <p:ph type="sldNum" sz="quarter" idx="5"/>
          </p:nvPr>
        </p:nvSpPr>
        <p:spPr/>
        <p:txBody>
          <a:bodyPr/>
          <a:lstStyle/>
          <a:p>
            <a:fld id="{5469EFAD-A0D4-47A4-B2D3-6A0DF83874FB}" type="slidenum">
              <a:rPr lang="en-US" smtClean="0"/>
              <a:t>6</a:t>
            </a:fld>
            <a:endParaRPr lang="en-US"/>
          </a:p>
        </p:txBody>
      </p:sp>
    </p:spTree>
    <p:extLst>
      <p:ext uri="{BB962C8B-B14F-4D97-AF65-F5344CB8AC3E}">
        <p14:creationId xmlns:p14="http://schemas.microsoft.com/office/powerpoint/2010/main" val="3052279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Setting a foundation for social emotional well-being means that you’ve attended to students’ basic, safety, and psychological needs.  We do that through </a:t>
            </a:r>
            <a:r>
              <a:rPr lang="en-US" b="1" dirty="0"/>
              <a:t>[Click] </a:t>
            </a:r>
            <a:r>
              <a:rPr lang="en-US" dirty="0"/>
              <a:t>attending to the environment, creating predictable and consistent routines and procedures, by establishing schoolwide expectations and co-creating norms with students about how we agree to be with each other.  This provides both physical and emotional safety.</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dirty="0"/>
              <a:t>[Click] </a:t>
            </a:r>
            <a:r>
              <a:rPr lang="en-US" dirty="0"/>
              <a:t>We also intentionally build relationships to generally build a sense of community and connectedness, but also to create support networks for both kids and adults.  We do this through a myriad of welcoming practices like greeting students at the door or using circles.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dirty="0"/>
              <a:t>[Click] </a:t>
            </a:r>
            <a:r>
              <a:rPr lang="en-US" dirty="0"/>
              <a:t>Finally, there has to be an intentional focus on building social emotional skills to support students’ social-emotional competence and self-efficacy, the belief in their ability to succeed academically, socially, and emotionally.  This typically occurs through explicit social emotional instruction, intentional practice of skills, and generalization of skills between school and home.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Focusing on these universal components help to create a trauma-sensitive foundation of prevention and proactive response to meet the psychological needs that we all have.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Sometimes we can make the mistake of thinking we can focus on one or two components, but not all. These components are interrelated and work together to support adults and students holistically.  Let’s dissect an example of safe and predictable environments.</a:t>
            </a:r>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7</a:t>
            </a:fld>
            <a:endParaRPr lang="en-US"/>
          </a:p>
        </p:txBody>
      </p:sp>
    </p:spTree>
    <p:extLst>
      <p:ext uri="{BB962C8B-B14F-4D97-AF65-F5344CB8AC3E}">
        <p14:creationId xmlns:p14="http://schemas.microsoft.com/office/powerpoint/2010/main" val="2405737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way to create safe and predictable environments is to establish schoolwide expectations. Schoolwide expectations contribute to safe and predictable environments by providing adults with a common language that gives students kind, specific, and helpful feedback about how they are doing demonstrating those expectations through a paired practice called pre-correction and behavior specific praise. </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However, when I look at my classroom rules on the right side of the screen, what does, for example, “Be ready to learn” mean?  Being ready to learn may require me to </a:t>
            </a:r>
            <a:r>
              <a:rPr lang="en-US" b="1" dirty="0"/>
              <a:t>[Click]</a:t>
            </a:r>
            <a:r>
              <a:rPr lang="en-US" dirty="0"/>
              <a:t> be able to identify my skill strengths and needs through self-awareness. </a:t>
            </a:r>
            <a:r>
              <a:rPr lang="en-US" b="1" dirty="0"/>
              <a:t>[Click]</a:t>
            </a:r>
            <a:r>
              <a:rPr lang="en-US" dirty="0"/>
              <a:t> It may require me to use my self-management skills to manage my task avoidance when we’re learning a skill that I’m not yet proficient in. </a:t>
            </a:r>
            <a:r>
              <a:rPr lang="en-US" b="1" dirty="0"/>
              <a:t>[Click]</a:t>
            </a:r>
            <a:r>
              <a:rPr lang="en-US" dirty="0"/>
              <a:t> It may require me to use my responsible decision-making skills to ask for support in a way that will elicit help from an adult versus getting me sent to the office.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When we approach social emotional skill-building or competence from a purely behavioral standpoint, we tend to over emphasize compliance to expectations, thereby creating a predictable environment, but missing the underlying cause for why students are not successfully meeting those expectations.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essence, students need these skills</a:t>
            </a:r>
            <a:r>
              <a:rPr lang="en-US" b="1" dirty="0"/>
              <a:t>[Click] </a:t>
            </a:r>
            <a:r>
              <a:rPr lang="en-US" dirty="0"/>
              <a:t>to demonstrate these behaviors </a:t>
            </a:r>
            <a:r>
              <a:rPr lang="en-US" b="1" dirty="0"/>
              <a:t>[Click] </a:t>
            </a:r>
            <a:endParaRPr lang="en-US" dirty="0"/>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8</a:t>
            </a:fld>
            <a:endParaRPr lang="en-US"/>
          </a:p>
        </p:txBody>
      </p:sp>
    </p:spTree>
    <p:extLst>
      <p:ext uri="{BB962C8B-B14F-4D97-AF65-F5344CB8AC3E}">
        <p14:creationId xmlns:p14="http://schemas.microsoft.com/office/powerpoint/2010/main" val="62278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Makes sense right? But I bet now you’re wondering how we make an intentional effort to build social and emotional competence so that students demonstrate prosocial behavior. We do this by getting good data, beginning at the universal level.</a:t>
            </a:r>
          </a:p>
          <a:p>
            <a:endParaRPr lang="en-US" dirty="0"/>
          </a:p>
          <a:p>
            <a:pPr marL="171450" indent="-171450">
              <a:buFont typeface="Arial" panose="020B0604020202020204" pitchFamily="34" charset="0"/>
              <a:buChar char="•"/>
            </a:pPr>
            <a:r>
              <a:rPr lang="en-US" dirty="0"/>
              <a:t>As we’ve mentioned, MTSS is a data-driven decision-making framework to help educators make informed choices about how to support students.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do we identify students at the universal level who need support? Yes, we have our observation and experience that those 5-6 students need more attention and support, but how can we capture that in a quantifiable metric that’s valid and reliable? </a:t>
            </a:r>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9</a:t>
            </a:fld>
            <a:endParaRPr lang="en-US"/>
          </a:p>
        </p:txBody>
      </p:sp>
    </p:spTree>
    <p:extLst>
      <p:ext uri="{BB962C8B-B14F-4D97-AF65-F5344CB8AC3E}">
        <p14:creationId xmlns:p14="http://schemas.microsoft.com/office/powerpoint/2010/main" val="3884304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DB4F9-C217-118E-306A-E884392AAD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CD239B-BD02-EA64-9BF5-F2866EDAD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759AB9-F64C-13C9-B4E1-498C6235CF28}"/>
              </a:ext>
            </a:extLst>
          </p:cNvPr>
          <p:cNvSpPr>
            <a:spLocks noGrp="1"/>
          </p:cNvSpPr>
          <p:nvPr>
            <p:ph type="dt" sz="half" idx="10"/>
          </p:nvPr>
        </p:nvSpPr>
        <p:spPr/>
        <p:txBody>
          <a:bodyPr/>
          <a:lstStyle/>
          <a:p>
            <a:fld id="{CDFB3B15-4D5E-4AB5-A89E-82F66D1AA306}" type="datetimeFigureOut">
              <a:rPr lang="en-US" smtClean="0"/>
              <a:t>2/20/2025</a:t>
            </a:fld>
            <a:endParaRPr lang="en-US"/>
          </a:p>
        </p:txBody>
      </p:sp>
      <p:sp>
        <p:nvSpPr>
          <p:cNvPr id="5" name="Footer Placeholder 4">
            <a:extLst>
              <a:ext uri="{FF2B5EF4-FFF2-40B4-BE49-F238E27FC236}">
                <a16:creationId xmlns:a16="http://schemas.microsoft.com/office/drawing/2014/main" id="{B2154383-8A0A-A716-52BC-6F506B3DF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6BDE70-BF6E-628E-26D0-8481BF942626}"/>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1714148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A44C-293B-C454-A21B-C509BBE735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92B526-7A3D-F28D-CF25-FBB3F216C1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7A623-BDAA-9E90-E912-D18F7F9B8130}"/>
              </a:ext>
            </a:extLst>
          </p:cNvPr>
          <p:cNvSpPr>
            <a:spLocks noGrp="1"/>
          </p:cNvSpPr>
          <p:nvPr>
            <p:ph type="dt" sz="half" idx="10"/>
          </p:nvPr>
        </p:nvSpPr>
        <p:spPr/>
        <p:txBody>
          <a:bodyPr/>
          <a:lstStyle/>
          <a:p>
            <a:fld id="{CDFB3B15-4D5E-4AB5-A89E-82F66D1AA306}" type="datetimeFigureOut">
              <a:rPr lang="en-US" smtClean="0"/>
              <a:t>2/20/2025</a:t>
            </a:fld>
            <a:endParaRPr lang="en-US"/>
          </a:p>
        </p:txBody>
      </p:sp>
      <p:sp>
        <p:nvSpPr>
          <p:cNvPr id="5" name="Footer Placeholder 4">
            <a:extLst>
              <a:ext uri="{FF2B5EF4-FFF2-40B4-BE49-F238E27FC236}">
                <a16:creationId xmlns:a16="http://schemas.microsoft.com/office/drawing/2014/main" id="{6EF96CF5-30D9-6482-7A99-B584F22C14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4E2A1-9D30-889E-A70D-59FC5EC13A30}"/>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72809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9D80FF-C9D9-684A-BA71-0A6F706C1E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401BAA-41ED-02D1-DC92-9011E5461E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8828C4-472A-7B09-D076-A0A70E8ED850}"/>
              </a:ext>
            </a:extLst>
          </p:cNvPr>
          <p:cNvSpPr>
            <a:spLocks noGrp="1"/>
          </p:cNvSpPr>
          <p:nvPr>
            <p:ph type="dt" sz="half" idx="10"/>
          </p:nvPr>
        </p:nvSpPr>
        <p:spPr/>
        <p:txBody>
          <a:bodyPr/>
          <a:lstStyle/>
          <a:p>
            <a:fld id="{CDFB3B15-4D5E-4AB5-A89E-82F66D1AA306}" type="datetimeFigureOut">
              <a:rPr lang="en-US" smtClean="0"/>
              <a:t>2/20/2025</a:t>
            </a:fld>
            <a:endParaRPr lang="en-US"/>
          </a:p>
        </p:txBody>
      </p:sp>
      <p:sp>
        <p:nvSpPr>
          <p:cNvPr id="5" name="Footer Placeholder 4">
            <a:extLst>
              <a:ext uri="{FF2B5EF4-FFF2-40B4-BE49-F238E27FC236}">
                <a16:creationId xmlns:a16="http://schemas.microsoft.com/office/drawing/2014/main" id="{80FE91A0-4298-98AE-E16A-6F90DF4BE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738E5-49EB-68B1-0E91-D0F4829B260C}"/>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940483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7" name="Group 6">
            <a:extLst>
              <a:ext uri="{FF2B5EF4-FFF2-40B4-BE49-F238E27FC236}">
                <a16:creationId xmlns:a16="http://schemas.microsoft.com/office/drawing/2014/main" id="{8311A338-7928-5904-8262-96084F85E28E}"/>
              </a:ext>
            </a:extLst>
          </p:cNvPr>
          <p:cNvGrpSpPr/>
          <p:nvPr userDrawn="1"/>
        </p:nvGrpSpPr>
        <p:grpSpPr>
          <a:xfrm>
            <a:off x="0" y="0"/>
            <a:ext cx="12192000" cy="6858000"/>
            <a:chOff x="0" y="0"/>
            <a:chExt cx="9144000" cy="5143500"/>
          </a:xfrm>
        </p:grpSpPr>
        <p:pic>
          <p:nvPicPr>
            <p:cNvPr id="3" name="Picture 2" descr="A picture containing screenshot, aqua, graphics, blue&#10;&#10;Description automatically generated">
              <a:extLst>
                <a:ext uri="{FF2B5EF4-FFF2-40B4-BE49-F238E27FC236}">
                  <a16:creationId xmlns:a16="http://schemas.microsoft.com/office/drawing/2014/main" id="{A95F69DC-EFD6-7000-8BE1-50F07AFA2A8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5" name="Picture 4" descr="A picture containing screenshot, aqua, graphics, blue&#10;&#10;Description automatically generated">
              <a:extLst>
                <a:ext uri="{FF2B5EF4-FFF2-40B4-BE49-F238E27FC236}">
                  <a16:creationId xmlns:a16="http://schemas.microsoft.com/office/drawing/2014/main" id="{B61CE33C-1FF6-2DD8-6D2C-C21FDC33F8E5}"/>
                </a:ext>
              </a:extLst>
            </p:cNvPr>
            <p:cNvPicPr>
              <a:picLocks noChangeAspect="1"/>
            </p:cNvPicPr>
            <p:nvPr userDrawn="1"/>
          </p:nvPicPr>
          <p:blipFill rotWithShape="1">
            <a:blip r:embed="rId2"/>
            <a:srcRect t="12970" r="71885" b="72424"/>
            <a:stretch/>
          </p:blipFill>
          <p:spPr>
            <a:xfrm>
              <a:off x="0" y="75677"/>
              <a:ext cx="2570813" cy="751288"/>
            </a:xfrm>
            <a:prstGeom prst="rect">
              <a:avLst/>
            </a:prstGeom>
          </p:spPr>
        </p:pic>
      </p:grpSp>
      <p:sp>
        <p:nvSpPr>
          <p:cNvPr id="10" name="Google Shape;10;p2"/>
          <p:cNvSpPr txBox="1">
            <a:spLocks noGrp="1"/>
          </p:cNvSpPr>
          <p:nvPr>
            <p:ph type="ctrTitle"/>
          </p:nvPr>
        </p:nvSpPr>
        <p:spPr>
          <a:xfrm>
            <a:off x="915006" y="2552492"/>
            <a:ext cx="10361989" cy="2405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6400" b="0" baseline="0">
                <a:solidFill>
                  <a:schemeClr val="bg1"/>
                </a:solidFill>
                <a:latin typeface="Proxima Nova Semibold" panose="02000506030000020004" pitchFamily="50" charset="0"/>
              </a:defRPr>
            </a:lvl1pPr>
            <a:lvl2pPr lvl="1" algn="r">
              <a:spcBef>
                <a:spcPts val="0"/>
              </a:spcBef>
              <a:spcAft>
                <a:spcPts val="0"/>
              </a:spcAft>
              <a:buSzPts val="6000"/>
              <a:buNone/>
              <a:defRPr sz="8000"/>
            </a:lvl2pPr>
            <a:lvl3pPr lvl="2" algn="r">
              <a:spcBef>
                <a:spcPts val="0"/>
              </a:spcBef>
              <a:spcAft>
                <a:spcPts val="0"/>
              </a:spcAft>
              <a:buSzPts val="6000"/>
              <a:buNone/>
              <a:defRPr sz="8000"/>
            </a:lvl3pPr>
            <a:lvl4pPr lvl="3" algn="r">
              <a:spcBef>
                <a:spcPts val="0"/>
              </a:spcBef>
              <a:spcAft>
                <a:spcPts val="0"/>
              </a:spcAft>
              <a:buSzPts val="6000"/>
              <a:buNone/>
              <a:defRPr sz="8000"/>
            </a:lvl4pPr>
            <a:lvl5pPr lvl="4" algn="r">
              <a:spcBef>
                <a:spcPts val="0"/>
              </a:spcBef>
              <a:spcAft>
                <a:spcPts val="0"/>
              </a:spcAft>
              <a:buSzPts val="6000"/>
              <a:buNone/>
              <a:defRPr sz="8000"/>
            </a:lvl5pPr>
            <a:lvl6pPr lvl="5" algn="r">
              <a:spcBef>
                <a:spcPts val="0"/>
              </a:spcBef>
              <a:spcAft>
                <a:spcPts val="0"/>
              </a:spcAft>
              <a:buSzPts val="6000"/>
              <a:buNone/>
              <a:defRPr sz="8000"/>
            </a:lvl6pPr>
            <a:lvl7pPr lvl="6" algn="r">
              <a:spcBef>
                <a:spcPts val="0"/>
              </a:spcBef>
              <a:spcAft>
                <a:spcPts val="0"/>
              </a:spcAft>
              <a:buSzPts val="6000"/>
              <a:buNone/>
              <a:defRPr sz="8000"/>
            </a:lvl7pPr>
            <a:lvl8pPr lvl="7" algn="r">
              <a:spcBef>
                <a:spcPts val="0"/>
              </a:spcBef>
              <a:spcAft>
                <a:spcPts val="0"/>
              </a:spcAft>
              <a:buSzPts val="6000"/>
              <a:buNone/>
              <a:defRPr sz="8000"/>
            </a:lvl8pPr>
            <a:lvl9pPr lvl="8" algn="r">
              <a:spcBef>
                <a:spcPts val="0"/>
              </a:spcBef>
              <a:spcAft>
                <a:spcPts val="0"/>
              </a:spcAft>
              <a:buSzPts val="6000"/>
              <a:buNone/>
              <a:defRPr sz="8000"/>
            </a:lvl9pPr>
          </a:lstStyle>
          <a:p>
            <a:endParaRPr/>
          </a:p>
        </p:txBody>
      </p:sp>
      <p:pic>
        <p:nvPicPr>
          <p:cNvPr id="6" name="Picture 5" descr="Text, logo&#10;&#10;Description automatically generated">
            <a:extLst>
              <a:ext uri="{FF2B5EF4-FFF2-40B4-BE49-F238E27FC236}">
                <a16:creationId xmlns:a16="http://schemas.microsoft.com/office/drawing/2014/main" id="{D89F9D50-0CE5-44E6-AE42-93A1B9F56C0D}"/>
              </a:ext>
            </a:extLst>
          </p:cNvPr>
          <p:cNvPicPr>
            <a:picLocks noChangeAspect="1"/>
          </p:cNvPicPr>
          <p:nvPr userDrawn="1"/>
        </p:nvPicPr>
        <p:blipFill>
          <a:blip r:embed="rId3"/>
          <a:stretch>
            <a:fillRect/>
          </a:stretch>
        </p:blipFill>
        <p:spPr>
          <a:xfrm>
            <a:off x="2458963" y="1036622"/>
            <a:ext cx="7274075" cy="1232948"/>
          </a:xfrm>
          <a:prstGeom prst="rect">
            <a:avLst/>
          </a:prstGeom>
        </p:spPr>
      </p:pic>
    </p:spTree>
    <p:extLst>
      <p:ext uri="{BB962C8B-B14F-4D97-AF65-F5344CB8AC3E}">
        <p14:creationId xmlns:p14="http://schemas.microsoft.com/office/powerpoint/2010/main" val="1249156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17"/>
        <p:cNvGrpSpPr/>
        <p:nvPr/>
      </p:nvGrpSpPr>
      <p:grpSpPr>
        <a:xfrm>
          <a:off x="0" y="0"/>
          <a:ext cx="0" cy="0"/>
          <a:chOff x="0" y="0"/>
          <a:chExt cx="0" cy="0"/>
        </a:xfrm>
      </p:grpSpPr>
      <p:grpSp>
        <p:nvGrpSpPr>
          <p:cNvPr id="13" name="Group 12">
            <a:extLst>
              <a:ext uri="{FF2B5EF4-FFF2-40B4-BE49-F238E27FC236}">
                <a16:creationId xmlns:a16="http://schemas.microsoft.com/office/drawing/2014/main" id="{21A191EA-FE0B-F1B4-54DF-689775E38891}"/>
              </a:ext>
            </a:extLst>
          </p:cNvPr>
          <p:cNvGrpSpPr/>
          <p:nvPr userDrawn="1"/>
        </p:nvGrpSpPr>
        <p:grpSpPr>
          <a:xfrm>
            <a:off x="1" y="0"/>
            <a:ext cx="7346689" cy="6858000"/>
            <a:chOff x="0" y="0"/>
            <a:chExt cx="5510017" cy="5143500"/>
          </a:xfrm>
        </p:grpSpPr>
        <p:pic>
          <p:nvPicPr>
            <p:cNvPr id="3" name="Picture 2" descr="A picture containing screenshot, aqua, graphics, blue&#10;&#10;Description automatically generated">
              <a:extLst>
                <a:ext uri="{FF2B5EF4-FFF2-40B4-BE49-F238E27FC236}">
                  <a16:creationId xmlns:a16="http://schemas.microsoft.com/office/drawing/2014/main" id="{E7C881C3-A7FB-E9A3-C954-742594D47763}"/>
                </a:ext>
              </a:extLst>
            </p:cNvPr>
            <p:cNvPicPr>
              <a:picLocks noChangeAspect="1"/>
            </p:cNvPicPr>
            <p:nvPr userDrawn="1"/>
          </p:nvPicPr>
          <p:blipFill rotWithShape="1">
            <a:blip r:embed="rId2"/>
            <a:srcRect l="1" r="39741"/>
            <a:stretch/>
          </p:blipFill>
          <p:spPr>
            <a:xfrm>
              <a:off x="0" y="0"/>
              <a:ext cx="5510017" cy="5143500"/>
            </a:xfrm>
            <a:prstGeom prst="rect">
              <a:avLst/>
            </a:prstGeom>
          </p:spPr>
        </p:pic>
        <p:pic>
          <p:nvPicPr>
            <p:cNvPr id="10" name="Picture 9" descr="A picture containing screenshot, aqua, graphics, blue&#10;&#10;Description automatically generated">
              <a:extLst>
                <a:ext uri="{FF2B5EF4-FFF2-40B4-BE49-F238E27FC236}">
                  <a16:creationId xmlns:a16="http://schemas.microsoft.com/office/drawing/2014/main" id="{FF94DEC5-10F9-BEC8-E478-67CE83DB3748}"/>
                </a:ext>
              </a:extLst>
            </p:cNvPr>
            <p:cNvPicPr>
              <a:picLocks noChangeAspect="1"/>
            </p:cNvPicPr>
            <p:nvPr userDrawn="1"/>
          </p:nvPicPr>
          <p:blipFill rotWithShape="1">
            <a:blip r:embed="rId2"/>
            <a:srcRect t="14718" r="76639" b="64590"/>
            <a:stretch/>
          </p:blipFill>
          <p:spPr>
            <a:xfrm>
              <a:off x="0" y="52470"/>
              <a:ext cx="2136098" cy="1064302"/>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9993" y="6151894"/>
            <a:ext cx="2848131" cy="706105"/>
          </a:xfrm>
          <a:prstGeom prst="rect">
            <a:avLst/>
          </a:prstGeom>
        </p:spPr>
      </p:pic>
    </p:spTree>
    <p:extLst>
      <p:ext uri="{BB962C8B-B14F-4D97-AF65-F5344CB8AC3E}">
        <p14:creationId xmlns:p14="http://schemas.microsoft.com/office/powerpoint/2010/main" val="1859584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reserve="1">
  <p:cSld name="Title">
    <p:bg>
      <p:bgPr>
        <a:solidFill>
          <a:schemeClr val="accent1"/>
        </a:solidFill>
        <a:effectLst/>
      </p:bgPr>
    </p:bg>
    <p:spTree>
      <p:nvGrpSpPr>
        <p:cNvPr id="1" name="Shape 9"/>
        <p:cNvGrpSpPr/>
        <p:nvPr/>
      </p:nvGrpSpPr>
      <p:grpSpPr>
        <a:xfrm>
          <a:off x="0" y="0"/>
          <a:ext cx="0" cy="0"/>
          <a:chOff x="0" y="0"/>
          <a:chExt cx="0" cy="0"/>
        </a:xfrm>
      </p:grpSpPr>
      <p:pic>
        <p:nvPicPr>
          <p:cNvPr id="4" name="Picture 3" descr="A picture containing screenshot, aqua, graphics, graphic design&#10;&#10;Description automatically generated">
            <a:extLst>
              <a:ext uri="{FF2B5EF4-FFF2-40B4-BE49-F238E27FC236}">
                <a16:creationId xmlns:a16="http://schemas.microsoft.com/office/drawing/2014/main" id="{3A2CF8D8-1FCC-0C47-DFF7-DAAABEA780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Google Shape;10;p2"/>
          <p:cNvSpPr txBox="1">
            <a:spLocks noGrp="1"/>
          </p:cNvSpPr>
          <p:nvPr>
            <p:ph type="ctrTitle"/>
          </p:nvPr>
        </p:nvSpPr>
        <p:spPr>
          <a:xfrm>
            <a:off x="915006" y="2552492"/>
            <a:ext cx="10361989" cy="2405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6400" baseline="0">
                <a:solidFill>
                  <a:schemeClr val="bg1"/>
                </a:solidFill>
                <a:latin typeface="Proxima Nova Extrabold" panose="02000506030000020004" pitchFamily="50" charset="0"/>
              </a:defRPr>
            </a:lvl1pPr>
            <a:lvl2pPr lvl="1" algn="r">
              <a:spcBef>
                <a:spcPts val="0"/>
              </a:spcBef>
              <a:spcAft>
                <a:spcPts val="0"/>
              </a:spcAft>
              <a:buSzPts val="6000"/>
              <a:buNone/>
              <a:defRPr sz="8000"/>
            </a:lvl2pPr>
            <a:lvl3pPr lvl="2" algn="r">
              <a:spcBef>
                <a:spcPts val="0"/>
              </a:spcBef>
              <a:spcAft>
                <a:spcPts val="0"/>
              </a:spcAft>
              <a:buSzPts val="6000"/>
              <a:buNone/>
              <a:defRPr sz="8000"/>
            </a:lvl3pPr>
            <a:lvl4pPr lvl="3" algn="r">
              <a:spcBef>
                <a:spcPts val="0"/>
              </a:spcBef>
              <a:spcAft>
                <a:spcPts val="0"/>
              </a:spcAft>
              <a:buSzPts val="6000"/>
              <a:buNone/>
              <a:defRPr sz="8000"/>
            </a:lvl4pPr>
            <a:lvl5pPr lvl="4" algn="r">
              <a:spcBef>
                <a:spcPts val="0"/>
              </a:spcBef>
              <a:spcAft>
                <a:spcPts val="0"/>
              </a:spcAft>
              <a:buSzPts val="6000"/>
              <a:buNone/>
              <a:defRPr sz="8000"/>
            </a:lvl5pPr>
            <a:lvl6pPr lvl="5" algn="r">
              <a:spcBef>
                <a:spcPts val="0"/>
              </a:spcBef>
              <a:spcAft>
                <a:spcPts val="0"/>
              </a:spcAft>
              <a:buSzPts val="6000"/>
              <a:buNone/>
              <a:defRPr sz="8000"/>
            </a:lvl6pPr>
            <a:lvl7pPr lvl="6" algn="r">
              <a:spcBef>
                <a:spcPts val="0"/>
              </a:spcBef>
              <a:spcAft>
                <a:spcPts val="0"/>
              </a:spcAft>
              <a:buSzPts val="6000"/>
              <a:buNone/>
              <a:defRPr sz="8000"/>
            </a:lvl7pPr>
            <a:lvl8pPr lvl="7" algn="r">
              <a:spcBef>
                <a:spcPts val="0"/>
              </a:spcBef>
              <a:spcAft>
                <a:spcPts val="0"/>
              </a:spcAft>
              <a:buSzPts val="6000"/>
              <a:buNone/>
              <a:defRPr sz="8000"/>
            </a:lvl8pPr>
            <a:lvl9pPr lvl="8" algn="r">
              <a:spcBef>
                <a:spcPts val="0"/>
              </a:spcBef>
              <a:spcAft>
                <a:spcPts val="0"/>
              </a:spcAft>
              <a:buSzPts val="6000"/>
              <a:buNone/>
              <a:defRPr sz="8000"/>
            </a:lvl9pPr>
          </a:lstStyle>
          <a:p>
            <a:endParaRPr/>
          </a:p>
        </p:txBody>
      </p:sp>
      <p:sp>
        <p:nvSpPr>
          <p:cNvPr id="11" name="Google Shape;11;p2"/>
          <p:cNvSpPr/>
          <p:nvPr/>
        </p:nvSpPr>
        <p:spPr>
          <a:xfrm>
            <a:off x="8277500" y="5619451"/>
            <a:ext cx="30000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4489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17"/>
        <p:cNvGrpSpPr/>
        <p:nvPr/>
      </p:nvGrpSpPr>
      <p:grpSpPr>
        <a:xfrm>
          <a:off x="0" y="0"/>
          <a:ext cx="0" cy="0"/>
          <a:chOff x="0" y="0"/>
          <a:chExt cx="0" cy="0"/>
        </a:xfrm>
      </p:grpSpPr>
      <p:pic>
        <p:nvPicPr>
          <p:cNvPr id="3" name="Picture 2" descr="A picture containing text, design, graphics, graphic design&#10;&#10;Description automatically generated">
            <a:extLst>
              <a:ext uri="{FF2B5EF4-FFF2-40B4-BE49-F238E27FC236}">
                <a16:creationId xmlns:a16="http://schemas.microsoft.com/office/drawing/2014/main" id="{63448498-EC74-6AE3-6A85-71B4A6B675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415856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45"/>
        <p:cNvGrpSpPr/>
        <p:nvPr/>
      </p:nvGrpSpPr>
      <p:grpSpPr>
        <a:xfrm>
          <a:off x="0" y="0"/>
          <a:ext cx="0" cy="0"/>
          <a:chOff x="0" y="0"/>
          <a:chExt cx="0" cy="0"/>
        </a:xfrm>
      </p:grpSpPr>
      <p:pic>
        <p:nvPicPr>
          <p:cNvPr id="4" name="Picture 3">
            <a:extLst>
              <a:ext uri="{FF2B5EF4-FFF2-40B4-BE49-F238E27FC236}">
                <a16:creationId xmlns:a16="http://schemas.microsoft.com/office/drawing/2014/main" id="{B7886C59-C3B7-A634-FA53-B6FAFEAC6626}"/>
              </a:ext>
            </a:extLst>
          </p:cNvPr>
          <p:cNvPicPr>
            <a:picLocks noChangeAspect="1"/>
          </p:cNvPicPr>
          <p:nvPr userDrawn="1"/>
        </p:nvPicPr>
        <p:blipFill>
          <a:blip r:embed="rId2"/>
          <a:stretch>
            <a:fillRect/>
          </a:stretch>
        </p:blipFill>
        <p:spPr>
          <a:xfrm>
            <a:off x="0" y="429"/>
            <a:ext cx="12192000" cy="6857143"/>
          </a:xfrm>
          <a:prstGeom prst="rect">
            <a:avLst/>
          </a:prstGeom>
        </p:spPr>
      </p:pic>
      <p:sp>
        <p:nvSpPr>
          <p:cNvPr id="48" name="Google Shape;48;p8"/>
          <p:cNvSpPr txBox="1">
            <a:spLocks noGrp="1"/>
          </p:cNvSpPr>
          <p:nvPr>
            <p:ph type="title"/>
          </p:nvPr>
        </p:nvSpPr>
        <p:spPr>
          <a:xfrm>
            <a:off x="2664177" y="843145"/>
            <a:ext cx="8606223" cy="65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baseline="0">
                <a:latin typeface="Proxima Nova Semibold" panose="02000506030000020004" pitchFamily="50"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 name="Google Shape;41;p7">
            <a:extLst>
              <a:ext uri="{FF2B5EF4-FFF2-40B4-BE49-F238E27FC236}">
                <a16:creationId xmlns:a16="http://schemas.microsoft.com/office/drawing/2014/main" id="{4685FB43-0D9A-5070-0FCF-AD854E8BAE6B}"/>
              </a:ext>
            </a:extLst>
          </p:cNvPr>
          <p:cNvSpPr txBox="1">
            <a:spLocks noGrp="1"/>
          </p:cNvSpPr>
          <p:nvPr>
            <p:ph type="body" idx="1"/>
          </p:nvPr>
        </p:nvSpPr>
        <p:spPr>
          <a:xfrm>
            <a:off x="2664175" y="1857900"/>
            <a:ext cx="860622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332264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12" name="Group 11">
            <a:extLst>
              <a:ext uri="{FF2B5EF4-FFF2-40B4-BE49-F238E27FC236}">
                <a16:creationId xmlns:a16="http://schemas.microsoft.com/office/drawing/2014/main" id="{54AE475B-EFF2-A50E-0D87-0331C7B9011D}"/>
              </a:ext>
            </a:extLst>
          </p:cNvPr>
          <p:cNvGrpSpPr/>
          <p:nvPr userDrawn="1"/>
        </p:nvGrpSpPr>
        <p:grpSpPr>
          <a:xfrm>
            <a:off x="-1" y="0"/>
            <a:ext cx="7346692" cy="6858000"/>
            <a:chOff x="-1" y="0"/>
            <a:chExt cx="5510019" cy="5143500"/>
          </a:xfrm>
        </p:grpSpPr>
        <p:pic>
          <p:nvPicPr>
            <p:cNvPr id="11" name="Picture 10" descr="A picture containing screenshot, aqua, graphics, blue&#10;&#10;Description automatically generated">
              <a:extLst>
                <a:ext uri="{FF2B5EF4-FFF2-40B4-BE49-F238E27FC236}">
                  <a16:creationId xmlns:a16="http://schemas.microsoft.com/office/drawing/2014/main" id="{E1BEC263-FA63-EA26-9BA7-7FD78F6D5C07}"/>
                </a:ext>
              </a:extLst>
            </p:cNvPr>
            <p:cNvPicPr>
              <a:picLocks noChangeAspect="1"/>
            </p:cNvPicPr>
            <p:nvPr userDrawn="1"/>
          </p:nvPicPr>
          <p:blipFill rotWithShape="1">
            <a:blip r:embed="rId2"/>
            <a:srcRect l="39742"/>
            <a:stretch/>
          </p:blipFill>
          <p:spPr>
            <a:xfrm>
              <a:off x="-1" y="0"/>
              <a:ext cx="5510019" cy="5143500"/>
            </a:xfrm>
            <a:prstGeom prst="rect">
              <a:avLst/>
            </a:prstGeom>
          </p:spPr>
        </p:pic>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7495" y="4613920"/>
              <a:ext cx="2136098" cy="529579"/>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1977658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13" name="Group 12">
            <a:extLst>
              <a:ext uri="{FF2B5EF4-FFF2-40B4-BE49-F238E27FC236}">
                <a16:creationId xmlns:a16="http://schemas.microsoft.com/office/drawing/2014/main" id="{21A191EA-FE0B-F1B4-54DF-689775E38891}"/>
              </a:ext>
            </a:extLst>
          </p:cNvPr>
          <p:cNvGrpSpPr/>
          <p:nvPr userDrawn="1"/>
        </p:nvGrpSpPr>
        <p:grpSpPr>
          <a:xfrm>
            <a:off x="1" y="0"/>
            <a:ext cx="7346689" cy="6858000"/>
            <a:chOff x="0" y="0"/>
            <a:chExt cx="5510017" cy="5143500"/>
          </a:xfrm>
        </p:grpSpPr>
        <p:pic>
          <p:nvPicPr>
            <p:cNvPr id="3" name="Picture 2" descr="A picture containing screenshot, aqua, graphics, blue&#10;&#10;Description automatically generated">
              <a:extLst>
                <a:ext uri="{FF2B5EF4-FFF2-40B4-BE49-F238E27FC236}">
                  <a16:creationId xmlns:a16="http://schemas.microsoft.com/office/drawing/2014/main" id="{E7C881C3-A7FB-E9A3-C954-742594D47763}"/>
                </a:ext>
              </a:extLst>
            </p:cNvPr>
            <p:cNvPicPr>
              <a:picLocks noChangeAspect="1"/>
            </p:cNvPicPr>
            <p:nvPr userDrawn="1"/>
          </p:nvPicPr>
          <p:blipFill rotWithShape="1">
            <a:blip r:embed="rId2"/>
            <a:srcRect l="1" r="39741"/>
            <a:stretch/>
          </p:blipFill>
          <p:spPr>
            <a:xfrm>
              <a:off x="0" y="0"/>
              <a:ext cx="5510017" cy="5143500"/>
            </a:xfrm>
            <a:prstGeom prst="rect">
              <a:avLst/>
            </a:prstGeom>
          </p:spPr>
        </p:pic>
        <p:pic>
          <p:nvPicPr>
            <p:cNvPr id="10" name="Picture 9" descr="A picture containing screenshot, aqua, graphics, blue&#10;&#10;Description automatically generated">
              <a:extLst>
                <a:ext uri="{FF2B5EF4-FFF2-40B4-BE49-F238E27FC236}">
                  <a16:creationId xmlns:a16="http://schemas.microsoft.com/office/drawing/2014/main" id="{FF94DEC5-10F9-BEC8-E478-67CE83DB3748}"/>
                </a:ext>
              </a:extLst>
            </p:cNvPr>
            <p:cNvPicPr>
              <a:picLocks noChangeAspect="1"/>
            </p:cNvPicPr>
            <p:nvPr userDrawn="1"/>
          </p:nvPicPr>
          <p:blipFill rotWithShape="1">
            <a:blip r:embed="rId2"/>
            <a:srcRect t="14718" r="76639" b="64590"/>
            <a:stretch/>
          </p:blipFill>
          <p:spPr>
            <a:xfrm>
              <a:off x="0" y="52470"/>
              <a:ext cx="2136098" cy="1064302"/>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9993" y="6151894"/>
            <a:ext cx="2848131" cy="706105"/>
          </a:xfrm>
          <a:prstGeom prst="rect">
            <a:avLst/>
          </a:prstGeom>
        </p:spPr>
      </p:pic>
    </p:spTree>
    <p:extLst>
      <p:ext uri="{BB962C8B-B14F-4D97-AF65-F5344CB8AC3E}">
        <p14:creationId xmlns:p14="http://schemas.microsoft.com/office/powerpoint/2010/main" val="1832920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0552DF4E-3D25-EE09-5CCD-068EE99973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53296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BA7E1-545C-145D-070D-FD692A82E2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6AC28-145C-D0A7-8D44-9440AD22E8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490FD-1817-ED4D-2736-C01E884B1F50}"/>
              </a:ext>
            </a:extLst>
          </p:cNvPr>
          <p:cNvSpPr>
            <a:spLocks noGrp="1"/>
          </p:cNvSpPr>
          <p:nvPr>
            <p:ph type="dt" sz="half" idx="10"/>
          </p:nvPr>
        </p:nvSpPr>
        <p:spPr/>
        <p:txBody>
          <a:bodyPr/>
          <a:lstStyle/>
          <a:p>
            <a:fld id="{CDFB3B15-4D5E-4AB5-A89E-82F66D1AA306}" type="datetimeFigureOut">
              <a:rPr lang="en-US" smtClean="0"/>
              <a:t>2/20/2025</a:t>
            </a:fld>
            <a:endParaRPr lang="en-US"/>
          </a:p>
        </p:txBody>
      </p:sp>
      <p:sp>
        <p:nvSpPr>
          <p:cNvPr id="5" name="Footer Placeholder 4">
            <a:extLst>
              <a:ext uri="{FF2B5EF4-FFF2-40B4-BE49-F238E27FC236}">
                <a16:creationId xmlns:a16="http://schemas.microsoft.com/office/drawing/2014/main" id="{5C579488-F25C-CEA7-E141-82E7F50BEE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AFBA4-1523-FEAF-7AD8-1545186CAAFF}"/>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110292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B4A1C06B-21FF-5F51-68DC-5CBED3A78B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599" y="1857900"/>
            <a:ext cx="103488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623484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0552DF4E-3D25-EE09-5CCD-068EE99973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3620886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Background pattern&#10;&#10;Description automatically generated with low confidence">
            <a:extLst>
              <a:ext uri="{FF2B5EF4-FFF2-40B4-BE49-F238E27FC236}">
                <a16:creationId xmlns:a16="http://schemas.microsoft.com/office/drawing/2014/main" id="{EB057048-6319-C45B-28C8-A163697654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2051151632"/>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descr="Graphical user interface, application&#10;&#10;Description automatically generated with medium confidence">
            <a:extLst>
              <a:ext uri="{FF2B5EF4-FFF2-40B4-BE49-F238E27FC236}">
                <a16:creationId xmlns:a16="http://schemas.microsoft.com/office/drawing/2014/main" id="{C487C2A0-3FB6-60F4-E341-1C2758433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3799094740"/>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 name="Picture 7" descr="Graphical user interface, application&#10;&#10;Description automatically generated with medium confidence">
            <a:extLst>
              <a:ext uri="{FF2B5EF4-FFF2-40B4-BE49-F238E27FC236}">
                <a16:creationId xmlns:a16="http://schemas.microsoft.com/office/drawing/2014/main" id="{C487C2A0-3FB6-60F4-E341-1C2758433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1698887186"/>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74376960-E948-13F4-F90B-4CE5DEEDE9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hasCustomPrompt="1"/>
          </p:nvPr>
        </p:nvSpPr>
        <p:spPr>
          <a:xfrm>
            <a:off x="921600"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761981" lvl="1" indent="0" rtl="0">
              <a:spcBef>
                <a:spcPts val="0"/>
              </a:spcBef>
              <a:spcAft>
                <a:spcPts val="0"/>
              </a:spcAft>
              <a:buSzPts val="1800"/>
              <a:buFont typeface="Arial" panose="020B0604020202020204" pitchFamily="34" charset="0"/>
              <a:buNone/>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r>
              <a:rPr lang="en-US"/>
              <a:t>Click to add text</a:t>
            </a:r>
          </a:p>
        </p:txBody>
      </p:sp>
      <p:sp>
        <p:nvSpPr>
          <p:cNvPr id="42" name="Google Shape;42;p7"/>
          <p:cNvSpPr txBox="1">
            <a:spLocks noGrp="1"/>
          </p:cNvSpPr>
          <p:nvPr>
            <p:ph type="body" idx="2"/>
          </p:nvPr>
        </p:nvSpPr>
        <p:spPr>
          <a:xfrm>
            <a:off x="4428117"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lang="en-US"/>
          </a:p>
        </p:txBody>
      </p:sp>
      <p:sp>
        <p:nvSpPr>
          <p:cNvPr id="43" name="Google Shape;43;p7"/>
          <p:cNvSpPr txBox="1">
            <a:spLocks noGrp="1"/>
          </p:cNvSpPr>
          <p:nvPr>
            <p:ph type="body" idx="3"/>
          </p:nvPr>
        </p:nvSpPr>
        <p:spPr>
          <a:xfrm>
            <a:off x="7934633"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3396024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DB140519-FC95-D247-6751-1D2289413F5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267609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6F01682A-3205-228A-1966-20FF263E4FA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599" y="1857900"/>
            <a:ext cx="103488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348243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9" name="Picture 8" descr="Background pattern&#10;&#10;Description automatically generated with low confidence">
            <a:extLst>
              <a:ext uri="{FF2B5EF4-FFF2-40B4-BE49-F238E27FC236}">
                <a16:creationId xmlns:a16="http://schemas.microsoft.com/office/drawing/2014/main" id="{CA63772D-877A-DE1C-5044-4CBA62AFEF1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2652572605"/>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17"/>
        <p:cNvGrpSpPr/>
        <p:nvPr/>
      </p:nvGrpSpPr>
      <p:grpSpPr>
        <a:xfrm>
          <a:off x="0" y="0"/>
          <a:ext cx="0" cy="0"/>
          <a:chOff x="0" y="0"/>
          <a:chExt cx="0" cy="0"/>
        </a:xfrm>
      </p:grpSpPr>
      <p:pic>
        <p:nvPicPr>
          <p:cNvPr id="3" name="Picture 2" descr="A picture containing screenshot, text, design, graphic design&#10;&#10;Description automatically generated">
            <a:extLst>
              <a:ext uri="{FF2B5EF4-FFF2-40B4-BE49-F238E27FC236}">
                <a16:creationId xmlns:a16="http://schemas.microsoft.com/office/drawing/2014/main" id="{DFBDB1CF-D90F-7244-F086-220F828612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6" name="Graphic 5" descr="Closed quotation mark with solid fill">
            <a:extLst>
              <a:ext uri="{FF2B5EF4-FFF2-40B4-BE49-F238E27FC236}">
                <a16:creationId xmlns:a16="http://schemas.microsoft.com/office/drawing/2014/main" id="{97EDC488-23E6-F0B7-1F06-946A398C7F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5359" y="4941560"/>
            <a:ext cx="1219200" cy="1219200"/>
          </a:xfrm>
          <a:prstGeom prst="rect">
            <a:avLst/>
          </a:prstGeom>
        </p:spPr>
      </p:pic>
      <p:pic>
        <p:nvPicPr>
          <p:cNvPr id="9" name="Graphic 8" descr="Open quotation mark with solid fill">
            <a:extLst>
              <a:ext uri="{FF2B5EF4-FFF2-40B4-BE49-F238E27FC236}">
                <a16:creationId xmlns:a16="http://schemas.microsoft.com/office/drawing/2014/main" id="{D8961910-B9C1-0059-F5EB-B7227A6982F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148065" y="1230573"/>
            <a:ext cx="1219200" cy="1219200"/>
          </a:xfrm>
          <a:prstGeom prst="rect">
            <a:avLst/>
          </a:prstGeom>
        </p:spPr>
      </p:pic>
    </p:spTree>
    <p:extLst>
      <p:ext uri="{BB962C8B-B14F-4D97-AF65-F5344CB8AC3E}">
        <p14:creationId xmlns:p14="http://schemas.microsoft.com/office/powerpoint/2010/main" val="882252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1492-E893-A7A2-ED08-03FE9376AB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C9C71F-7553-70AC-3E82-9ED5925052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82D7F-5B13-767B-9711-E0FD41E6D316}"/>
              </a:ext>
            </a:extLst>
          </p:cNvPr>
          <p:cNvSpPr>
            <a:spLocks noGrp="1"/>
          </p:cNvSpPr>
          <p:nvPr>
            <p:ph type="dt" sz="half" idx="10"/>
          </p:nvPr>
        </p:nvSpPr>
        <p:spPr/>
        <p:txBody>
          <a:bodyPr/>
          <a:lstStyle/>
          <a:p>
            <a:fld id="{CDFB3B15-4D5E-4AB5-A89E-82F66D1AA306}" type="datetimeFigureOut">
              <a:rPr lang="en-US" smtClean="0"/>
              <a:t>2/20/2025</a:t>
            </a:fld>
            <a:endParaRPr lang="en-US"/>
          </a:p>
        </p:txBody>
      </p:sp>
      <p:sp>
        <p:nvSpPr>
          <p:cNvPr id="5" name="Footer Placeholder 4">
            <a:extLst>
              <a:ext uri="{FF2B5EF4-FFF2-40B4-BE49-F238E27FC236}">
                <a16:creationId xmlns:a16="http://schemas.microsoft.com/office/drawing/2014/main" id="{C095ED7B-1BBC-EEC7-2563-49C7A94FF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EFCB6-3AF1-2C06-B037-BFE989AD207D}"/>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0346429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17"/>
        <p:cNvGrpSpPr/>
        <p:nvPr/>
      </p:nvGrpSpPr>
      <p:grpSpPr>
        <a:xfrm>
          <a:off x="0" y="0"/>
          <a:ext cx="0" cy="0"/>
          <a:chOff x="0" y="0"/>
          <a:chExt cx="0" cy="0"/>
        </a:xfrm>
      </p:grpSpPr>
      <p:pic>
        <p:nvPicPr>
          <p:cNvPr id="4" name="Picture 3" descr="A picture containing screenshot, text, design, graphic design&#10;&#10;Description automatically generated">
            <a:extLst>
              <a:ext uri="{FF2B5EF4-FFF2-40B4-BE49-F238E27FC236}">
                <a16:creationId xmlns:a16="http://schemas.microsoft.com/office/drawing/2014/main" id="{FFCAE99A-6D7C-A2D1-FBD2-1D8CD400EBE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2334514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45"/>
        <p:cNvGrpSpPr/>
        <p:nvPr/>
      </p:nvGrpSpPr>
      <p:grpSpPr>
        <a:xfrm>
          <a:off x="0" y="0"/>
          <a:ext cx="0" cy="0"/>
          <a:chOff x="0" y="0"/>
          <a:chExt cx="0" cy="0"/>
        </a:xfrm>
      </p:grpSpPr>
      <p:pic>
        <p:nvPicPr>
          <p:cNvPr id="3" name="Picture 2" descr="A picture containing screenshot, text, design, graphic design&#10;&#10;Description automatically generated">
            <a:extLst>
              <a:ext uri="{FF2B5EF4-FFF2-40B4-BE49-F238E27FC236}">
                <a16:creationId xmlns:a16="http://schemas.microsoft.com/office/drawing/2014/main" id="{65B52B62-8D7D-6D81-A24E-FC8D276B84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8" name="Google Shape;48;p8"/>
          <p:cNvSpPr txBox="1">
            <a:spLocks noGrp="1"/>
          </p:cNvSpPr>
          <p:nvPr>
            <p:ph type="title"/>
          </p:nvPr>
        </p:nvSpPr>
        <p:spPr>
          <a:xfrm>
            <a:off x="2664177" y="843145"/>
            <a:ext cx="8606223" cy="65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baseline="0">
                <a:latin typeface="Proxima Nova Semibold" panose="02000506030000020004" pitchFamily="50"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6247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6" name="Group 5">
            <a:extLst>
              <a:ext uri="{FF2B5EF4-FFF2-40B4-BE49-F238E27FC236}">
                <a16:creationId xmlns:a16="http://schemas.microsoft.com/office/drawing/2014/main" id="{DC4F69A5-CC79-F5EC-06CA-119F57B3EED4}"/>
              </a:ext>
            </a:extLst>
          </p:cNvPr>
          <p:cNvGrpSpPr/>
          <p:nvPr userDrawn="1"/>
        </p:nvGrpSpPr>
        <p:grpSpPr>
          <a:xfrm>
            <a:off x="0" y="0"/>
            <a:ext cx="7377693" cy="6858000"/>
            <a:chOff x="0" y="0"/>
            <a:chExt cx="5533270" cy="5143500"/>
          </a:xfrm>
        </p:grpSpPr>
        <p:pic>
          <p:nvPicPr>
            <p:cNvPr id="5" name="Picture 4" descr="A picture containing screenshot, graphics, design&#10;&#10;Description automatically generated">
              <a:extLst>
                <a:ext uri="{FF2B5EF4-FFF2-40B4-BE49-F238E27FC236}">
                  <a16:creationId xmlns:a16="http://schemas.microsoft.com/office/drawing/2014/main" id="{60537290-4A4D-2E5C-BD6A-7A753C83B35E}"/>
                </a:ext>
              </a:extLst>
            </p:cNvPr>
            <p:cNvPicPr>
              <a:picLocks noChangeAspect="1"/>
            </p:cNvPicPr>
            <p:nvPr userDrawn="1"/>
          </p:nvPicPr>
          <p:blipFill rotWithShape="1">
            <a:blip r:embed="rId2"/>
            <a:srcRect l="39487"/>
            <a:stretch/>
          </p:blipFill>
          <p:spPr>
            <a:xfrm>
              <a:off x="0" y="0"/>
              <a:ext cx="5533270" cy="5143500"/>
            </a:xfrm>
            <a:prstGeom prst="rect">
              <a:avLst/>
            </a:prstGeom>
          </p:spPr>
        </p:pic>
        <p:pic>
          <p:nvPicPr>
            <p:cNvPr id="3" name="Picture 2" descr="A picture containing screenshot, graphics, graphic design, design&#10;&#10;Description automatically generated">
              <a:extLst>
                <a:ext uri="{FF2B5EF4-FFF2-40B4-BE49-F238E27FC236}">
                  <a16:creationId xmlns:a16="http://schemas.microsoft.com/office/drawing/2014/main" id="{798C5845-0B23-0025-5AAE-47BB3502FC58}"/>
                </a:ext>
              </a:extLst>
            </p:cNvPr>
            <p:cNvPicPr>
              <a:picLocks noChangeAspect="1"/>
            </p:cNvPicPr>
            <p:nvPr userDrawn="1"/>
          </p:nvPicPr>
          <p:blipFill rotWithShape="1">
            <a:blip r:embed="rId3"/>
            <a:srcRect t="89704" r="76557"/>
            <a:stretch/>
          </p:blipFill>
          <p:spPr>
            <a:xfrm>
              <a:off x="0" y="4613920"/>
              <a:ext cx="2143593" cy="529579"/>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1245581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ECD43160-DE7B-025A-D0C0-8BCD7B52D7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2732698901"/>
      </p:ext>
    </p:extLst>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Text Placeholder 5">
            <a:extLst>
              <a:ext uri="{FF2B5EF4-FFF2-40B4-BE49-F238E27FC236}">
                <a16:creationId xmlns:a16="http://schemas.microsoft.com/office/drawing/2014/main" id="{F0819DA8-04C4-4F12-9F5E-1A12D0516BD1}"/>
              </a:ext>
            </a:extLst>
          </p:cNvPr>
          <p:cNvSpPr>
            <a:spLocks noGrp="1"/>
          </p:cNvSpPr>
          <p:nvPr>
            <p:ph type="body" idx="1"/>
          </p:nvPr>
        </p:nvSpPr>
        <p:spPr>
          <a:xfrm>
            <a:off x="921600" y="2082309"/>
            <a:ext cx="4945489"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600" y="2740478"/>
            <a:ext cx="4945489" cy="3383751"/>
          </a:xfrm>
          <a:prstGeom prst="rect">
            <a:avLst/>
          </a:prstGeom>
        </p:spPr>
        <p:txBody>
          <a:bodyPr/>
          <a:lstStyle>
            <a:lvl1pPr>
              <a:defRPr>
                <a:solidFill>
                  <a:srgbClr val="747679"/>
                </a:solidFill>
                <a:latin typeface="Proxima Nova Light" panose="02000506030000020004" pitchFamily="50" charset="0"/>
                <a:cs typeface="Gotham Light" pitchFamily="50" charset="0"/>
              </a:defRPr>
            </a:lvl1pPr>
          </a:lstStyle>
          <a:p>
            <a:endParaRPr lang="en-US"/>
          </a:p>
        </p:txBody>
      </p:sp>
      <p:sp>
        <p:nvSpPr>
          <p:cNvPr id="5" name="Text Placeholder 7">
            <a:extLst>
              <a:ext uri="{FF2B5EF4-FFF2-40B4-BE49-F238E27FC236}">
                <a16:creationId xmlns:a16="http://schemas.microsoft.com/office/drawing/2014/main" id="{6C65687B-F2F8-4725-AB38-1443C1EE6035}"/>
              </a:ext>
            </a:extLst>
          </p:cNvPr>
          <p:cNvSpPr>
            <a:spLocks noGrp="1"/>
          </p:cNvSpPr>
          <p:nvPr>
            <p:ph type="body" sz="quarter" idx="3"/>
          </p:nvPr>
        </p:nvSpPr>
        <p:spPr>
          <a:xfrm>
            <a:off x="6386669" y="2082309"/>
            <a:ext cx="4969844"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6" name="Content Placeholder 8">
            <a:extLst>
              <a:ext uri="{FF2B5EF4-FFF2-40B4-BE49-F238E27FC236}">
                <a16:creationId xmlns:a16="http://schemas.microsoft.com/office/drawing/2014/main" id="{EA3ACE14-018B-4E68-9CA0-EAA4E9A1612F}"/>
              </a:ext>
            </a:extLst>
          </p:cNvPr>
          <p:cNvSpPr>
            <a:spLocks noGrp="1"/>
          </p:cNvSpPr>
          <p:nvPr>
            <p:ph sz="quarter" idx="4"/>
          </p:nvPr>
        </p:nvSpPr>
        <p:spPr>
          <a:xfrm>
            <a:off x="6386669" y="2740477"/>
            <a:ext cx="4969844" cy="3383751"/>
          </a:xfrm>
          <a:prstGeom prst="rect">
            <a:avLst/>
          </a:prstGeom>
        </p:spPr>
        <p:txBody>
          <a:bodyPr/>
          <a:lstStyle>
            <a:lvl1pPr>
              <a:defRPr>
                <a:solidFill>
                  <a:schemeClr val="tx1"/>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4968159"/>
      </p:ext>
    </p:extLst>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599" y="2020389"/>
            <a:ext cx="10348800" cy="4103840"/>
          </a:xfrm>
          <a:prstGeom prst="rect">
            <a:avLst/>
          </a:prstGeom>
        </p:spPr>
        <p:txBody>
          <a:bodyPr/>
          <a:lstStyle>
            <a:lvl1pPr>
              <a:defRPr>
                <a:solidFill>
                  <a:schemeClr val="tx1"/>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8794764"/>
      </p:ext>
    </p:extLst>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solidFill>
          <a:schemeClr val="accent1"/>
        </a:solidFill>
        <a:effectLst/>
      </p:bgPr>
    </p:bg>
    <p:spTree>
      <p:nvGrpSpPr>
        <p:cNvPr id="1" name="Shape 55"/>
        <p:cNvGrpSpPr/>
        <p:nvPr/>
      </p:nvGrpSpPr>
      <p:grpSpPr>
        <a:xfrm>
          <a:off x="0" y="0"/>
          <a:ext cx="0" cy="0"/>
          <a:chOff x="0" y="0"/>
          <a:chExt cx="0" cy="0"/>
        </a:xfrm>
      </p:grpSpPr>
      <p:pic>
        <p:nvPicPr>
          <p:cNvPr id="4" name="Picture 3" descr="A picture containing screenshot, graphics, graphic design, design&#10;&#10;Description automatically generated">
            <a:extLst>
              <a:ext uri="{FF2B5EF4-FFF2-40B4-BE49-F238E27FC236}">
                <a16:creationId xmlns:a16="http://schemas.microsoft.com/office/drawing/2014/main" id="{83A3E625-9311-A016-C814-28F024ED1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Google Shape;19;p4">
            <a:extLst>
              <a:ext uri="{FF2B5EF4-FFF2-40B4-BE49-F238E27FC236}">
                <a16:creationId xmlns:a16="http://schemas.microsoft.com/office/drawing/2014/main" id="{E719FAE5-CFA8-4CE9-8004-60FB60C183C6}"/>
              </a:ext>
            </a:extLst>
          </p:cNvPr>
          <p:cNvSpPr txBox="1">
            <a:spLocks noGrp="1"/>
          </p:cNvSpPr>
          <p:nvPr>
            <p:ph type="body" idx="10"/>
          </p:nvPr>
        </p:nvSpPr>
        <p:spPr>
          <a:xfrm>
            <a:off x="1413271" y="2261475"/>
            <a:ext cx="9365447" cy="2335051"/>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4209409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descr="A picture containing diagram, font, graphics, design&#10;&#10;Description automatically generated">
            <a:extLst>
              <a:ext uri="{FF2B5EF4-FFF2-40B4-BE49-F238E27FC236}">
                <a16:creationId xmlns:a16="http://schemas.microsoft.com/office/drawing/2014/main" id="{72390BCE-CC01-D1F8-F378-8B03578A62C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Text Placeholder 5">
            <a:extLst>
              <a:ext uri="{FF2B5EF4-FFF2-40B4-BE49-F238E27FC236}">
                <a16:creationId xmlns:a16="http://schemas.microsoft.com/office/drawing/2014/main" id="{F0819DA8-04C4-4F12-9F5E-1A12D0516BD1}"/>
              </a:ext>
            </a:extLst>
          </p:cNvPr>
          <p:cNvSpPr>
            <a:spLocks noGrp="1"/>
          </p:cNvSpPr>
          <p:nvPr>
            <p:ph type="body" idx="1"/>
          </p:nvPr>
        </p:nvSpPr>
        <p:spPr>
          <a:xfrm>
            <a:off x="921599" y="2082309"/>
            <a:ext cx="7472893"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599" y="2740478"/>
            <a:ext cx="7472893" cy="3383751"/>
          </a:xfrm>
          <a:prstGeom prst="rect">
            <a:avLst/>
          </a:prstGeom>
        </p:spPr>
        <p:txBody>
          <a:bodyPr/>
          <a:lstStyle>
            <a:lvl1pPr>
              <a:defRPr>
                <a:solidFill>
                  <a:srgbClr val="747679"/>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208113"/>
      </p:ext>
    </p:extLst>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3" name="Google Shape;19;p4">
            <a:extLst>
              <a:ext uri="{FF2B5EF4-FFF2-40B4-BE49-F238E27FC236}">
                <a16:creationId xmlns:a16="http://schemas.microsoft.com/office/drawing/2014/main" id="{CF0A1558-F30B-49D1-959B-B433C7FFA5AB}"/>
              </a:ext>
            </a:extLst>
          </p:cNvPr>
          <p:cNvSpPr txBox="1">
            <a:spLocks noGrp="1"/>
          </p:cNvSpPr>
          <p:nvPr>
            <p:ph type="body" idx="10"/>
          </p:nvPr>
        </p:nvSpPr>
        <p:spPr>
          <a:xfrm>
            <a:off x="1413271" y="2261475"/>
            <a:ext cx="9365447" cy="2335051"/>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None/>
              <a:defRPr sz="6400" b="1" i="0" baseline="0">
                <a:solidFill>
                  <a:schemeClr val="tx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4" name="Picture 3" descr="A picture containing screenshot, design, pattern&#10;&#10;Description automatically generated">
            <a:extLst>
              <a:ext uri="{FF2B5EF4-FFF2-40B4-BE49-F238E27FC236}">
                <a16:creationId xmlns:a16="http://schemas.microsoft.com/office/drawing/2014/main" id="{C8AA689A-DBEB-ED72-FE96-998BD0370A16}"/>
              </a:ext>
            </a:extLst>
          </p:cNvPr>
          <p:cNvPicPr>
            <a:picLocks noChangeAspect="1"/>
          </p:cNvPicPr>
          <p:nvPr userDrawn="1"/>
        </p:nvPicPr>
        <p:blipFill rotWithShape="1">
          <a:blip r:embed="rId2"/>
          <a:srcRect l="79036" t="84369"/>
          <a:stretch/>
        </p:blipFill>
        <p:spPr>
          <a:xfrm>
            <a:off x="1" y="5786034"/>
            <a:ext cx="2555932" cy="1071967"/>
          </a:xfrm>
          <a:prstGeom prst="rect">
            <a:avLst/>
          </a:prstGeom>
        </p:spPr>
      </p:pic>
    </p:spTree>
    <p:extLst>
      <p:ext uri="{BB962C8B-B14F-4D97-AF65-F5344CB8AC3E}">
        <p14:creationId xmlns:p14="http://schemas.microsoft.com/office/powerpoint/2010/main" val="413308957"/>
      </p:ext>
    </p:extLst>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7" name="Group 6">
            <a:extLst>
              <a:ext uri="{FF2B5EF4-FFF2-40B4-BE49-F238E27FC236}">
                <a16:creationId xmlns:a16="http://schemas.microsoft.com/office/drawing/2014/main" id="{8311A338-7928-5904-8262-96084F85E28E}"/>
              </a:ext>
            </a:extLst>
          </p:cNvPr>
          <p:cNvGrpSpPr/>
          <p:nvPr userDrawn="1"/>
        </p:nvGrpSpPr>
        <p:grpSpPr>
          <a:xfrm>
            <a:off x="0" y="0"/>
            <a:ext cx="12192000" cy="6858000"/>
            <a:chOff x="0" y="0"/>
            <a:chExt cx="9144000" cy="5143500"/>
          </a:xfrm>
        </p:grpSpPr>
        <p:pic>
          <p:nvPicPr>
            <p:cNvPr id="3" name="Picture 2" descr="A picture containing screenshot, aqua, graphics, blue&#10;&#10;Description automatically generated">
              <a:extLst>
                <a:ext uri="{FF2B5EF4-FFF2-40B4-BE49-F238E27FC236}">
                  <a16:creationId xmlns:a16="http://schemas.microsoft.com/office/drawing/2014/main" id="{A95F69DC-EFD6-7000-8BE1-50F07AFA2A8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5" name="Picture 4" descr="A picture containing screenshot, aqua, graphics, blue&#10;&#10;Description automatically generated">
              <a:extLst>
                <a:ext uri="{FF2B5EF4-FFF2-40B4-BE49-F238E27FC236}">
                  <a16:creationId xmlns:a16="http://schemas.microsoft.com/office/drawing/2014/main" id="{B61CE33C-1FF6-2DD8-6D2C-C21FDC33F8E5}"/>
                </a:ext>
              </a:extLst>
            </p:cNvPr>
            <p:cNvPicPr>
              <a:picLocks noChangeAspect="1"/>
            </p:cNvPicPr>
            <p:nvPr userDrawn="1"/>
          </p:nvPicPr>
          <p:blipFill rotWithShape="1">
            <a:blip r:embed="rId2"/>
            <a:srcRect t="12970" r="71885" b="72424"/>
            <a:stretch/>
          </p:blipFill>
          <p:spPr>
            <a:xfrm>
              <a:off x="0" y="75677"/>
              <a:ext cx="2570813" cy="751288"/>
            </a:xfrm>
            <a:prstGeom prst="rect">
              <a:avLst/>
            </a:prstGeom>
          </p:spPr>
        </p:pic>
      </p:grpSp>
      <p:sp>
        <p:nvSpPr>
          <p:cNvPr id="10" name="Google Shape;10;p2"/>
          <p:cNvSpPr txBox="1">
            <a:spLocks noGrp="1"/>
          </p:cNvSpPr>
          <p:nvPr>
            <p:ph type="ctrTitle"/>
          </p:nvPr>
        </p:nvSpPr>
        <p:spPr>
          <a:xfrm>
            <a:off x="915006" y="2552492"/>
            <a:ext cx="10361989" cy="2405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6400" b="0" baseline="0">
                <a:solidFill>
                  <a:schemeClr val="bg1"/>
                </a:solidFill>
                <a:latin typeface="Proxima Nova Semibold" panose="02000506030000020004" pitchFamily="50" charset="0"/>
              </a:defRPr>
            </a:lvl1pPr>
            <a:lvl2pPr lvl="1" algn="r">
              <a:spcBef>
                <a:spcPts val="0"/>
              </a:spcBef>
              <a:spcAft>
                <a:spcPts val="0"/>
              </a:spcAft>
              <a:buSzPts val="6000"/>
              <a:buNone/>
              <a:defRPr sz="8000"/>
            </a:lvl2pPr>
            <a:lvl3pPr lvl="2" algn="r">
              <a:spcBef>
                <a:spcPts val="0"/>
              </a:spcBef>
              <a:spcAft>
                <a:spcPts val="0"/>
              </a:spcAft>
              <a:buSzPts val="6000"/>
              <a:buNone/>
              <a:defRPr sz="8000"/>
            </a:lvl3pPr>
            <a:lvl4pPr lvl="3" algn="r">
              <a:spcBef>
                <a:spcPts val="0"/>
              </a:spcBef>
              <a:spcAft>
                <a:spcPts val="0"/>
              </a:spcAft>
              <a:buSzPts val="6000"/>
              <a:buNone/>
              <a:defRPr sz="8000"/>
            </a:lvl4pPr>
            <a:lvl5pPr lvl="4" algn="r">
              <a:spcBef>
                <a:spcPts val="0"/>
              </a:spcBef>
              <a:spcAft>
                <a:spcPts val="0"/>
              </a:spcAft>
              <a:buSzPts val="6000"/>
              <a:buNone/>
              <a:defRPr sz="8000"/>
            </a:lvl5pPr>
            <a:lvl6pPr lvl="5" algn="r">
              <a:spcBef>
                <a:spcPts val="0"/>
              </a:spcBef>
              <a:spcAft>
                <a:spcPts val="0"/>
              </a:spcAft>
              <a:buSzPts val="6000"/>
              <a:buNone/>
              <a:defRPr sz="8000"/>
            </a:lvl6pPr>
            <a:lvl7pPr lvl="6" algn="r">
              <a:spcBef>
                <a:spcPts val="0"/>
              </a:spcBef>
              <a:spcAft>
                <a:spcPts val="0"/>
              </a:spcAft>
              <a:buSzPts val="6000"/>
              <a:buNone/>
              <a:defRPr sz="8000"/>
            </a:lvl7pPr>
            <a:lvl8pPr lvl="7" algn="r">
              <a:spcBef>
                <a:spcPts val="0"/>
              </a:spcBef>
              <a:spcAft>
                <a:spcPts val="0"/>
              </a:spcAft>
              <a:buSzPts val="6000"/>
              <a:buNone/>
              <a:defRPr sz="8000"/>
            </a:lvl8pPr>
            <a:lvl9pPr lvl="8" algn="r">
              <a:spcBef>
                <a:spcPts val="0"/>
              </a:spcBef>
              <a:spcAft>
                <a:spcPts val="0"/>
              </a:spcAft>
              <a:buSzPts val="6000"/>
              <a:buNone/>
              <a:defRPr sz="8000"/>
            </a:lvl9pPr>
          </a:lstStyle>
          <a:p>
            <a:endParaRPr/>
          </a:p>
        </p:txBody>
      </p:sp>
      <p:pic>
        <p:nvPicPr>
          <p:cNvPr id="6" name="Picture 5" descr="Text, logo&#10;&#10;Description automatically generated">
            <a:extLst>
              <a:ext uri="{FF2B5EF4-FFF2-40B4-BE49-F238E27FC236}">
                <a16:creationId xmlns:a16="http://schemas.microsoft.com/office/drawing/2014/main" id="{D89F9D50-0CE5-44E6-AE42-93A1B9F56C0D}"/>
              </a:ext>
            </a:extLst>
          </p:cNvPr>
          <p:cNvPicPr>
            <a:picLocks noChangeAspect="1"/>
          </p:cNvPicPr>
          <p:nvPr userDrawn="1"/>
        </p:nvPicPr>
        <p:blipFill>
          <a:blip r:embed="rId3"/>
          <a:stretch>
            <a:fillRect/>
          </a:stretch>
        </p:blipFill>
        <p:spPr>
          <a:xfrm>
            <a:off x="2458963" y="1036622"/>
            <a:ext cx="7274075" cy="1232948"/>
          </a:xfrm>
          <a:prstGeom prst="rect">
            <a:avLst/>
          </a:prstGeom>
        </p:spPr>
      </p:pic>
    </p:spTree>
    <p:extLst>
      <p:ext uri="{BB962C8B-B14F-4D97-AF65-F5344CB8AC3E}">
        <p14:creationId xmlns:p14="http://schemas.microsoft.com/office/powerpoint/2010/main" val="72058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0351-8DC0-049E-6F40-268D2C73B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491D8F-433A-A8A8-66ED-3D3785D101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7400FF-2A51-857C-AD04-120D956207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D950D1-9CF2-2468-7B26-8EFEFA4FE545}"/>
              </a:ext>
            </a:extLst>
          </p:cNvPr>
          <p:cNvSpPr>
            <a:spLocks noGrp="1"/>
          </p:cNvSpPr>
          <p:nvPr>
            <p:ph type="dt" sz="half" idx="10"/>
          </p:nvPr>
        </p:nvSpPr>
        <p:spPr/>
        <p:txBody>
          <a:bodyPr/>
          <a:lstStyle/>
          <a:p>
            <a:fld id="{CDFB3B15-4D5E-4AB5-A89E-82F66D1AA306}" type="datetimeFigureOut">
              <a:rPr lang="en-US" smtClean="0"/>
              <a:t>2/20/2025</a:t>
            </a:fld>
            <a:endParaRPr lang="en-US"/>
          </a:p>
        </p:txBody>
      </p:sp>
      <p:sp>
        <p:nvSpPr>
          <p:cNvPr id="6" name="Footer Placeholder 5">
            <a:extLst>
              <a:ext uri="{FF2B5EF4-FFF2-40B4-BE49-F238E27FC236}">
                <a16:creationId xmlns:a16="http://schemas.microsoft.com/office/drawing/2014/main" id="{DE454E3E-3772-59AA-A73E-45DA0430FD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8E7A8C-3563-D56B-DF3E-4DAE4EAF28E3}"/>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206170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solidFill>
          <a:schemeClr val="accent1"/>
        </a:solidFill>
        <a:effectLst/>
      </p:bgPr>
    </p:bg>
    <p:spTree>
      <p:nvGrpSpPr>
        <p:cNvPr id="1" name="Shape 9"/>
        <p:cNvGrpSpPr/>
        <p:nvPr/>
      </p:nvGrpSpPr>
      <p:grpSpPr>
        <a:xfrm>
          <a:off x="0" y="0"/>
          <a:ext cx="0" cy="0"/>
          <a:chOff x="0" y="0"/>
          <a:chExt cx="0" cy="0"/>
        </a:xfrm>
      </p:grpSpPr>
      <p:pic>
        <p:nvPicPr>
          <p:cNvPr id="4" name="Picture 3" descr="A picture containing screenshot, aqua, graphics, graphic design&#10;&#10;Description automatically generated">
            <a:extLst>
              <a:ext uri="{FF2B5EF4-FFF2-40B4-BE49-F238E27FC236}">
                <a16:creationId xmlns:a16="http://schemas.microsoft.com/office/drawing/2014/main" id="{3A2CF8D8-1FCC-0C47-DFF7-DAAABEA780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Google Shape;10;p2"/>
          <p:cNvSpPr txBox="1">
            <a:spLocks noGrp="1"/>
          </p:cNvSpPr>
          <p:nvPr>
            <p:ph type="ctrTitle"/>
          </p:nvPr>
        </p:nvSpPr>
        <p:spPr>
          <a:xfrm>
            <a:off x="915006" y="2552492"/>
            <a:ext cx="10361989" cy="2405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6400" baseline="0">
                <a:solidFill>
                  <a:schemeClr val="bg1"/>
                </a:solidFill>
                <a:latin typeface="Proxima Nova Extrabold" panose="02000506030000020004" pitchFamily="50" charset="0"/>
              </a:defRPr>
            </a:lvl1pPr>
            <a:lvl2pPr lvl="1" algn="r">
              <a:spcBef>
                <a:spcPts val="0"/>
              </a:spcBef>
              <a:spcAft>
                <a:spcPts val="0"/>
              </a:spcAft>
              <a:buSzPts val="6000"/>
              <a:buNone/>
              <a:defRPr sz="8000"/>
            </a:lvl2pPr>
            <a:lvl3pPr lvl="2" algn="r">
              <a:spcBef>
                <a:spcPts val="0"/>
              </a:spcBef>
              <a:spcAft>
                <a:spcPts val="0"/>
              </a:spcAft>
              <a:buSzPts val="6000"/>
              <a:buNone/>
              <a:defRPr sz="8000"/>
            </a:lvl3pPr>
            <a:lvl4pPr lvl="3" algn="r">
              <a:spcBef>
                <a:spcPts val="0"/>
              </a:spcBef>
              <a:spcAft>
                <a:spcPts val="0"/>
              </a:spcAft>
              <a:buSzPts val="6000"/>
              <a:buNone/>
              <a:defRPr sz="8000"/>
            </a:lvl4pPr>
            <a:lvl5pPr lvl="4" algn="r">
              <a:spcBef>
                <a:spcPts val="0"/>
              </a:spcBef>
              <a:spcAft>
                <a:spcPts val="0"/>
              </a:spcAft>
              <a:buSzPts val="6000"/>
              <a:buNone/>
              <a:defRPr sz="8000"/>
            </a:lvl5pPr>
            <a:lvl6pPr lvl="5" algn="r">
              <a:spcBef>
                <a:spcPts val="0"/>
              </a:spcBef>
              <a:spcAft>
                <a:spcPts val="0"/>
              </a:spcAft>
              <a:buSzPts val="6000"/>
              <a:buNone/>
              <a:defRPr sz="8000"/>
            </a:lvl6pPr>
            <a:lvl7pPr lvl="6" algn="r">
              <a:spcBef>
                <a:spcPts val="0"/>
              </a:spcBef>
              <a:spcAft>
                <a:spcPts val="0"/>
              </a:spcAft>
              <a:buSzPts val="6000"/>
              <a:buNone/>
              <a:defRPr sz="8000"/>
            </a:lvl7pPr>
            <a:lvl8pPr lvl="7" algn="r">
              <a:spcBef>
                <a:spcPts val="0"/>
              </a:spcBef>
              <a:spcAft>
                <a:spcPts val="0"/>
              </a:spcAft>
              <a:buSzPts val="6000"/>
              <a:buNone/>
              <a:defRPr sz="8000"/>
            </a:lvl8pPr>
            <a:lvl9pPr lvl="8" algn="r">
              <a:spcBef>
                <a:spcPts val="0"/>
              </a:spcBef>
              <a:spcAft>
                <a:spcPts val="0"/>
              </a:spcAft>
              <a:buSzPts val="6000"/>
              <a:buNone/>
              <a:defRPr sz="8000"/>
            </a:lvl9pPr>
          </a:lstStyle>
          <a:p>
            <a:endParaRPr/>
          </a:p>
        </p:txBody>
      </p:sp>
      <p:sp>
        <p:nvSpPr>
          <p:cNvPr id="11" name="Google Shape;11;p2"/>
          <p:cNvSpPr/>
          <p:nvPr/>
        </p:nvSpPr>
        <p:spPr>
          <a:xfrm>
            <a:off x="8277500" y="5619451"/>
            <a:ext cx="30000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22623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17"/>
        <p:cNvGrpSpPr/>
        <p:nvPr/>
      </p:nvGrpSpPr>
      <p:grpSpPr>
        <a:xfrm>
          <a:off x="0" y="0"/>
          <a:ext cx="0" cy="0"/>
          <a:chOff x="0" y="0"/>
          <a:chExt cx="0" cy="0"/>
        </a:xfrm>
      </p:grpSpPr>
      <p:pic>
        <p:nvPicPr>
          <p:cNvPr id="3" name="Picture 2" descr="A picture containing text, design, graphics, graphic design&#10;&#10;Description automatically generated">
            <a:extLst>
              <a:ext uri="{FF2B5EF4-FFF2-40B4-BE49-F238E27FC236}">
                <a16:creationId xmlns:a16="http://schemas.microsoft.com/office/drawing/2014/main" id="{63448498-EC74-6AE3-6A85-71B4A6B675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16238419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45"/>
        <p:cNvGrpSpPr/>
        <p:nvPr/>
      </p:nvGrpSpPr>
      <p:grpSpPr>
        <a:xfrm>
          <a:off x="0" y="0"/>
          <a:ext cx="0" cy="0"/>
          <a:chOff x="0" y="0"/>
          <a:chExt cx="0" cy="0"/>
        </a:xfrm>
      </p:grpSpPr>
      <p:pic>
        <p:nvPicPr>
          <p:cNvPr id="4" name="Picture 3">
            <a:extLst>
              <a:ext uri="{FF2B5EF4-FFF2-40B4-BE49-F238E27FC236}">
                <a16:creationId xmlns:a16="http://schemas.microsoft.com/office/drawing/2014/main" id="{B7886C59-C3B7-A634-FA53-B6FAFEAC6626}"/>
              </a:ext>
            </a:extLst>
          </p:cNvPr>
          <p:cNvPicPr>
            <a:picLocks noChangeAspect="1"/>
          </p:cNvPicPr>
          <p:nvPr userDrawn="1"/>
        </p:nvPicPr>
        <p:blipFill>
          <a:blip r:embed="rId2"/>
          <a:stretch>
            <a:fillRect/>
          </a:stretch>
        </p:blipFill>
        <p:spPr>
          <a:xfrm>
            <a:off x="0" y="429"/>
            <a:ext cx="12192000" cy="6857143"/>
          </a:xfrm>
          <a:prstGeom prst="rect">
            <a:avLst/>
          </a:prstGeom>
        </p:spPr>
      </p:pic>
      <p:sp>
        <p:nvSpPr>
          <p:cNvPr id="48" name="Google Shape;48;p8"/>
          <p:cNvSpPr txBox="1">
            <a:spLocks noGrp="1"/>
          </p:cNvSpPr>
          <p:nvPr>
            <p:ph type="title"/>
          </p:nvPr>
        </p:nvSpPr>
        <p:spPr>
          <a:xfrm>
            <a:off x="2664177" y="843145"/>
            <a:ext cx="8606223" cy="65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baseline="0">
                <a:latin typeface="Proxima Nova Semibold" panose="02000506030000020004" pitchFamily="50"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 name="Google Shape;41;p7">
            <a:extLst>
              <a:ext uri="{FF2B5EF4-FFF2-40B4-BE49-F238E27FC236}">
                <a16:creationId xmlns:a16="http://schemas.microsoft.com/office/drawing/2014/main" id="{4685FB43-0D9A-5070-0FCF-AD854E8BAE6B}"/>
              </a:ext>
            </a:extLst>
          </p:cNvPr>
          <p:cNvSpPr txBox="1">
            <a:spLocks noGrp="1"/>
          </p:cNvSpPr>
          <p:nvPr>
            <p:ph type="body" idx="1"/>
          </p:nvPr>
        </p:nvSpPr>
        <p:spPr>
          <a:xfrm>
            <a:off x="2664175" y="1857900"/>
            <a:ext cx="860622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35954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12" name="Group 11">
            <a:extLst>
              <a:ext uri="{FF2B5EF4-FFF2-40B4-BE49-F238E27FC236}">
                <a16:creationId xmlns:a16="http://schemas.microsoft.com/office/drawing/2014/main" id="{54AE475B-EFF2-A50E-0D87-0331C7B9011D}"/>
              </a:ext>
            </a:extLst>
          </p:cNvPr>
          <p:cNvGrpSpPr/>
          <p:nvPr userDrawn="1"/>
        </p:nvGrpSpPr>
        <p:grpSpPr>
          <a:xfrm>
            <a:off x="-1" y="0"/>
            <a:ext cx="7346692" cy="6858000"/>
            <a:chOff x="-1" y="0"/>
            <a:chExt cx="5510019" cy="5143500"/>
          </a:xfrm>
        </p:grpSpPr>
        <p:pic>
          <p:nvPicPr>
            <p:cNvPr id="11" name="Picture 10" descr="A picture containing screenshot, aqua, graphics, blue&#10;&#10;Description automatically generated">
              <a:extLst>
                <a:ext uri="{FF2B5EF4-FFF2-40B4-BE49-F238E27FC236}">
                  <a16:creationId xmlns:a16="http://schemas.microsoft.com/office/drawing/2014/main" id="{E1BEC263-FA63-EA26-9BA7-7FD78F6D5C07}"/>
                </a:ext>
              </a:extLst>
            </p:cNvPr>
            <p:cNvPicPr>
              <a:picLocks noChangeAspect="1"/>
            </p:cNvPicPr>
            <p:nvPr userDrawn="1"/>
          </p:nvPicPr>
          <p:blipFill rotWithShape="1">
            <a:blip r:embed="rId2"/>
            <a:srcRect l="39742"/>
            <a:stretch/>
          </p:blipFill>
          <p:spPr>
            <a:xfrm>
              <a:off x="-1" y="0"/>
              <a:ext cx="5510019" cy="5143500"/>
            </a:xfrm>
            <a:prstGeom prst="rect">
              <a:avLst/>
            </a:prstGeom>
          </p:spPr>
        </p:pic>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7495" y="4613920"/>
              <a:ext cx="2136098" cy="529579"/>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3276431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13" name="Group 12">
            <a:extLst>
              <a:ext uri="{FF2B5EF4-FFF2-40B4-BE49-F238E27FC236}">
                <a16:creationId xmlns:a16="http://schemas.microsoft.com/office/drawing/2014/main" id="{21A191EA-FE0B-F1B4-54DF-689775E38891}"/>
              </a:ext>
            </a:extLst>
          </p:cNvPr>
          <p:cNvGrpSpPr/>
          <p:nvPr userDrawn="1"/>
        </p:nvGrpSpPr>
        <p:grpSpPr>
          <a:xfrm>
            <a:off x="1" y="0"/>
            <a:ext cx="7346689" cy="6858000"/>
            <a:chOff x="0" y="0"/>
            <a:chExt cx="5510017" cy="5143500"/>
          </a:xfrm>
        </p:grpSpPr>
        <p:pic>
          <p:nvPicPr>
            <p:cNvPr id="3" name="Picture 2" descr="A picture containing screenshot, aqua, graphics, blue&#10;&#10;Description automatically generated">
              <a:extLst>
                <a:ext uri="{FF2B5EF4-FFF2-40B4-BE49-F238E27FC236}">
                  <a16:creationId xmlns:a16="http://schemas.microsoft.com/office/drawing/2014/main" id="{E7C881C3-A7FB-E9A3-C954-742594D47763}"/>
                </a:ext>
              </a:extLst>
            </p:cNvPr>
            <p:cNvPicPr>
              <a:picLocks noChangeAspect="1"/>
            </p:cNvPicPr>
            <p:nvPr userDrawn="1"/>
          </p:nvPicPr>
          <p:blipFill rotWithShape="1">
            <a:blip r:embed="rId2"/>
            <a:srcRect l="1" r="39741"/>
            <a:stretch/>
          </p:blipFill>
          <p:spPr>
            <a:xfrm>
              <a:off x="0" y="0"/>
              <a:ext cx="5510017" cy="5143500"/>
            </a:xfrm>
            <a:prstGeom prst="rect">
              <a:avLst/>
            </a:prstGeom>
          </p:spPr>
        </p:pic>
        <p:pic>
          <p:nvPicPr>
            <p:cNvPr id="10" name="Picture 9" descr="A picture containing screenshot, aqua, graphics, blue&#10;&#10;Description automatically generated">
              <a:extLst>
                <a:ext uri="{FF2B5EF4-FFF2-40B4-BE49-F238E27FC236}">
                  <a16:creationId xmlns:a16="http://schemas.microsoft.com/office/drawing/2014/main" id="{FF94DEC5-10F9-BEC8-E478-67CE83DB3748}"/>
                </a:ext>
              </a:extLst>
            </p:cNvPr>
            <p:cNvPicPr>
              <a:picLocks noChangeAspect="1"/>
            </p:cNvPicPr>
            <p:nvPr userDrawn="1"/>
          </p:nvPicPr>
          <p:blipFill rotWithShape="1">
            <a:blip r:embed="rId2"/>
            <a:srcRect t="14718" r="76639" b="64590"/>
            <a:stretch/>
          </p:blipFill>
          <p:spPr>
            <a:xfrm>
              <a:off x="0" y="52470"/>
              <a:ext cx="2136098" cy="1064302"/>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9993" y="6151894"/>
            <a:ext cx="2848131" cy="706105"/>
          </a:xfrm>
          <a:prstGeom prst="rect">
            <a:avLst/>
          </a:prstGeom>
        </p:spPr>
      </p:pic>
    </p:spTree>
    <p:extLst>
      <p:ext uri="{BB962C8B-B14F-4D97-AF65-F5344CB8AC3E}">
        <p14:creationId xmlns:p14="http://schemas.microsoft.com/office/powerpoint/2010/main" val="747118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0552DF4E-3D25-EE09-5CCD-068EE99973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1092527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B4A1C06B-21FF-5F51-68DC-5CBED3A78B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599" y="1857900"/>
            <a:ext cx="103488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710448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0552DF4E-3D25-EE09-5CCD-068EE99973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2921966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B4A1C06B-21FF-5F51-68DC-5CBED3A78B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599" y="1857900"/>
            <a:ext cx="103488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50301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5"/>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E71F801C-8D31-01D7-17D5-6166C83D45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7" name="Google Shape;47;p8"/>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8"/>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baseline="0">
                <a:latin typeface="Proxima Nova Semibold" panose="02000506030000020004" pitchFamily="50"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2222555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9CA8-BA96-6B47-2998-0A8B5CC0B9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4ACB34-691C-8DFF-0704-DAB1F0005C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C185A-1976-5495-7705-04578E9274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0DB57A-9B81-96CE-0D03-24C00277CD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4E3C40-B20A-3BB2-C98F-03CF6DAE17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21E96D-9F76-96FF-2849-204670B9CABE}"/>
              </a:ext>
            </a:extLst>
          </p:cNvPr>
          <p:cNvSpPr>
            <a:spLocks noGrp="1"/>
          </p:cNvSpPr>
          <p:nvPr>
            <p:ph type="dt" sz="half" idx="10"/>
          </p:nvPr>
        </p:nvSpPr>
        <p:spPr/>
        <p:txBody>
          <a:bodyPr/>
          <a:lstStyle/>
          <a:p>
            <a:fld id="{CDFB3B15-4D5E-4AB5-A89E-82F66D1AA306}" type="datetimeFigureOut">
              <a:rPr lang="en-US" smtClean="0"/>
              <a:t>2/20/2025</a:t>
            </a:fld>
            <a:endParaRPr lang="en-US"/>
          </a:p>
        </p:txBody>
      </p:sp>
      <p:sp>
        <p:nvSpPr>
          <p:cNvPr id="8" name="Footer Placeholder 7">
            <a:extLst>
              <a:ext uri="{FF2B5EF4-FFF2-40B4-BE49-F238E27FC236}">
                <a16:creationId xmlns:a16="http://schemas.microsoft.com/office/drawing/2014/main" id="{E6A9CD7D-1E04-2BCE-04A2-AFBBFE0F2D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725842-13AE-0F54-24C0-1E88697E3454}"/>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123052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Background pattern&#10;&#10;Description automatically generated with low confidence">
            <a:extLst>
              <a:ext uri="{FF2B5EF4-FFF2-40B4-BE49-F238E27FC236}">
                <a16:creationId xmlns:a16="http://schemas.microsoft.com/office/drawing/2014/main" id="{EB057048-6319-C45B-28C8-A163697654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1264431694"/>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descr="Graphical user interface, application&#10;&#10;Description automatically generated with medium confidence">
            <a:extLst>
              <a:ext uri="{FF2B5EF4-FFF2-40B4-BE49-F238E27FC236}">
                <a16:creationId xmlns:a16="http://schemas.microsoft.com/office/drawing/2014/main" id="{C487C2A0-3FB6-60F4-E341-1C2758433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483306932"/>
      </p:ext>
    </p:extLst>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 name="Picture 7" descr="Graphical user interface, application&#10;&#10;Description automatically generated with medium confidence">
            <a:extLst>
              <a:ext uri="{FF2B5EF4-FFF2-40B4-BE49-F238E27FC236}">
                <a16:creationId xmlns:a16="http://schemas.microsoft.com/office/drawing/2014/main" id="{C487C2A0-3FB6-60F4-E341-1C2758433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3779311262"/>
      </p:ext>
    </p:extLst>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74376960-E948-13F4-F90B-4CE5DEEDE9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hasCustomPrompt="1"/>
          </p:nvPr>
        </p:nvSpPr>
        <p:spPr>
          <a:xfrm>
            <a:off x="921600"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761981" lvl="1" indent="0" rtl="0">
              <a:spcBef>
                <a:spcPts val="0"/>
              </a:spcBef>
              <a:spcAft>
                <a:spcPts val="0"/>
              </a:spcAft>
              <a:buSzPts val="1800"/>
              <a:buFont typeface="Arial" panose="020B0604020202020204" pitchFamily="34" charset="0"/>
              <a:buNone/>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r>
              <a:rPr lang="en-US"/>
              <a:t>Click to add text</a:t>
            </a:r>
          </a:p>
        </p:txBody>
      </p:sp>
      <p:sp>
        <p:nvSpPr>
          <p:cNvPr id="42" name="Google Shape;42;p7"/>
          <p:cNvSpPr txBox="1">
            <a:spLocks noGrp="1"/>
          </p:cNvSpPr>
          <p:nvPr>
            <p:ph type="body" idx="2"/>
          </p:nvPr>
        </p:nvSpPr>
        <p:spPr>
          <a:xfrm>
            <a:off x="4428117"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lang="en-US"/>
          </a:p>
        </p:txBody>
      </p:sp>
      <p:sp>
        <p:nvSpPr>
          <p:cNvPr id="43" name="Google Shape;43;p7"/>
          <p:cNvSpPr txBox="1">
            <a:spLocks noGrp="1"/>
          </p:cNvSpPr>
          <p:nvPr>
            <p:ph type="body" idx="3"/>
          </p:nvPr>
        </p:nvSpPr>
        <p:spPr>
          <a:xfrm>
            <a:off x="7934633"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13631699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DB140519-FC95-D247-6751-1D2289413F5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5759159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6F01682A-3205-228A-1966-20FF263E4FA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599" y="1857900"/>
            <a:ext cx="103488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974534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9" name="Picture 8" descr="Background pattern&#10;&#10;Description automatically generated with low confidence">
            <a:extLst>
              <a:ext uri="{FF2B5EF4-FFF2-40B4-BE49-F238E27FC236}">
                <a16:creationId xmlns:a16="http://schemas.microsoft.com/office/drawing/2014/main" id="{CA63772D-877A-DE1C-5044-4CBA62AFEF1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1477649281"/>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17"/>
        <p:cNvGrpSpPr/>
        <p:nvPr/>
      </p:nvGrpSpPr>
      <p:grpSpPr>
        <a:xfrm>
          <a:off x="0" y="0"/>
          <a:ext cx="0" cy="0"/>
          <a:chOff x="0" y="0"/>
          <a:chExt cx="0" cy="0"/>
        </a:xfrm>
      </p:grpSpPr>
      <p:pic>
        <p:nvPicPr>
          <p:cNvPr id="3" name="Picture 2" descr="A picture containing screenshot, text, design, graphic design&#10;&#10;Description automatically generated">
            <a:extLst>
              <a:ext uri="{FF2B5EF4-FFF2-40B4-BE49-F238E27FC236}">
                <a16:creationId xmlns:a16="http://schemas.microsoft.com/office/drawing/2014/main" id="{DFBDB1CF-D90F-7244-F086-220F828612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6" name="Graphic 5" descr="Closed quotation mark with solid fill">
            <a:extLst>
              <a:ext uri="{FF2B5EF4-FFF2-40B4-BE49-F238E27FC236}">
                <a16:creationId xmlns:a16="http://schemas.microsoft.com/office/drawing/2014/main" id="{97EDC488-23E6-F0B7-1F06-946A398C7F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5359" y="4941560"/>
            <a:ext cx="1219200" cy="1219200"/>
          </a:xfrm>
          <a:prstGeom prst="rect">
            <a:avLst/>
          </a:prstGeom>
        </p:spPr>
      </p:pic>
      <p:pic>
        <p:nvPicPr>
          <p:cNvPr id="9" name="Graphic 8" descr="Open quotation mark with solid fill">
            <a:extLst>
              <a:ext uri="{FF2B5EF4-FFF2-40B4-BE49-F238E27FC236}">
                <a16:creationId xmlns:a16="http://schemas.microsoft.com/office/drawing/2014/main" id="{D8961910-B9C1-0059-F5EB-B7227A6982F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148065" y="1230573"/>
            <a:ext cx="1219200" cy="1219200"/>
          </a:xfrm>
          <a:prstGeom prst="rect">
            <a:avLst/>
          </a:prstGeom>
        </p:spPr>
      </p:pic>
    </p:spTree>
    <p:extLst>
      <p:ext uri="{BB962C8B-B14F-4D97-AF65-F5344CB8AC3E}">
        <p14:creationId xmlns:p14="http://schemas.microsoft.com/office/powerpoint/2010/main" val="4010533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17"/>
        <p:cNvGrpSpPr/>
        <p:nvPr/>
      </p:nvGrpSpPr>
      <p:grpSpPr>
        <a:xfrm>
          <a:off x="0" y="0"/>
          <a:ext cx="0" cy="0"/>
          <a:chOff x="0" y="0"/>
          <a:chExt cx="0" cy="0"/>
        </a:xfrm>
      </p:grpSpPr>
      <p:pic>
        <p:nvPicPr>
          <p:cNvPr id="4" name="Picture 3" descr="A picture containing screenshot, text, design, graphic design&#10;&#10;Description automatically generated">
            <a:extLst>
              <a:ext uri="{FF2B5EF4-FFF2-40B4-BE49-F238E27FC236}">
                <a16:creationId xmlns:a16="http://schemas.microsoft.com/office/drawing/2014/main" id="{FFCAE99A-6D7C-A2D1-FBD2-1D8CD400EBE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5823860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45"/>
        <p:cNvGrpSpPr/>
        <p:nvPr/>
      </p:nvGrpSpPr>
      <p:grpSpPr>
        <a:xfrm>
          <a:off x="0" y="0"/>
          <a:ext cx="0" cy="0"/>
          <a:chOff x="0" y="0"/>
          <a:chExt cx="0" cy="0"/>
        </a:xfrm>
      </p:grpSpPr>
      <p:pic>
        <p:nvPicPr>
          <p:cNvPr id="3" name="Picture 2" descr="A picture containing screenshot, text, design, graphic design&#10;&#10;Description automatically generated">
            <a:extLst>
              <a:ext uri="{FF2B5EF4-FFF2-40B4-BE49-F238E27FC236}">
                <a16:creationId xmlns:a16="http://schemas.microsoft.com/office/drawing/2014/main" id="{65B52B62-8D7D-6D81-A24E-FC8D276B84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8" name="Google Shape;48;p8"/>
          <p:cNvSpPr txBox="1">
            <a:spLocks noGrp="1"/>
          </p:cNvSpPr>
          <p:nvPr>
            <p:ph type="title"/>
          </p:nvPr>
        </p:nvSpPr>
        <p:spPr>
          <a:xfrm>
            <a:off x="2664177" y="843145"/>
            <a:ext cx="8606223" cy="65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baseline="0">
                <a:latin typeface="Proxima Nova Semibold" panose="02000506030000020004" pitchFamily="50"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3441166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A7EE-F2E8-F4DF-9773-37C0F708F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047617-272E-6C84-8C06-90CF3CDFE121}"/>
              </a:ext>
            </a:extLst>
          </p:cNvPr>
          <p:cNvSpPr>
            <a:spLocks noGrp="1"/>
          </p:cNvSpPr>
          <p:nvPr>
            <p:ph type="dt" sz="half" idx="10"/>
          </p:nvPr>
        </p:nvSpPr>
        <p:spPr/>
        <p:txBody>
          <a:bodyPr/>
          <a:lstStyle/>
          <a:p>
            <a:fld id="{CDFB3B15-4D5E-4AB5-A89E-82F66D1AA306}" type="datetimeFigureOut">
              <a:rPr lang="en-US" smtClean="0"/>
              <a:t>2/20/2025</a:t>
            </a:fld>
            <a:endParaRPr lang="en-US"/>
          </a:p>
        </p:txBody>
      </p:sp>
      <p:sp>
        <p:nvSpPr>
          <p:cNvPr id="4" name="Footer Placeholder 3">
            <a:extLst>
              <a:ext uri="{FF2B5EF4-FFF2-40B4-BE49-F238E27FC236}">
                <a16:creationId xmlns:a16="http://schemas.microsoft.com/office/drawing/2014/main" id="{6E703537-54B2-8CF0-DDFA-7886B42D1B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5BE4F-78E8-3830-48D5-AF0BE52728CD}"/>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41702297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6" name="Group 5">
            <a:extLst>
              <a:ext uri="{FF2B5EF4-FFF2-40B4-BE49-F238E27FC236}">
                <a16:creationId xmlns:a16="http://schemas.microsoft.com/office/drawing/2014/main" id="{DC4F69A5-CC79-F5EC-06CA-119F57B3EED4}"/>
              </a:ext>
            </a:extLst>
          </p:cNvPr>
          <p:cNvGrpSpPr/>
          <p:nvPr userDrawn="1"/>
        </p:nvGrpSpPr>
        <p:grpSpPr>
          <a:xfrm>
            <a:off x="0" y="0"/>
            <a:ext cx="7377693" cy="6858000"/>
            <a:chOff x="0" y="0"/>
            <a:chExt cx="5533270" cy="5143500"/>
          </a:xfrm>
        </p:grpSpPr>
        <p:pic>
          <p:nvPicPr>
            <p:cNvPr id="5" name="Picture 4" descr="A picture containing screenshot, graphics, design&#10;&#10;Description automatically generated">
              <a:extLst>
                <a:ext uri="{FF2B5EF4-FFF2-40B4-BE49-F238E27FC236}">
                  <a16:creationId xmlns:a16="http://schemas.microsoft.com/office/drawing/2014/main" id="{60537290-4A4D-2E5C-BD6A-7A753C83B35E}"/>
                </a:ext>
              </a:extLst>
            </p:cNvPr>
            <p:cNvPicPr>
              <a:picLocks noChangeAspect="1"/>
            </p:cNvPicPr>
            <p:nvPr userDrawn="1"/>
          </p:nvPicPr>
          <p:blipFill rotWithShape="1">
            <a:blip r:embed="rId2"/>
            <a:srcRect l="39487"/>
            <a:stretch/>
          </p:blipFill>
          <p:spPr>
            <a:xfrm>
              <a:off x="0" y="0"/>
              <a:ext cx="5533270" cy="5143500"/>
            </a:xfrm>
            <a:prstGeom prst="rect">
              <a:avLst/>
            </a:prstGeom>
          </p:spPr>
        </p:pic>
        <p:pic>
          <p:nvPicPr>
            <p:cNvPr id="3" name="Picture 2" descr="A picture containing screenshot, graphics, graphic design, design&#10;&#10;Description automatically generated">
              <a:extLst>
                <a:ext uri="{FF2B5EF4-FFF2-40B4-BE49-F238E27FC236}">
                  <a16:creationId xmlns:a16="http://schemas.microsoft.com/office/drawing/2014/main" id="{798C5845-0B23-0025-5AAE-47BB3502FC58}"/>
                </a:ext>
              </a:extLst>
            </p:cNvPr>
            <p:cNvPicPr>
              <a:picLocks noChangeAspect="1"/>
            </p:cNvPicPr>
            <p:nvPr userDrawn="1"/>
          </p:nvPicPr>
          <p:blipFill rotWithShape="1">
            <a:blip r:embed="rId3"/>
            <a:srcRect t="89704" r="76557"/>
            <a:stretch/>
          </p:blipFill>
          <p:spPr>
            <a:xfrm>
              <a:off x="0" y="4613920"/>
              <a:ext cx="2143593" cy="529579"/>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7882184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ECD43160-DE7B-025A-D0C0-8BCD7B52D7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1332066193"/>
      </p:ext>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Text Placeholder 5">
            <a:extLst>
              <a:ext uri="{FF2B5EF4-FFF2-40B4-BE49-F238E27FC236}">
                <a16:creationId xmlns:a16="http://schemas.microsoft.com/office/drawing/2014/main" id="{F0819DA8-04C4-4F12-9F5E-1A12D0516BD1}"/>
              </a:ext>
            </a:extLst>
          </p:cNvPr>
          <p:cNvSpPr>
            <a:spLocks noGrp="1"/>
          </p:cNvSpPr>
          <p:nvPr>
            <p:ph type="body" idx="1"/>
          </p:nvPr>
        </p:nvSpPr>
        <p:spPr>
          <a:xfrm>
            <a:off x="921600" y="2082309"/>
            <a:ext cx="4945489"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600" y="2740478"/>
            <a:ext cx="4945489" cy="3383751"/>
          </a:xfrm>
          <a:prstGeom prst="rect">
            <a:avLst/>
          </a:prstGeom>
        </p:spPr>
        <p:txBody>
          <a:bodyPr/>
          <a:lstStyle>
            <a:lvl1pPr>
              <a:defRPr>
                <a:solidFill>
                  <a:srgbClr val="747679"/>
                </a:solidFill>
                <a:latin typeface="Proxima Nova Light" panose="02000506030000020004" pitchFamily="50" charset="0"/>
                <a:cs typeface="Gotham Light" pitchFamily="50" charset="0"/>
              </a:defRPr>
            </a:lvl1pPr>
          </a:lstStyle>
          <a:p>
            <a:endParaRPr lang="en-US"/>
          </a:p>
        </p:txBody>
      </p:sp>
      <p:sp>
        <p:nvSpPr>
          <p:cNvPr id="5" name="Text Placeholder 7">
            <a:extLst>
              <a:ext uri="{FF2B5EF4-FFF2-40B4-BE49-F238E27FC236}">
                <a16:creationId xmlns:a16="http://schemas.microsoft.com/office/drawing/2014/main" id="{6C65687B-F2F8-4725-AB38-1443C1EE6035}"/>
              </a:ext>
            </a:extLst>
          </p:cNvPr>
          <p:cNvSpPr>
            <a:spLocks noGrp="1"/>
          </p:cNvSpPr>
          <p:nvPr>
            <p:ph type="body" sz="quarter" idx="3"/>
          </p:nvPr>
        </p:nvSpPr>
        <p:spPr>
          <a:xfrm>
            <a:off x="6386669" y="2082309"/>
            <a:ext cx="4969844"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6" name="Content Placeholder 8">
            <a:extLst>
              <a:ext uri="{FF2B5EF4-FFF2-40B4-BE49-F238E27FC236}">
                <a16:creationId xmlns:a16="http://schemas.microsoft.com/office/drawing/2014/main" id="{EA3ACE14-018B-4E68-9CA0-EAA4E9A1612F}"/>
              </a:ext>
            </a:extLst>
          </p:cNvPr>
          <p:cNvSpPr>
            <a:spLocks noGrp="1"/>
          </p:cNvSpPr>
          <p:nvPr>
            <p:ph sz="quarter" idx="4"/>
          </p:nvPr>
        </p:nvSpPr>
        <p:spPr>
          <a:xfrm>
            <a:off x="6386669" y="2740477"/>
            <a:ext cx="4969844" cy="3383751"/>
          </a:xfrm>
          <a:prstGeom prst="rect">
            <a:avLst/>
          </a:prstGeom>
        </p:spPr>
        <p:txBody>
          <a:bodyPr/>
          <a:lstStyle>
            <a:lvl1pPr>
              <a:defRPr>
                <a:solidFill>
                  <a:schemeClr val="tx1"/>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57379271"/>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599" y="2020389"/>
            <a:ext cx="10348800" cy="4103840"/>
          </a:xfrm>
          <a:prstGeom prst="rect">
            <a:avLst/>
          </a:prstGeom>
        </p:spPr>
        <p:txBody>
          <a:bodyPr/>
          <a:lstStyle>
            <a:lvl1pPr>
              <a:defRPr>
                <a:solidFill>
                  <a:schemeClr val="tx1"/>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15685292"/>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userDrawn="1">
  <p:cSld name="Blank">
    <p:bg>
      <p:bgPr>
        <a:solidFill>
          <a:schemeClr val="accent1"/>
        </a:solidFill>
        <a:effectLst/>
      </p:bgPr>
    </p:bg>
    <p:spTree>
      <p:nvGrpSpPr>
        <p:cNvPr id="1" name="Shape 55"/>
        <p:cNvGrpSpPr/>
        <p:nvPr/>
      </p:nvGrpSpPr>
      <p:grpSpPr>
        <a:xfrm>
          <a:off x="0" y="0"/>
          <a:ext cx="0" cy="0"/>
          <a:chOff x="0" y="0"/>
          <a:chExt cx="0" cy="0"/>
        </a:xfrm>
      </p:grpSpPr>
      <p:pic>
        <p:nvPicPr>
          <p:cNvPr id="3" name="Picture 2" descr="A picture containing screenshot, aqua, graphics, graphic design&#10;&#10;Description automatically generated">
            <a:extLst>
              <a:ext uri="{FF2B5EF4-FFF2-40B4-BE49-F238E27FC236}">
                <a16:creationId xmlns:a16="http://schemas.microsoft.com/office/drawing/2014/main" id="{CB21A6CA-4B3F-2E76-2A1B-E9DFF5EBF4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Google Shape;19;p4">
            <a:extLst>
              <a:ext uri="{FF2B5EF4-FFF2-40B4-BE49-F238E27FC236}">
                <a16:creationId xmlns:a16="http://schemas.microsoft.com/office/drawing/2014/main" id="{E719FAE5-CFA8-4CE9-8004-60FB60C183C6}"/>
              </a:ext>
            </a:extLst>
          </p:cNvPr>
          <p:cNvSpPr txBox="1">
            <a:spLocks noGrp="1"/>
          </p:cNvSpPr>
          <p:nvPr>
            <p:ph type="body" idx="10"/>
          </p:nvPr>
        </p:nvSpPr>
        <p:spPr>
          <a:xfrm>
            <a:off x="1413271" y="2261475"/>
            <a:ext cx="9365447" cy="2335051"/>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40460984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1"/>
        </a:solidFill>
        <a:effectLst/>
      </p:bgPr>
    </p:bg>
    <p:spTree>
      <p:nvGrpSpPr>
        <p:cNvPr id="1" name="Shape 55"/>
        <p:cNvGrpSpPr/>
        <p:nvPr/>
      </p:nvGrpSpPr>
      <p:grpSpPr>
        <a:xfrm>
          <a:off x="0" y="0"/>
          <a:ext cx="0" cy="0"/>
          <a:chOff x="0" y="0"/>
          <a:chExt cx="0" cy="0"/>
        </a:xfrm>
      </p:grpSpPr>
      <p:pic>
        <p:nvPicPr>
          <p:cNvPr id="4" name="Picture 3" descr="A picture containing screenshot, graphics, graphic design, design&#10;&#10;Description automatically generated">
            <a:extLst>
              <a:ext uri="{FF2B5EF4-FFF2-40B4-BE49-F238E27FC236}">
                <a16:creationId xmlns:a16="http://schemas.microsoft.com/office/drawing/2014/main" id="{83A3E625-9311-A016-C814-28F024ED1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Google Shape;19;p4">
            <a:extLst>
              <a:ext uri="{FF2B5EF4-FFF2-40B4-BE49-F238E27FC236}">
                <a16:creationId xmlns:a16="http://schemas.microsoft.com/office/drawing/2014/main" id="{E719FAE5-CFA8-4CE9-8004-60FB60C183C6}"/>
              </a:ext>
            </a:extLst>
          </p:cNvPr>
          <p:cNvSpPr txBox="1">
            <a:spLocks noGrp="1"/>
          </p:cNvSpPr>
          <p:nvPr>
            <p:ph type="body" idx="10"/>
          </p:nvPr>
        </p:nvSpPr>
        <p:spPr>
          <a:xfrm>
            <a:off x="1413271" y="2261475"/>
            <a:ext cx="9365447" cy="2335051"/>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675092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descr="A picture containing diagram, font, graphics, design&#10;&#10;Description automatically generated">
            <a:extLst>
              <a:ext uri="{FF2B5EF4-FFF2-40B4-BE49-F238E27FC236}">
                <a16:creationId xmlns:a16="http://schemas.microsoft.com/office/drawing/2014/main" id="{72390BCE-CC01-D1F8-F378-8B03578A62C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Text Placeholder 5">
            <a:extLst>
              <a:ext uri="{FF2B5EF4-FFF2-40B4-BE49-F238E27FC236}">
                <a16:creationId xmlns:a16="http://schemas.microsoft.com/office/drawing/2014/main" id="{F0819DA8-04C4-4F12-9F5E-1A12D0516BD1}"/>
              </a:ext>
            </a:extLst>
          </p:cNvPr>
          <p:cNvSpPr>
            <a:spLocks noGrp="1"/>
          </p:cNvSpPr>
          <p:nvPr>
            <p:ph type="body" idx="1"/>
          </p:nvPr>
        </p:nvSpPr>
        <p:spPr>
          <a:xfrm>
            <a:off x="921599" y="2082309"/>
            <a:ext cx="7472893"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599" y="2740478"/>
            <a:ext cx="7472893" cy="3383751"/>
          </a:xfrm>
          <a:prstGeom prst="rect">
            <a:avLst/>
          </a:prstGeom>
        </p:spPr>
        <p:txBody>
          <a:bodyPr/>
          <a:lstStyle>
            <a:lvl1pPr>
              <a:defRPr>
                <a:solidFill>
                  <a:srgbClr val="747679"/>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2288942"/>
      </p:ext>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3" name="Google Shape;19;p4">
            <a:extLst>
              <a:ext uri="{FF2B5EF4-FFF2-40B4-BE49-F238E27FC236}">
                <a16:creationId xmlns:a16="http://schemas.microsoft.com/office/drawing/2014/main" id="{CF0A1558-F30B-49D1-959B-B433C7FFA5AB}"/>
              </a:ext>
            </a:extLst>
          </p:cNvPr>
          <p:cNvSpPr txBox="1">
            <a:spLocks noGrp="1"/>
          </p:cNvSpPr>
          <p:nvPr>
            <p:ph type="body" idx="10"/>
          </p:nvPr>
        </p:nvSpPr>
        <p:spPr>
          <a:xfrm>
            <a:off x="1413271" y="2261475"/>
            <a:ext cx="9365447" cy="2335051"/>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None/>
              <a:defRPr sz="6400" b="1" i="0" baseline="0">
                <a:solidFill>
                  <a:schemeClr val="tx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4" name="Picture 3" descr="A picture containing screenshot, design, pattern&#10;&#10;Description automatically generated">
            <a:extLst>
              <a:ext uri="{FF2B5EF4-FFF2-40B4-BE49-F238E27FC236}">
                <a16:creationId xmlns:a16="http://schemas.microsoft.com/office/drawing/2014/main" id="{C8AA689A-DBEB-ED72-FE96-998BD0370A16}"/>
              </a:ext>
            </a:extLst>
          </p:cNvPr>
          <p:cNvPicPr>
            <a:picLocks noChangeAspect="1"/>
          </p:cNvPicPr>
          <p:nvPr userDrawn="1"/>
        </p:nvPicPr>
        <p:blipFill rotWithShape="1">
          <a:blip r:embed="rId2"/>
          <a:srcRect l="79036" t="84369"/>
          <a:stretch/>
        </p:blipFill>
        <p:spPr>
          <a:xfrm>
            <a:off x="1" y="5786034"/>
            <a:ext cx="2555932" cy="1071967"/>
          </a:xfrm>
          <a:prstGeom prst="rect">
            <a:avLst/>
          </a:prstGeom>
        </p:spPr>
      </p:pic>
    </p:spTree>
    <p:extLst>
      <p:ext uri="{BB962C8B-B14F-4D97-AF65-F5344CB8AC3E}">
        <p14:creationId xmlns:p14="http://schemas.microsoft.com/office/powerpoint/2010/main" val="1806269415"/>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086CD6-6135-F295-AD12-BCDC70A7AECE}"/>
              </a:ext>
            </a:extLst>
          </p:cNvPr>
          <p:cNvSpPr>
            <a:spLocks noGrp="1"/>
          </p:cNvSpPr>
          <p:nvPr>
            <p:ph type="dt" sz="half" idx="10"/>
          </p:nvPr>
        </p:nvSpPr>
        <p:spPr/>
        <p:txBody>
          <a:bodyPr/>
          <a:lstStyle/>
          <a:p>
            <a:fld id="{CDFB3B15-4D5E-4AB5-A89E-82F66D1AA306}" type="datetimeFigureOut">
              <a:rPr lang="en-US" smtClean="0"/>
              <a:t>2/20/2025</a:t>
            </a:fld>
            <a:endParaRPr lang="en-US"/>
          </a:p>
        </p:txBody>
      </p:sp>
      <p:sp>
        <p:nvSpPr>
          <p:cNvPr id="3" name="Footer Placeholder 2">
            <a:extLst>
              <a:ext uri="{FF2B5EF4-FFF2-40B4-BE49-F238E27FC236}">
                <a16:creationId xmlns:a16="http://schemas.microsoft.com/office/drawing/2014/main" id="{1B5D1B23-5E79-E57B-1F47-67A3722E1E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63EF6C-0698-281B-711B-C70CEE2E0899}"/>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214324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81904-6776-BC6C-C58C-2E03D9057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C557B5-28D1-0262-7258-24965F415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8F0BBD-04C2-A375-F99B-66AC99CE2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A9DCA5-0719-A903-EA67-64AF5D261547}"/>
              </a:ext>
            </a:extLst>
          </p:cNvPr>
          <p:cNvSpPr>
            <a:spLocks noGrp="1"/>
          </p:cNvSpPr>
          <p:nvPr>
            <p:ph type="dt" sz="half" idx="10"/>
          </p:nvPr>
        </p:nvSpPr>
        <p:spPr/>
        <p:txBody>
          <a:bodyPr/>
          <a:lstStyle/>
          <a:p>
            <a:fld id="{CDFB3B15-4D5E-4AB5-A89E-82F66D1AA306}" type="datetimeFigureOut">
              <a:rPr lang="en-US" smtClean="0"/>
              <a:t>2/20/2025</a:t>
            </a:fld>
            <a:endParaRPr lang="en-US"/>
          </a:p>
        </p:txBody>
      </p:sp>
      <p:sp>
        <p:nvSpPr>
          <p:cNvPr id="6" name="Footer Placeholder 5">
            <a:extLst>
              <a:ext uri="{FF2B5EF4-FFF2-40B4-BE49-F238E27FC236}">
                <a16:creationId xmlns:a16="http://schemas.microsoft.com/office/drawing/2014/main" id="{747DE652-5C8D-C7B9-3F2E-22CF4CC02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20745B-5BC1-1AAD-B617-EC9DB8880966}"/>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59460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3F22-5294-A736-D0E0-5F8C664E32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E9C317-10DE-324D-48AC-490C927EF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518EE6-189B-1178-233D-4063675B1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BFCE23-3A05-8A2C-E92D-6CE1F15D6A15}"/>
              </a:ext>
            </a:extLst>
          </p:cNvPr>
          <p:cNvSpPr>
            <a:spLocks noGrp="1"/>
          </p:cNvSpPr>
          <p:nvPr>
            <p:ph type="dt" sz="half" idx="10"/>
          </p:nvPr>
        </p:nvSpPr>
        <p:spPr/>
        <p:txBody>
          <a:bodyPr/>
          <a:lstStyle/>
          <a:p>
            <a:fld id="{CDFB3B15-4D5E-4AB5-A89E-82F66D1AA306}" type="datetimeFigureOut">
              <a:rPr lang="en-US" smtClean="0"/>
              <a:t>2/20/2025</a:t>
            </a:fld>
            <a:endParaRPr lang="en-US"/>
          </a:p>
        </p:txBody>
      </p:sp>
      <p:sp>
        <p:nvSpPr>
          <p:cNvPr id="6" name="Footer Placeholder 5">
            <a:extLst>
              <a:ext uri="{FF2B5EF4-FFF2-40B4-BE49-F238E27FC236}">
                <a16:creationId xmlns:a16="http://schemas.microsoft.com/office/drawing/2014/main" id="{A4FFA692-9237-3D30-6A0F-8102169FC6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DE74FE-B2CD-C1BA-152F-F98DFC896C74}"/>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1037242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theme" Target="../theme/theme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image" Target="../media/image4.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A192E7-3793-CB7D-975C-F483988DC0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A9FD9B-BB0D-92A2-40F9-53C536D3C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4ABC3-D6D5-1509-1DBC-3F427FCE70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FB3B15-4D5E-4AB5-A89E-82F66D1AA306}" type="datetimeFigureOut">
              <a:rPr lang="en-US" smtClean="0"/>
              <a:t>2/20/2025</a:t>
            </a:fld>
            <a:endParaRPr lang="en-US"/>
          </a:p>
        </p:txBody>
      </p:sp>
      <p:sp>
        <p:nvSpPr>
          <p:cNvPr id="5" name="Footer Placeholder 4">
            <a:extLst>
              <a:ext uri="{FF2B5EF4-FFF2-40B4-BE49-F238E27FC236}">
                <a16:creationId xmlns:a16="http://schemas.microsoft.com/office/drawing/2014/main" id="{C056B3D4-74C9-D013-32A0-3E164C754A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876259-DBE2-CE99-1EEE-B8F8F67139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A1898-3DE1-4FE6-845F-9279A874B35C}" type="slidenum">
              <a:rPr lang="en-US" smtClean="0"/>
              <a:t>‹#›</a:t>
            </a:fld>
            <a:endParaRPr lang="en-US"/>
          </a:p>
        </p:txBody>
      </p:sp>
    </p:spTree>
    <p:extLst>
      <p:ext uri="{BB962C8B-B14F-4D97-AF65-F5344CB8AC3E}">
        <p14:creationId xmlns:p14="http://schemas.microsoft.com/office/powerpoint/2010/main" val="2945700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7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21600" y="837500"/>
            <a:ext cx="10348800" cy="658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a:p>
        </p:txBody>
      </p:sp>
      <p:pic>
        <p:nvPicPr>
          <p:cNvPr id="9" name="Picture 8" descr="Logo&#10;&#10;Description automatically generated">
            <a:extLst>
              <a:ext uri="{FF2B5EF4-FFF2-40B4-BE49-F238E27FC236}">
                <a16:creationId xmlns:a16="http://schemas.microsoft.com/office/drawing/2014/main" id="{B864EE0E-325F-47D6-BECA-0C03A54301EE}"/>
              </a:ext>
            </a:extLst>
          </p:cNvPr>
          <p:cNvPicPr>
            <a:picLocks noChangeAspect="1"/>
          </p:cNvPicPr>
          <p:nvPr userDrawn="1"/>
        </p:nvPicPr>
        <p:blipFill>
          <a:blip r:embed="rId27"/>
          <a:stretch>
            <a:fillRect/>
          </a:stretch>
        </p:blipFill>
        <p:spPr>
          <a:xfrm>
            <a:off x="275927" y="6441136"/>
            <a:ext cx="1291347" cy="218883"/>
          </a:xfrm>
          <a:prstGeom prst="rect">
            <a:avLst/>
          </a:prstGeom>
        </p:spPr>
      </p:pic>
    </p:spTree>
    <p:extLst>
      <p:ext uri="{BB962C8B-B14F-4D97-AF65-F5344CB8AC3E}">
        <p14:creationId xmlns:p14="http://schemas.microsoft.com/office/powerpoint/2010/main" val="3881227326"/>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bg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01597" marR="0" lvl="0" indent="0" algn="l" rtl="0">
        <a:lnSpc>
          <a:spcPct val="100000"/>
        </a:lnSpc>
        <a:spcBef>
          <a:spcPts val="0"/>
        </a:spcBef>
        <a:spcAft>
          <a:spcPts val="0"/>
        </a:spcAft>
        <a:buClr>
          <a:srgbClr val="000000"/>
        </a:buClr>
        <a:buFont typeface="Arial" panose="020B0604020202020204" pitchFamily="34" charset="0"/>
        <a:buNone/>
        <a:defRPr sz="1867" b="0" i="0" u="none" strike="noStrike" cap="none" baseline="0">
          <a:solidFill>
            <a:srgbClr val="000000"/>
          </a:solidFill>
          <a:latin typeface="Gotham" panose="0200050405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21600" y="837500"/>
            <a:ext cx="10348800" cy="658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a:p>
        </p:txBody>
      </p:sp>
      <p:pic>
        <p:nvPicPr>
          <p:cNvPr id="9" name="Picture 8" descr="Logo&#10;&#10;Description automatically generated">
            <a:extLst>
              <a:ext uri="{FF2B5EF4-FFF2-40B4-BE49-F238E27FC236}">
                <a16:creationId xmlns:a16="http://schemas.microsoft.com/office/drawing/2014/main" id="{B864EE0E-325F-47D6-BECA-0C03A54301EE}"/>
              </a:ext>
            </a:extLst>
          </p:cNvPr>
          <p:cNvPicPr>
            <a:picLocks noChangeAspect="1"/>
          </p:cNvPicPr>
          <p:nvPr userDrawn="1"/>
        </p:nvPicPr>
        <p:blipFill>
          <a:blip r:embed="rId31"/>
          <a:stretch>
            <a:fillRect/>
          </a:stretch>
        </p:blipFill>
        <p:spPr>
          <a:xfrm>
            <a:off x="275927" y="6441136"/>
            <a:ext cx="1291347" cy="218883"/>
          </a:xfrm>
          <a:prstGeom prst="rect">
            <a:avLst/>
          </a:prstGeom>
        </p:spPr>
      </p:pic>
    </p:spTree>
    <p:extLst>
      <p:ext uri="{BB962C8B-B14F-4D97-AF65-F5344CB8AC3E}">
        <p14:creationId xmlns:p14="http://schemas.microsoft.com/office/powerpoint/2010/main" val="2076918530"/>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bg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01597" marR="0" lvl="0" indent="0" algn="l" rtl="0">
        <a:lnSpc>
          <a:spcPct val="100000"/>
        </a:lnSpc>
        <a:spcBef>
          <a:spcPts val="0"/>
        </a:spcBef>
        <a:spcAft>
          <a:spcPts val="0"/>
        </a:spcAft>
        <a:buClr>
          <a:srgbClr val="000000"/>
        </a:buClr>
        <a:buFont typeface="Arial" panose="020B0604020202020204" pitchFamily="34" charset="0"/>
        <a:buNone/>
        <a:defRPr sz="1867" b="0" i="0" u="none" strike="noStrike" cap="none" baseline="0">
          <a:solidFill>
            <a:srgbClr val="000000"/>
          </a:solidFill>
          <a:latin typeface="Gotham" panose="0200050405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1.xml"/><Relationship Id="rId5" Type="http://schemas.openxmlformats.org/officeDocument/2006/relationships/image" Target="../media/image25.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1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1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1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20.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2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xml"/><Relationship Id="rId1" Type="http://schemas.openxmlformats.org/officeDocument/2006/relationships/tags" Target="../tags/tag24.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xml"/><Relationship Id="rId1" Type="http://schemas.openxmlformats.org/officeDocument/2006/relationships/tags" Target="../tags/tag2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9.xml"/><Relationship Id="rId1" Type="http://schemas.openxmlformats.org/officeDocument/2006/relationships/tags" Target="../tags/tag2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4.xml"/><Relationship Id="rId1" Type="http://schemas.openxmlformats.org/officeDocument/2006/relationships/tags" Target="../tags/tag29.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ags" Target="../tags/tag30.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4.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5.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7.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tags" Target="../tags/tag8.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ags" Target="../tags/tag9.xml"/><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1"/>
          <p:cNvSpPr txBox="1">
            <a:spLocks noGrp="1"/>
          </p:cNvSpPr>
          <p:nvPr>
            <p:ph type="ctrTitle"/>
          </p:nvPr>
        </p:nvSpPr>
        <p:spPr>
          <a:xfrm>
            <a:off x="949839" y="2923877"/>
            <a:ext cx="10292321" cy="2151920"/>
          </a:xfrm>
          <a:prstGeom prst="rect">
            <a:avLst/>
          </a:prstGeom>
        </p:spPr>
        <p:txBody>
          <a:bodyPr spcFirstLastPara="1" vert="horz" wrap="square" lIns="121900" tIns="121900" rIns="121900" bIns="121900" rtlCol="0" anchor="b" anchorCtr="0">
            <a:noAutofit/>
          </a:bodyPr>
          <a:lstStyle/>
          <a:p>
            <a:pPr>
              <a:lnSpc>
                <a:spcPct val="150000"/>
              </a:lnSpc>
            </a:pPr>
            <a:r>
              <a:rPr lang="en" sz="4800" b="1">
                <a:latin typeface="Proxima Nova Rg" panose="02000506030000020004" pitchFamily="50" charset="0"/>
                <a:ea typeface="Calibri"/>
                <a:cs typeface="Times New Roman"/>
              </a:rPr>
              <a:t>Using DESSA Data Within the MTSS Framework</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AF3C53A-E661-61B7-BA86-82A44A299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822" y="1837675"/>
            <a:ext cx="4928014" cy="42716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496CE4-456D-56B5-FCEF-5688B7B6F24B}"/>
              </a:ext>
            </a:extLst>
          </p:cNvPr>
          <p:cNvSpPr/>
          <p:nvPr/>
        </p:nvSpPr>
        <p:spPr>
          <a:xfrm>
            <a:off x="248822" y="4811843"/>
            <a:ext cx="5147637" cy="1184223"/>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Chevron 7">
            <a:extLst>
              <a:ext uri="{FF2B5EF4-FFF2-40B4-BE49-F238E27FC236}">
                <a16:creationId xmlns:a16="http://schemas.microsoft.com/office/drawing/2014/main" id="{3C598689-1419-1266-50A0-317DF96C0418}"/>
              </a:ext>
            </a:extLst>
          </p:cNvPr>
          <p:cNvSpPr/>
          <p:nvPr/>
        </p:nvSpPr>
        <p:spPr>
          <a:xfrm>
            <a:off x="656365" y="399944"/>
            <a:ext cx="2056464" cy="991642"/>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Is there a need?</a:t>
            </a:r>
          </a:p>
        </p:txBody>
      </p:sp>
      <p:sp>
        <p:nvSpPr>
          <p:cNvPr id="9" name="Arrow: Chevron 8">
            <a:extLst>
              <a:ext uri="{FF2B5EF4-FFF2-40B4-BE49-F238E27FC236}">
                <a16:creationId xmlns:a16="http://schemas.microsoft.com/office/drawing/2014/main" id="{71A9A68D-18C1-9EBF-256E-F8F027AE8CF3}"/>
              </a:ext>
            </a:extLst>
          </p:cNvPr>
          <p:cNvSpPr/>
          <p:nvPr/>
        </p:nvSpPr>
        <p:spPr>
          <a:xfrm>
            <a:off x="3582357" y="399944"/>
            <a:ext cx="2121762" cy="991642"/>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What is the need?</a:t>
            </a:r>
          </a:p>
        </p:txBody>
      </p:sp>
      <p:sp>
        <p:nvSpPr>
          <p:cNvPr id="10" name="Arrow: Chevron 9">
            <a:extLst>
              <a:ext uri="{FF2B5EF4-FFF2-40B4-BE49-F238E27FC236}">
                <a16:creationId xmlns:a16="http://schemas.microsoft.com/office/drawing/2014/main" id="{C60CB230-FC9E-58B2-2790-C8AA22D4CFDE}"/>
              </a:ext>
            </a:extLst>
          </p:cNvPr>
          <p:cNvSpPr/>
          <p:nvPr/>
        </p:nvSpPr>
        <p:spPr>
          <a:xfrm>
            <a:off x="6414294" y="399944"/>
            <a:ext cx="2121762" cy="991642"/>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What will we do?</a:t>
            </a:r>
          </a:p>
        </p:txBody>
      </p:sp>
      <p:sp>
        <p:nvSpPr>
          <p:cNvPr id="11" name="Arrow: Chevron 10">
            <a:extLst>
              <a:ext uri="{FF2B5EF4-FFF2-40B4-BE49-F238E27FC236}">
                <a16:creationId xmlns:a16="http://schemas.microsoft.com/office/drawing/2014/main" id="{FAD8C5D6-30BA-D284-9F98-1E3690DBC172}"/>
              </a:ext>
            </a:extLst>
          </p:cNvPr>
          <p:cNvSpPr/>
          <p:nvPr/>
        </p:nvSpPr>
        <p:spPr>
          <a:xfrm>
            <a:off x="9246231" y="405749"/>
            <a:ext cx="2289404" cy="991642"/>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Is it working?</a:t>
            </a:r>
          </a:p>
        </p:txBody>
      </p:sp>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FF36B88-32D1-2950-A872-7C7A9CEB6ADB}"/>
              </a:ext>
            </a:extLst>
          </p:cNvPr>
          <p:cNvPicPr>
            <a:picLocks noChangeAspect="1"/>
          </p:cNvPicPr>
          <p:nvPr/>
        </p:nvPicPr>
        <p:blipFill>
          <a:blip r:embed="rId5"/>
          <a:stretch>
            <a:fillRect/>
          </a:stretch>
        </p:blipFill>
        <p:spPr>
          <a:xfrm>
            <a:off x="5704119" y="1913021"/>
            <a:ext cx="6217861" cy="4384984"/>
          </a:xfrm>
          <a:prstGeom prst="rect">
            <a:avLst/>
          </a:prstGeom>
          <a:ln w="28575">
            <a:solidFill>
              <a:schemeClr val="accent3"/>
            </a:solidFill>
          </a:ln>
        </p:spPr>
      </p:pic>
    </p:spTree>
    <p:custDataLst>
      <p:tags r:id="rId1"/>
    </p:custDataLst>
    <p:extLst>
      <p:ext uri="{BB962C8B-B14F-4D97-AF65-F5344CB8AC3E}">
        <p14:creationId xmlns:p14="http://schemas.microsoft.com/office/powerpoint/2010/main" val="14856240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9CBE-41D9-A462-E03A-9C717AB0A5D2}"/>
              </a:ext>
            </a:extLst>
          </p:cNvPr>
          <p:cNvSpPr>
            <a:spLocks noGrp="1"/>
          </p:cNvSpPr>
          <p:nvPr>
            <p:ph type="title"/>
          </p:nvPr>
        </p:nvSpPr>
        <p:spPr>
          <a:xfrm>
            <a:off x="1022684" y="833916"/>
            <a:ext cx="5000143" cy="658000"/>
          </a:xfrm>
        </p:spPr>
        <p:txBody>
          <a:bodyPr/>
          <a:lstStyle/>
          <a:p>
            <a:r>
              <a:rPr lang="en-US"/>
              <a:t>Tier 1 Example</a:t>
            </a:r>
          </a:p>
        </p:txBody>
      </p:sp>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AF9C8B6-5BBE-013A-6F2F-4A0F38DEF3B5}"/>
              </a:ext>
            </a:extLst>
          </p:cNvPr>
          <p:cNvPicPr>
            <a:picLocks noChangeAspect="1"/>
          </p:cNvPicPr>
          <p:nvPr/>
        </p:nvPicPr>
        <p:blipFill>
          <a:blip r:embed="rId4"/>
          <a:stretch>
            <a:fillRect/>
          </a:stretch>
        </p:blipFill>
        <p:spPr>
          <a:xfrm>
            <a:off x="1022684" y="2364368"/>
            <a:ext cx="10158057" cy="3659716"/>
          </a:xfrm>
          <a:prstGeom prst="rect">
            <a:avLst/>
          </a:prstGeom>
          <a:ln w="28575">
            <a:solidFill>
              <a:schemeClr val="accent3"/>
            </a:solidFill>
          </a:ln>
        </p:spPr>
      </p:pic>
      <p:sp>
        <p:nvSpPr>
          <p:cNvPr id="5" name="Arrow: Chevron 4">
            <a:extLst>
              <a:ext uri="{FF2B5EF4-FFF2-40B4-BE49-F238E27FC236}">
                <a16:creationId xmlns:a16="http://schemas.microsoft.com/office/drawing/2014/main" id="{6E29FCC0-13A7-AD51-7D56-E29ABBB894EA}"/>
              </a:ext>
            </a:extLst>
          </p:cNvPr>
          <p:cNvSpPr/>
          <p:nvPr/>
        </p:nvSpPr>
        <p:spPr>
          <a:xfrm>
            <a:off x="8785301" y="642803"/>
            <a:ext cx="2384015" cy="1360276"/>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Proxima Nova Semibold" panose="020B0604020202020204" charset="0"/>
                <a:cs typeface="Proxima Nova Semibold" panose="020B0604020202020204" charset="0"/>
              </a:rPr>
              <a:t>Is there a need?</a:t>
            </a:r>
          </a:p>
        </p:txBody>
      </p:sp>
    </p:spTree>
    <p:custDataLst>
      <p:tags r:id="rId1"/>
    </p:custDataLst>
    <p:extLst>
      <p:ext uri="{BB962C8B-B14F-4D97-AF65-F5344CB8AC3E}">
        <p14:creationId xmlns:p14="http://schemas.microsoft.com/office/powerpoint/2010/main" val="3233827903"/>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9CBE-41D9-A462-E03A-9C717AB0A5D2}"/>
              </a:ext>
            </a:extLst>
          </p:cNvPr>
          <p:cNvSpPr>
            <a:spLocks noGrp="1"/>
          </p:cNvSpPr>
          <p:nvPr>
            <p:ph type="title"/>
          </p:nvPr>
        </p:nvSpPr>
        <p:spPr>
          <a:xfrm>
            <a:off x="1022684" y="833916"/>
            <a:ext cx="5000143" cy="658000"/>
          </a:xfrm>
        </p:spPr>
        <p:txBody>
          <a:bodyPr/>
          <a:lstStyle/>
          <a:p>
            <a:r>
              <a:rPr lang="en-US"/>
              <a:t>Tier 1 Example</a:t>
            </a:r>
          </a:p>
        </p:txBody>
      </p:sp>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AF9C8B6-5BBE-013A-6F2F-4A0F38DEF3B5}"/>
              </a:ext>
            </a:extLst>
          </p:cNvPr>
          <p:cNvPicPr>
            <a:picLocks noChangeAspect="1"/>
          </p:cNvPicPr>
          <p:nvPr/>
        </p:nvPicPr>
        <p:blipFill>
          <a:blip r:embed="rId4"/>
          <a:stretch>
            <a:fillRect/>
          </a:stretch>
        </p:blipFill>
        <p:spPr>
          <a:xfrm>
            <a:off x="157192" y="2571021"/>
            <a:ext cx="7470152" cy="2691325"/>
          </a:xfrm>
          <a:prstGeom prst="rect">
            <a:avLst/>
          </a:prstGeom>
          <a:ln w="28575">
            <a:solidFill>
              <a:schemeClr val="accent3"/>
            </a:solidFill>
          </a:ln>
        </p:spPr>
      </p:pic>
      <p:sp>
        <p:nvSpPr>
          <p:cNvPr id="5" name="Arrow: Chevron 4">
            <a:extLst>
              <a:ext uri="{FF2B5EF4-FFF2-40B4-BE49-F238E27FC236}">
                <a16:creationId xmlns:a16="http://schemas.microsoft.com/office/drawing/2014/main" id="{6E29FCC0-13A7-AD51-7D56-E29ABBB894EA}"/>
              </a:ext>
            </a:extLst>
          </p:cNvPr>
          <p:cNvSpPr/>
          <p:nvPr/>
        </p:nvSpPr>
        <p:spPr>
          <a:xfrm>
            <a:off x="8785301" y="642803"/>
            <a:ext cx="2384015" cy="1360276"/>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Proxima Nova Semibold" panose="020B0604020202020204" charset="0"/>
                <a:cs typeface="Proxima Nova Semibold" panose="020B0604020202020204" charset="0"/>
              </a:rPr>
              <a:t>Is there a need?</a:t>
            </a:r>
          </a:p>
        </p:txBody>
      </p:sp>
      <p:sp>
        <p:nvSpPr>
          <p:cNvPr id="3" name="Text Placeholder 4">
            <a:extLst>
              <a:ext uri="{FF2B5EF4-FFF2-40B4-BE49-F238E27FC236}">
                <a16:creationId xmlns:a16="http://schemas.microsoft.com/office/drawing/2014/main" id="{31121D88-7D1E-CE1E-ADB0-3FBC8F091C66}"/>
              </a:ext>
            </a:extLst>
          </p:cNvPr>
          <p:cNvSpPr txBox="1">
            <a:spLocks/>
          </p:cNvSpPr>
          <p:nvPr/>
        </p:nvSpPr>
        <p:spPr>
          <a:xfrm>
            <a:off x="7885788" y="2270754"/>
            <a:ext cx="4149020" cy="3291857"/>
          </a:xfrm>
          <a:prstGeom prst="rect">
            <a:avLst/>
          </a:prstGeom>
        </p:spPr>
        <p:txBody>
          <a:bodyPr lIns="91440" tIns="45720" rIns="91440" bIns="45720" anchor="t"/>
          <a:lstStyle>
            <a:defPPr marR="0" lvl="0" algn="l" rtl="0">
              <a:lnSpc>
                <a:spcPct val="100000"/>
              </a:lnSpc>
              <a:spcBef>
                <a:spcPts val="0"/>
              </a:spcBef>
              <a:spcAft>
                <a:spcPts val="0"/>
              </a:spcAft>
            </a:defPPr>
            <a:lvl1pPr marL="101597" marR="0" lvl="0" indent="0" algn="l" rtl="0">
              <a:lnSpc>
                <a:spcPct val="100000"/>
              </a:lnSpc>
              <a:spcBef>
                <a:spcPts val="0"/>
              </a:spcBef>
              <a:spcAft>
                <a:spcPts val="0"/>
              </a:spcAft>
              <a:buClr>
                <a:srgbClr val="000000"/>
              </a:buClr>
              <a:buFont typeface="Arial" panose="020B0604020202020204" pitchFamily="34" charset="0"/>
              <a:buNone/>
              <a:defRPr sz="1867" b="0" i="0" u="none" strike="noStrike" cap="none" baseline="0">
                <a:solidFill>
                  <a:srgbClr val="000000"/>
                </a:solidFill>
                <a:latin typeface="Gotham" panose="0200050405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61950" indent="-285750">
              <a:lnSpc>
                <a:spcPct val="150000"/>
              </a:lnSpc>
              <a:spcAft>
                <a:spcPts val="600"/>
              </a:spcAft>
              <a:buFont typeface="Arial" panose="020B0604020202020204" pitchFamily="34" charset="0"/>
              <a:buChar char="•"/>
            </a:pPr>
            <a:r>
              <a:rPr lang="en-US" sz="1800" b="1" kern="0" dirty="0">
                <a:solidFill>
                  <a:schemeClr val="accent3"/>
                </a:solidFill>
                <a:latin typeface="Proxima Nova Semibold" panose="020B0604020202020204" charset="0"/>
                <a:cs typeface="Proxima Nova Semibold" panose="020B0604020202020204" charset="0"/>
              </a:rPr>
              <a:t>What is working well at Tier 1? How do I know?</a:t>
            </a:r>
          </a:p>
          <a:p>
            <a:pPr marL="361950" indent="-285750">
              <a:lnSpc>
                <a:spcPct val="150000"/>
              </a:lnSpc>
              <a:spcAft>
                <a:spcPts val="600"/>
              </a:spcAft>
              <a:buFont typeface="Arial" panose="020B0604020202020204" pitchFamily="34" charset="0"/>
              <a:buChar char="•"/>
            </a:pPr>
            <a:r>
              <a:rPr lang="en-US" sz="1800" b="1" kern="0" dirty="0">
                <a:solidFill>
                  <a:schemeClr val="accent3"/>
                </a:solidFill>
                <a:latin typeface="Proxima Nova Semibold" panose="020B0604020202020204" charset="0"/>
                <a:cs typeface="Proxima Nova Semibold" panose="020B0604020202020204" charset="0"/>
              </a:rPr>
              <a:t>How do I know that universal practices are implemented with integrity? </a:t>
            </a:r>
          </a:p>
          <a:p>
            <a:pPr marL="361950" indent="-285750">
              <a:lnSpc>
                <a:spcPct val="150000"/>
              </a:lnSpc>
              <a:spcAft>
                <a:spcPts val="600"/>
              </a:spcAft>
              <a:buFont typeface="Arial" panose="020B0604020202020204" pitchFamily="34" charset="0"/>
              <a:buChar char="•"/>
            </a:pPr>
            <a:r>
              <a:rPr lang="en-US" sz="1800" b="1" kern="0" dirty="0">
                <a:solidFill>
                  <a:schemeClr val="accent3"/>
                </a:solidFill>
                <a:latin typeface="Proxima Nova Semibold" panose="020B0604020202020204" charset="0"/>
                <a:cs typeface="Proxima Nova Semibold" panose="020B0604020202020204" charset="0"/>
              </a:rPr>
              <a:t>How might this impact our outcomes?</a:t>
            </a:r>
          </a:p>
        </p:txBody>
      </p:sp>
    </p:spTree>
    <p:custDataLst>
      <p:tags r:id="rId1"/>
    </p:custDataLst>
    <p:extLst>
      <p:ext uri="{BB962C8B-B14F-4D97-AF65-F5344CB8AC3E}">
        <p14:creationId xmlns:p14="http://schemas.microsoft.com/office/powerpoint/2010/main" val="2471604290"/>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9CBE-41D9-A462-E03A-9C717AB0A5D2}"/>
              </a:ext>
            </a:extLst>
          </p:cNvPr>
          <p:cNvSpPr>
            <a:spLocks noGrp="1"/>
          </p:cNvSpPr>
          <p:nvPr>
            <p:ph type="title"/>
          </p:nvPr>
        </p:nvSpPr>
        <p:spPr>
          <a:xfrm>
            <a:off x="1022684" y="833916"/>
            <a:ext cx="5000143" cy="658000"/>
          </a:xfrm>
        </p:spPr>
        <p:txBody>
          <a:bodyPr/>
          <a:lstStyle/>
          <a:p>
            <a:r>
              <a:rPr lang="en-US" dirty="0"/>
              <a:t>Tier 1 Example</a:t>
            </a:r>
          </a:p>
        </p:txBody>
      </p:sp>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Chevron 4">
            <a:extLst>
              <a:ext uri="{FF2B5EF4-FFF2-40B4-BE49-F238E27FC236}">
                <a16:creationId xmlns:a16="http://schemas.microsoft.com/office/drawing/2014/main" id="{6E29FCC0-13A7-AD51-7D56-E29ABBB894EA}"/>
              </a:ext>
            </a:extLst>
          </p:cNvPr>
          <p:cNvSpPr/>
          <p:nvPr/>
        </p:nvSpPr>
        <p:spPr>
          <a:xfrm>
            <a:off x="5064415" y="482778"/>
            <a:ext cx="2384015" cy="1360276"/>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roxima Nova Semibold" panose="020B0604020202020204" charset="0"/>
                <a:cs typeface="Proxima Nova Semibold" panose="020B0604020202020204" charset="0"/>
              </a:rPr>
              <a:t>Is there a need?</a:t>
            </a:r>
          </a:p>
        </p:txBody>
      </p:sp>
      <p:sp>
        <p:nvSpPr>
          <p:cNvPr id="6" name="Title 1">
            <a:extLst>
              <a:ext uri="{FF2B5EF4-FFF2-40B4-BE49-F238E27FC236}">
                <a16:creationId xmlns:a16="http://schemas.microsoft.com/office/drawing/2014/main" id="{47FFF94D-9F02-7D47-27CA-12AABB00BA8A}"/>
              </a:ext>
            </a:extLst>
          </p:cNvPr>
          <p:cNvSpPr txBox="1">
            <a:spLocks/>
          </p:cNvSpPr>
          <p:nvPr/>
        </p:nvSpPr>
        <p:spPr>
          <a:xfrm>
            <a:off x="208546" y="2559832"/>
            <a:ext cx="3818022" cy="3243673"/>
          </a:xfrm>
          <a:prstGeom prst="rect">
            <a:avLst/>
          </a:prstGeom>
          <a:noFill/>
          <a:ln w="28575">
            <a:solidFill>
              <a:schemeClr val="accent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Proxima Nova Semibold" panose="02000506030000020004" pitchFamily="50"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lnSpc>
                <a:spcPct val="150000"/>
              </a:lnSpc>
            </a:pPr>
            <a:r>
              <a:rPr lang="en-US" sz="2000" kern="0" dirty="0">
                <a:solidFill>
                  <a:schemeClr val="tx1"/>
                </a:solidFill>
                <a:latin typeface="Proxima Nova Semibold"/>
              </a:rPr>
              <a:t>What’s Working Well?</a:t>
            </a:r>
          </a:p>
          <a:p>
            <a:pPr marL="342900" indent="-342900">
              <a:lnSpc>
                <a:spcPct val="150000"/>
              </a:lnSpc>
              <a:buFont typeface="Arial" panose="020B0604020202020204" pitchFamily="34" charset="0"/>
              <a:buChar char="•"/>
            </a:pPr>
            <a:r>
              <a:rPr lang="en-US" sz="2000" b="0" kern="0" dirty="0">
                <a:solidFill>
                  <a:schemeClr val="tx1"/>
                </a:solidFill>
                <a:latin typeface="Proxima Nova Semibold"/>
              </a:rPr>
              <a:t>87% of students are in Typical or Strength</a:t>
            </a:r>
          </a:p>
          <a:p>
            <a:pPr marL="342900" indent="-342900">
              <a:lnSpc>
                <a:spcPct val="150000"/>
              </a:lnSpc>
              <a:buFont typeface="Arial" panose="020B0604020202020204" pitchFamily="34" charset="0"/>
              <a:buChar char="•"/>
            </a:pPr>
            <a:r>
              <a:rPr lang="en-US" sz="2000" b="0" kern="0" dirty="0">
                <a:solidFill>
                  <a:schemeClr val="tx1"/>
                </a:solidFill>
                <a:latin typeface="Proxima Nova Semibold"/>
              </a:rPr>
              <a:t>Foundational Practices</a:t>
            </a:r>
          </a:p>
          <a:p>
            <a:pPr marL="342900" indent="-342900">
              <a:lnSpc>
                <a:spcPct val="150000"/>
              </a:lnSpc>
              <a:buFont typeface="Arial" panose="020B0604020202020204" pitchFamily="34" charset="0"/>
              <a:buChar char="•"/>
            </a:pPr>
            <a:r>
              <a:rPr lang="en-US" sz="2000" b="0" kern="0" dirty="0">
                <a:solidFill>
                  <a:schemeClr val="tx1"/>
                </a:solidFill>
                <a:latin typeface="Proxima Nova Semibold"/>
              </a:rPr>
              <a:t>Transitions</a:t>
            </a:r>
          </a:p>
          <a:p>
            <a:pPr marL="342900" indent="-342900">
              <a:lnSpc>
                <a:spcPct val="150000"/>
              </a:lnSpc>
              <a:buFont typeface="Arial" panose="020B0604020202020204" pitchFamily="34" charset="0"/>
              <a:buChar char="•"/>
            </a:pPr>
            <a:r>
              <a:rPr lang="en-US" sz="2000" b="0" kern="0" dirty="0">
                <a:solidFill>
                  <a:schemeClr val="tx1"/>
                </a:solidFill>
                <a:latin typeface="Proxima Nova Semibold"/>
              </a:rPr>
              <a:t>Brain breaks</a:t>
            </a:r>
            <a:br>
              <a:rPr lang="en-US" sz="2000" kern="0" dirty="0">
                <a:solidFill>
                  <a:schemeClr val="tx1"/>
                </a:solidFill>
              </a:rPr>
            </a:br>
            <a:br>
              <a:rPr lang="en-US" sz="2000" b="0" kern="0" dirty="0">
                <a:solidFill>
                  <a:schemeClr val="tx1"/>
                </a:solidFill>
              </a:rPr>
            </a:br>
            <a:br>
              <a:rPr lang="en-US" sz="2000" kern="0" dirty="0">
                <a:solidFill>
                  <a:schemeClr val="tx1"/>
                </a:solidFill>
              </a:rPr>
            </a:br>
            <a:endParaRPr lang="en-US" sz="2000" kern="0" dirty="0">
              <a:solidFill>
                <a:schemeClr val="tx1"/>
              </a:solidFill>
              <a:latin typeface="Proxima Nova Semibold"/>
            </a:endParaRPr>
          </a:p>
        </p:txBody>
      </p:sp>
      <p:sp>
        <p:nvSpPr>
          <p:cNvPr id="7" name="Title 1">
            <a:extLst>
              <a:ext uri="{FF2B5EF4-FFF2-40B4-BE49-F238E27FC236}">
                <a16:creationId xmlns:a16="http://schemas.microsoft.com/office/drawing/2014/main" id="{C8922D3C-6206-3459-B058-34E1E8CAFBA7}"/>
              </a:ext>
            </a:extLst>
          </p:cNvPr>
          <p:cNvSpPr txBox="1">
            <a:spLocks/>
          </p:cNvSpPr>
          <p:nvPr/>
        </p:nvSpPr>
        <p:spPr>
          <a:xfrm>
            <a:off x="4347412" y="2578674"/>
            <a:ext cx="3818022" cy="3205988"/>
          </a:xfrm>
          <a:prstGeom prst="rect">
            <a:avLst/>
          </a:prstGeom>
          <a:noFill/>
          <a:ln w="28575">
            <a:solidFill>
              <a:schemeClr val="accent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Proxima Nova Semibold" panose="02000506030000020004" pitchFamily="50"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lnSpc>
                <a:spcPct val="150000"/>
              </a:lnSpc>
            </a:pPr>
            <a:r>
              <a:rPr lang="en-US" sz="2000" kern="0" dirty="0">
                <a:solidFill>
                  <a:schemeClr val="tx1"/>
                </a:solidFill>
                <a:latin typeface="Proxima Nova Semibold"/>
              </a:rPr>
              <a:t>How do I know practices are implemented to fidelity?</a:t>
            </a:r>
          </a:p>
          <a:p>
            <a:pPr marL="342900" indent="-342900">
              <a:lnSpc>
                <a:spcPct val="150000"/>
              </a:lnSpc>
              <a:buFont typeface="Arial" panose="020B0604020202020204" pitchFamily="34" charset="0"/>
              <a:buChar char="•"/>
            </a:pPr>
            <a:r>
              <a:rPr lang="en-US" sz="2000" b="0" kern="0" dirty="0">
                <a:solidFill>
                  <a:schemeClr val="tx1"/>
                </a:solidFill>
                <a:latin typeface="Proxima Nova Semibold"/>
              </a:rPr>
              <a:t>Second step lessons are on pace</a:t>
            </a:r>
            <a:br>
              <a:rPr lang="en-US" sz="2000" kern="0" dirty="0">
                <a:solidFill>
                  <a:schemeClr val="tx1"/>
                </a:solidFill>
              </a:rPr>
            </a:br>
            <a:br>
              <a:rPr lang="en-US" sz="2000" b="0" kern="0" dirty="0">
                <a:solidFill>
                  <a:schemeClr val="tx1"/>
                </a:solidFill>
              </a:rPr>
            </a:br>
            <a:br>
              <a:rPr lang="en-US" sz="2000" kern="0" dirty="0">
                <a:solidFill>
                  <a:schemeClr val="tx1"/>
                </a:solidFill>
              </a:rPr>
            </a:br>
            <a:endParaRPr lang="en-US" sz="2000" kern="0" dirty="0">
              <a:solidFill>
                <a:schemeClr val="tx1"/>
              </a:solidFill>
              <a:latin typeface="Proxima Nova Semibold"/>
            </a:endParaRPr>
          </a:p>
        </p:txBody>
      </p:sp>
      <p:sp>
        <p:nvSpPr>
          <p:cNvPr id="8" name="Title 1">
            <a:extLst>
              <a:ext uri="{FF2B5EF4-FFF2-40B4-BE49-F238E27FC236}">
                <a16:creationId xmlns:a16="http://schemas.microsoft.com/office/drawing/2014/main" id="{F5294150-9BA8-BF6D-C41F-ADCBEA1CA19F}"/>
              </a:ext>
            </a:extLst>
          </p:cNvPr>
          <p:cNvSpPr txBox="1">
            <a:spLocks/>
          </p:cNvSpPr>
          <p:nvPr/>
        </p:nvSpPr>
        <p:spPr>
          <a:xfrm>
            <a:off x="8557642" y="2583527"/>
            <a:ext cx="3425812" cy="3243673"/>
          </a:xfrm>
          <a:prstGeom prst="rect">
            <a:avLst/>
          </a:prstGeom>
          <a:noFill/>
          <a:ln w="28575">
            <a:solidFill>
              <a:schemeClr val="accent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Proxima Nova Semibold" panose="02000506030000020004" pitchFamily="50"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lnSpc>
                <a:spcPct val="150000"/>
              </a:lnSpc>
            </a:pPr>
            <a:r>
              <a:rPr lang="en-US" sz="2000" kern="0" dirty="0">
                <a:solidFill>
                  <a:schemeClr val="tx1"/>
                </a:solidFill>
                <a:latin typeface="Proxima Nova Semibold"/>
              </a:rPr>
              <a:t>How does this impact outcomes?</a:t>
            </a:r>
            <a:endParaRPr lang="en-US" sz="2000" b="0" kern="0" dirty="0">
              <a:solidFill>
                <a:schemeClr val="tx1"/>
              </a:solidFill>
              <a:latin typeface="Proxima Nova Semibold"/>
            </a:endParaRPr>
          </a:p>
          <a:p>
            <a:pPr marL="342900" indent="-342900">
              <a:lnSpc>
                <a:spcPct val="150000"/>
              </a:lnSpc>
              <a:buFont typeface="Arial" panose="020B0604020202020204" pitchFamily="34" charset="0"/>
              <a:buChar char="•"/>
            </a:pPr>
            <a:r>
              <a:rPr lang="en-US" sz="2000" b="0" kern="0" dirty="0">
                <a:solidFill>
                  <a:schemeClr val="tx1"/>
                </a:solidFill>
                <a:latin typeface="Proxima Nova Semibold"/>
              </a:rPr>
              <a:t>83% of students are academically proficient.</a:t>
            </a:r>
          </a:p>
        </p:txBody>
      </p:sp>
    </p:spTree>
    <p:custDataLst>
      <p:tags r:id="rId1"/>
    </p:custDataLst>
    <p:extLst>
      <p:ext uri="{BB962C8B-B14F-4D97-AF65-F5344CB8AC3E}">
        <p14:creationId xmlns:p14="http://schemas.microsoft.com/office/powerpoint/2010/main" val="154038713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t>Reflection: Universal Practices</a:t>
            </a:r>
            <a:endParaRPr lang="en-US">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3" name="Text Placeholder 4">
            <a:extLst>
              <a:ext uri="{FF2B5EF4-FFF2-40B4-BE49-F238E27FC236}">
                <a16:creationId xmlns:a16="http://schemas.microsoft.com/office/drawing/2014/main" id="{D2944B90-6170-5DA0-69B2-C1EB997EF930}"/>
              </a:ext>
            </a:extLst>
          </p:cNvPr>
          <p:cNvSpPr txBox="1">
            <a:spLocks/>
          </p:cNvSpPr>
          <p:nvPr/>
        </p:nvSpPr>
        <p:spPr>
          <a:xfrm>
            <a:off x="656283" y="2211828"/>
            <a:ext cx="4699928" cy="3543513"/>
          </a:xfrm>
          <a:prstGeom prst="rect">
            <a:avLst/>
          </a:prstGeom>
        </p:spPr>
        <p:txBody>
          <a:bodyPr lIns="91440" tIns="45720" rIns="91440" bIns="45720" anchor="t"/>
          <a:lstStyle>
            <a:defPPr marR="0" lvl="0" algn="l" rtl="0">
              <a:lnSpc>
                <a:spcPct val="100000"/>
              </a:lnSpc>
              <a:spcBef>
                <a:spcPts val="0"/>
              </a:spcBef>
              <a:spcAft>
                <a:spcPts val="0"/>
              </a:spcAft>
            </a:defPPr>
            <a:lvl1pPr marL="101597" marR="0" lvl="0" indent="0" algn="l" rtl="0">
              <a:lnSpc>
                <a:spcPct val="100000"/>
              </a:lnSpc>
              <a:spcBef>
                <a:spcPts val="0"/>
              </a:spcBef>
              <a:spcAft>
                <a:spcPts val="0"/>
              </a:spcAft>
              <a:buClr>
                <a:srgbClr val="000000"/>
              </a:buClr>
              <a:buFont typeface="Arial" panose="020B0604020202020204" pitchFamily="34" charset="0"/>
              <a:buNone/>
              <a:defRPr sz="1867" b="0" i="0" u="none" strike="noStrike" cap="none" baseline="0">
                <a:solidFill>
                  <a:srgbClr val="000000"/>
                </a:solidFill>
                <a:latin typeface="Gotham" panose="0200050405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61950" indent="-285750">
              <a:lnSpc>
                <a:spcPct val="150000"/>
              </a:lnSpc>
              <a:spcAft>
                <a:spcPts val="600"/>
              </a:spcAft>
              <a:buFont typeface="Arial" panose="020B0604020202020204" pitchFamily="34" charset="0"/>
              <a:buChar char="•"/>
            </a:pPr>
            <a:r>
              <a:rPr lang="en-US" sz="2000" b="1" kern="0">
                <a:solidFill>
                  <a:schemeClr val="accent3"/>
                </a:solidFill>
                <a:latin typeface="Proxima Nova Semibold" panose="020B0604020202020204" charset="0"/>
                <a:cs typeface="Proxima Nova Semibold" panose="020B0604020202020204" charset="0"/>
              </a:rPr>
              <a:t>What is working well at Tier 1?</a:t>
            </a:r>
          </a:p>
          <a:p>
            <a:pPr marL="361950" indent="-285750">
              <a:lnSpc>
                <a:spcPct val="150000"/>
              </a:lnSpc>
              <a:spcAft>
                <a:spcPts val="600"/>
              </a:spcAft>
              <a:buFont typeface="Arial" panose="020B0604020202020204" pitchFamily="34" charset="0"/>
              <a:buChar char="•"/>
            </a:pPr>
            <a:r>
              <a:rPr lang="en-US" sz="2000" b="1" kern="0">
                <a:solidFill>
                  <a:schemeClr val="accent3"/>
                </a:solidFill>
                <a:latin typeface="Proxima Nova Semibold" panose="020B0604020202020204" charset="0"/>
                <a:cs typeface="Proxima Nova Semibold" panose="020B0604020202020204" charset="0"/>
              </a:rPr>
              <a:t>How do I know?</a:t>
            </a:r>
          </a:p>
          <a:p>
            <a:pPr marL="361950" indent="-285750">
              <a:lnSpc>
                <a:spcPct val="150000"/>
              </a:lnSpc>
              <a:spcAft>
                <a:spcPts val="600"/>
              </a:spcAft>
              <a:buFont typeface="Arial" panose="020B0604020202020204" pitchFamily="34" charset="0"/>
              <a:buChar char="•"/>
            </a:pPr>
            <a:r>
              <a:rPr lang="en-US" sz="2000" b="1" kern="0">
                <a:solidFill>
                  <a:schemeClr val="accent3"/>
                </a:solidFill>
                <a:latin typeface="Proxima Nova Semibold" panose="020B0604020202020204" charset="0"/>
                <a:cs typeface="Proxima Nova Semibold" panose="020B0604020202020204" charset="0"/>
              </a:rPr>
              <a:t>How do I know that universal practices are implemented with integrity? </a:t>
            </a:r>
          </a:p>
          <a:p>
            <a:pPr marL="361950" indent="-285750">
              <a:lnSpc>
                <a:spcPct val="150000"/>
              </a:lnSpc>
              <a:spcAft>
                <a:spcPts val="600"/>
              </a:spcAft>
              <a:buFont typeface="Arial" panose="020B0604020202020204" pitchFamily="34" charset="0"/>
              <a:buChar char="•"/>
            </a:pPr>
            <a:r>
              <a:rPr lang="en-US" sz="2000" b="1" kern="0">
                <a:solidFill>
                  <a:schemeClr val="accent3"/>
                </a:solidFill>
                <a:latin typeface="Proxima Nova Semibold" panose="020B0604020202020204" charset="0"/>
                <a:cs typeface="Proxima Nova Semibold" panose="020B0604020202020204" charset="0"/>
              </a:rPr>
              <a:t>How might this impact our outcomes?</a:t>
            </a:r>
          </a:p>
        </p:txBody>
      </p:sp>
      <p:grpSp>
        <p:nvGrpSpPr>
          <p:cNvPr id="5" name="Group 4">
            <a:extLst>
              <a:ext uri="{FF2B5EF4-FFF2-40B4-BE49-F238E27FC236}">
                <a16:creationId xmlns:a16="http://schemas.microsoft.com/office/drawing/2014/main" id="{5CE4565B-DA76-B850-836F-0606201D85E3}"/>
              </a:ext>
            </a:extLst>
          </p:cNvPr>
          <p:cNvGrpSpPr/>
          <p:nvPr/>
        </p:nvGrpSpPr>
        <p:grpSpPr>
          <a:xfrm>
            <a:off x="5356211" y="540618"/>
            <a:ext cx="6664339" cy="5776763"/>
            <a:chOff x="5356211" y="391501"/>
            <a:chExt cx="6664339" cy="5776763"/>
          </a:xfrm>
        </p:grpSpPr>
        <p:pic>
          <p:nvPicPr>
            <p:cNvPr id="4" name="Picture 2">
              <a:extLst>
                <a:ext uri="{FF2B5EF4-FFF2-40B4-BE49-F238E27FC236}">
                  <a16:creationId xmlns:a16="http://schemas.microsoft.com/office/drawing/2014/main" id="{B3088C0E-8E2A-976B-6295-B462F50CB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6211" y="391501"/>
              <a:ext cx="6664339" cy="5776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C972798-C5D1-A4BA-38DE-A7FC21F24622}"/>
                </a:ext>
              </a:extLst>
            </p:cNvPr>
            <p:cNvSpPr/>
            <p:nvPr/>
          </p:nvSpPr>
          <p:spPr>
            <a:xfrm>
              <a:off x="5356211" y="4305300"/>
              <a:ext cx="6664339" cy="1726366"/>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539308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t>Tier 2</a:t>
            </a:r>
            <a:endParaRPr lang="en-US">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pic>
        <p:nvPicPr>
          <p:cNvPr id="4" name="Picture 2">
            <a:extLst>
              <a:ext uri="{FF2B5EF4-FFF2-40B4-BE49-F238E27FC236}">
                <a16:creationId xmlns:a16="http://schemas.microsoft.com/office/drawing/2014/main" id="{B3088C0E-8E2A-976B-6295-B462F50CB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6211" y="391501"/>
            <a:ext cx="6664339" cy="5776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C972798-C5D1-A4BA-38DE-A7FC21F24622}"/>
              </a:ext>
            </a:extLst>
          </p:cNvPr>
          <p:cNvSpPr/>
          <p:nvPr/>
        </p:nvSpPr>
        <p:spPr>
          <a:xfrm>
            <a:off x="6096001" y="2815388"/>
            <a:ext cx="5174400" cy="1540043"/>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CE08D0E-4AEA-15D5-A684-1D3BFD7E7775}"/>
              </a:ext>
            </a:extLst>
          </p:cNvPr>
          <p:cNvSpPr txBox="1"/>
          <p:nvPr/>
        </p:nvSpPr>
        <p:spPr>
          <a:xfrm>
            <a:off x="921599" y="2215186"/>
            <a:ext cx="4434612" cy="3074624"/>
          </a:xfrm>
          <a:prstGeom prst="rect">
            <a:avLst/>
          </a:prstGeom>
          <a:noFill/>
        </p:spPr>
        <p:txBody>
          <a:bodyPr wrap="square" rtlCol="0">
            <a:spAutoFit/>
          </a:bodyPr>
          <a:lstStyle/>
          <a:p>
            <a:pPr>
              <a:lnSpc>
                <a:spcPct val="200000"/>
              </a:lnSpc>
            </a:pPr>
            <a:r>
              <a:rPr lang="en-US" sz="2000" b="1">
                <a:latin typeface="Proxima Nova Semibold" panose="020B0604020202020204" charset="0"/>
                <a:cs typeface="Proxima Nova Semibold" panose="020B0604020202020204" charset="0"/>
              </a:rPr>
              <a:t>Tier 2 Interventions are:</a:t>
            </a:r>
          </a:p>
          <a:p>
            <a:pPr marL="285750" indent="-285750">
              <a:lnSpc>
                <a:spcPct val="200000"/>
              </a:lnSpc>
              <a:buFont typeface="Arial" panose="020B0604020202020204" pitchFamily="34" charset="0"/>
              <a:buChar char="•"/>
            </a:pPr>
            <a:r>
              <a:rPr lang="en-US" sz="2000" b="1">
                <a:latin typeface="Proxima Nova Semibold" panose="020B0604020202020204" charset="0"/>
                <a:cs typeface="Proxima Nova Semibold" panose="020B0604020202020204" charset="0"/>
              </a:rPr>
              <a:t>Easily &amp; quickly accessible</a:t>
            </a:r>
          </a:p>
          <a:p>
            <a:pPr marL="285750" indent="-285750">
              <a:lnSpc>
                <a:spcPct val="200000"/>
              </a:lnSpc>
              <a:buFont typeface="Arial" panose="020B0604020202020204" pitchFamily="34" charset="0"/>
              <a:buChar char="•"/>
            </a:pPr>
            <a:r>
              <a:rPr lang="en-US" sz="2000" b="1">
                <a:latin typeface="Proxima Nova Semibold" panose="020B0604020202020204" charset="0"/>
                <a:cs typeface="Proxima Nova Semibold" panose="020B0604020202020204" charset="0"/>
              </a:rPr>
              <a:t>Aligned and layered on universal practices</a:t>
            </a:r>
          </a:p>
          <a:p>
            <a:pPr marL="285750" indent="-285750">
              <a:lnSpc>
                <a:spcPct val="200000"/>
              </a:lnSpc>
              <a:buFont typeface="Arial" panose="020B0604020202020204" pitchFamily="34" charset="0"/>
              <a:buChar char="•"/>
            </a:pPr>
            <a:r>
              <a:rPr lang="en-US" sz="2000" b="1">
                <a:latin typeface="Proxima Nova Semibold" panose="020B0604020202020204" charset="0"/>
                <a:cs typeface="Proxima Nova Semibold" panose="020B0604020202020204" charset="0"/>
              </a:rPr>
              <a:t>Data-driven for early intervening</a:t>
            </a:r>
          </a:p>
        </p:txBody>
      </p:sp>
    </p:spTree>
    <p:custDataLst>
      <p:tags r:id="rId1"/>
    </p:custDataLst>
    <p:extLst>
      <p:ext uri="{BB962C8B-B14F-4D97-AF65-F5344CB8AC3E}">
        <p14:creationId xmlns:p14="http://schemas.microsoft.com/office/powerpoint/2010/main" val="105541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9CBE-41D9-A462-E03A-9C717AB0A5D2}"/>
              </a:ext>
            </a:extLst>
          </p:cNvPr>
          <p:cNvSpPr>
            <a:spLocks noGrp="1"/>
          </p:cNvSpPr>
          <p:nvPr>
            <p:ph type="title"/>
          </p:nvPr>
        </p:nvSpPr>
        <p:spPr>
          <a:xfrm>
            <a:off x="1022684" y="833916"/>
            <a:ext cx="5000143" cy="658000"/>
          </a:xfrm>
        </p:spPr>
        <p:txBody>
          <a:bodyPr/>
          <a:lstStyle/>
          <a:p>
            <a:r>
              <a:rPr lang="en-US"/>
              <a:t>Tier 2 Example</a:t>
            </a:r>
          </a:p>
        </p:txBody>
      </p:sp>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Chevron 2">
            <a:extLst>
              <a:ext uri="{FF2B5EF4-FFF2-40B4-BE49-F238E27FC236}">
                <a16:creationId xmlns:a16="http://schemas.microsoft.com/office/drawing/2014/main" id="{33FBC9D5-C24F-8161-B6D1-FA19132392B8}"/>
              </a:ext>
            </a:extLst>
          </p:cNvPr>
          <p:cNvSpPr/>
          <p:nvPr/>
        </p:nvSpPr>
        <p:spPr>
          <a:xfrm>
            <a:off x="8796726" y="412810"/>
            <a:ext cx="2384015" cy="1430243"/>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What is the need?</a:t>
            </a:r>
          </a:p>
        </p:txBody>
      </p:sp>
      <p:sp>
        <p:nvSpPr>
          <p:cNvPr id="4" name="Arrow: Chevron 3">
            <a:extLst>
              <a:ext uri="{FF2B5EF4-FFF2-40B4-BE49-F238E27FC236}">
                <a16:creationId xmlns:a16="http://schemas.microsoft.com/office/drawing/2014/main" id="{4E5F4B65-DFB4-08A9-3115-0F8AF0D6C4A2}"/>
              </a:ext>
            </a:extLst>
          </p:cNvPr>
          <p:cNvSpPr/>
          <p:nvPr/>
        </p:nvSpPr>
        <p:spPr>
          <a:xfrm>
            <a:off x="6325850" y="412810"/>
            <a:ext cx="2546786" cy="1430244"/>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Proxima Nova Semibold" panose="020B0604020202020204" charset="0"/>
                <a:cs typeface="Proxima Nova Semibold" panose="020B0604020202020204" charset="0"/>
              </a:rPr>
              <a:t>Is there a need?</a:t>
            </a:r>
          </a:p>
        </p:txBody>
      </p:sp>
      <p:pic>
        <p:nvPicPr>
          <p:cNvPr id="8" name="Picture 7">
            <a:extLst>
              <a:ext uri="{FF2B5EF4-FFF2-40B4-BE49-F238E27FC236}">
                <a16:creationId xmlns:a16="http://schemas.microsoft.com/office/drawing/2014/main" id="{0358117A-6A21-251A-A162-C5D50C92CC9B}"/>
              </a:ext>
            </a:extLst>
          </p:cNvPr>
          <p:cNvPicPr>
            <a:picLocks noChangeAspect="1"/>
          </p:cNvPicPr>
          <p:nvPr/>
        </p:nvPicPr>
        <p:blipFill>
          <a:blip r:embed="rId4"/>
          <a:stretch>
            <a:fillRect/>
          </a:stretch>
        </p:blipFill>
        <p:spPr>
          <a:xfrm>
            <a:off x="386768" y="2501053"/>
            <a:ext cx="11418463" cy="3453063"/>
          </a:xfrm>
          <a:prstGeom prst="rect">
            <a:avLst/>
          </a:prstGeom>
          <a:ln w="28575">
            <a:solidFill>
              <a:schemeClr val="accent3"/>
            </a:solidFill>
          </a:ln>
        </p:spPr>
      </p:pic>
    </p:spTree>
    <p:custDataLst>
      <p:tags r:id="rId1"/>
    </p:custDataLst>
    <p:extLst>
      <p:ext uri="{BB962C8B-B14F-4D97-AF65-F5344CB8AC3E}">
        <p14:creationId xmlns:p14="http://schemas.microsoft.com/office/powerpoint/2010/main" val="261291831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9CBE-41D9-A462-E03A-9C717AB0A5D2}"/>
              </a:ext>
            </a:extLst>
          </p:cNvPr>
          <p:cNvSpPr>
            <a:spLocks noGrp="1"/>
          </p:cNvSpPr>
          <p:nvPr>
            <p:ph type="title"/>
          </p:nvPr>
        </p:nvSpPr>
        <p:spPr>
          <a:xfrm>
            <a:off x="1022684" y="833916"/>
            <a:ext cx="5000143" cy="658000"/>
          </a:xfrm>
        </p:spPr>
        <p:txBody>
          <a:bodyPr/>
          <a:lstStyle/>
          <a:p>
            <a:r>
              <a:rPr lang="en-US"/>
              <a:t>Tier 2 Example</a:t>
            </a:r>
          </a:p>
        </p:txBody>
      </p:sp>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Chevron 2">
            <a:extLst>
              <a:ext uri="{FF2B5EF4-FFF2-40B4-BE49-F238E27FC236}">
                <a16:creationId xmlns:a16="http://schemas.microsoft.com/office/drawing/2014/main" id="{33FBC9D5-C24F-8161-B6D1-FA19132392B8}"/>
              </a:ext>
            </a:extLst>
          </p:cNvPr>
          <p:cNvSpPr/>
          <p:nvPr/>
        </p:nvSpPr>
        <p:spPr>
          <a:xfrm>
            <a:off x="8796726" y="412810"/>
            <a:ext cx="2384015" cy="1430243"/>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What is the need?</a:t>
            </a:r>
          </a:p>
        </p:txBody>
      </p:sp>
      <p:sp>
        <p:nvSpPr>
          <p:cNvPr id="4" name="Arrow: Chevron 3">
            <a:extLst>
              <a:ext uri="{FF2B5EF4-FFF2-40B4-BE49-F238E27FC236}">
                <a16:creationId xmlns:a16="http://schemas.microsoft.com/office/drawing/2014/main" id="{4E5F4B65-DFB4-08A9-3115-0F8AF0D6C4A2}"/>
              </a:ext>
            </a:extLst>
          </p:cNvPr>
          <p:cNvSpPr/>
          <p:nvPr/>
        </p:nvSpPr>
        <p:spPr>
          <a:xfrm>
            <a:off x="6325850" y="412810"/>
            <a:ext cx="2546786" cy="1430244"/>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Proxima Nova Semibold" panose="020B0604020202020204" charset="0"/>
                <a:cs typeface="Proxima Nova Semibold" panose="020B0604020202020204" charset="0"/>
              </a:rPr>
              <a:t>Is there a need?</a:t>
            </a:r>
          </a:p>
        </p:txBody>
      </p:sp>
      <p:pic>
        <p:nvPicPr>
          <p:cNvPr id="7" name="Picture 6">
            <a:extLst>
              <a:ext uri="{FF2B5EF4-FFF2-40B4-BE49-F238E27FC236}">
                <a16:creationId xmlns:a16="http://schemas.microsoft.com/office/drawing/2014/main" id="{A332C708-B690-AB45-7A94-1932C86C64D5}"/>
              </a:ext>
            </a:extLst>
          </p:cNvPr>
          <p:cNvPicPr>
            <a:picLocks noChangeAspect="1"/>
          </p:cNvPicPr>
          <p:nvPr/>
        </p:nvPicPr>
        <p:blipFill>
          <a:blip r:embed="rId4"/>
          <a:stretch>
            <a:fillRect/>
          </a:stretch>
        </p:blipFill>
        <p:spPr>
          <a:xfrm>
            <a:off x="386768" y="2501053"/>
            <a:ext cx="11418463" cy="3453063"/>
          </a:xfrm>
          <a:prstGeom prst="rect">
            <a:avLst/>
          </a:prstGeom>
          <a:ln w="28575">
            <a:solidFill>
              <a:schemeClr val="accent3"/>
            </a:solidFill>
          </a:ln>
        </p:spPr>
      </p:pic>
    </p:spTree>
    <p:custDataLst>
      <p:tags r:id="rId1"/>
    </p:custDataLst>
    <p:extLst>
      <p:ext uri="{BB962C8B-B14F-4D97-AF65-F5344CB8AC3E}">
        <p14:creationId xmlns:p14="http://schemas.microsoft.com/office/powerpoint/2010/main" val="3937327761"/>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9CBE-41D9-A462-E03A-9C717AB0A5D2}"/>
              </a:ext>
            </a:extLst>
          </p:cNvPr>
          <p:cNvSpPr>
            <a:spLocks noGrp="1"/>
          </p:cNvSpPr>
          <p:nvPr>
            <p:ph type="title"/>
          </p:nvPr>
        </p:nvSpPr>
        <p:spPr>
          <a:xfrm>
            <a:off x="329956" y="708635"/>
            <a:ext cx="5000143" cy="658000"/>
          </a:xfrm>
        </p:spPr>
        <p:txBody>
          <a:bodyPr/>
          <a:lstStyle/>
          <a:p>
            <a:r>
              <a:rPr lang="en-US"/>
              <a:t>Tier 2 Example</a:t>
            </a:r>
          </a:p>
        </p:txBody>
      </p:sp>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Chevron 2">
            <a:extLst>
              <a:ext uri="{FF2B5EF4-FFF2-40B4-BE49-F238E27FC236}">
                <a16:creationId xmlns:a16="http://schemas.microsoft.com/office/drawing/2014/main" id="{33FBC9D5-C24F-8161-B6D1-FA19132392B8}"/>
              </a:ext>
            </a:extLst>
          </p:cNvPr>
          <p:cNvSpPr/>
          <p:nvPr/>
        </p:nvSpPr>
        <p:spPr>
          <a:xfrm>
            <a:off x="706580" y="3366655"/>
            <a:ext cx="2325895" cy="1163330"/>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What is the need?</a:t>
            </a:r>
          </a:p>
        </p:txBody>
      </p:sp>
      <p:sp>
        <p:nvSpPr>
          <p:cNvPr id="4" name="Arrow: Chevron 3">
            <a:extLst>
              <a:ext uri="{FF2B5EF4-FFF2-40B4-BE49-F238E27FC236}">
                <a16:creationId xmlns:a16="http://schemas.microsoft.com/office/drawing/2014/main" id="{4E5F4B65-DFB4-08A9-3115-0F8AF0D6C4A2}"/>
              </a:ext>
            </a:extLst>
          </p:cNvPr>
          <p:cNvSpPr/>
          <p:nvPr/>
        </p:nvSpPr>
        <p:spPr>
          <a:xfrm>
            <a:off x="706581" y="1548192"/>
            <a:ext cx="2325896" cy="1163330"/>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Proxima Nova Semibold" panose="020B0604020202020204" charset="0"/>
                <a:cs typeface="Proxima Nova Semibold" panose="020B0604020202020204" charset="0"/>
              </a:rPr>
              <a:t>Is there a need?</a:t>
            </a:r>
          </a:p>
        </p:txBody>
      </p:sp>
      <p:pic>
        <p:nvPicPr>
          <p:cNvPr id="15" name="Picture 14">
            <a:extLst>
              <a:ext uri="{FF2B5EF4-FFF2-40B4-BE49-F238E27FC236}">
                <a16:creationId xmlns:a16="http://schemas.microsoft.com/office/drawing/2014/main" id="{FC045775-A7EA-FFE4-10C5-BEDD32951572}"/>
              </a:ext>
            </a:extLst>
          </p:cNvPr>
          <p:cNvPicPr>
            <a:picLocks noChangeAspect="1"/>
          </p:cNvPicPr>
          <p:nvPr/>
        </p:nvPicPr>
        <p:blipFill>
          <a:blip r:embed="rId4"/>
          <a:stretch>
            <a:fillRect/>
          </a:stretch>
        </p:blipFill>
        <p:spPr>
          <a:xfrm>
            <a:off x="4061180" y="815227"/>
            <a:ext cx="7942258" cy="5585574"/>
          </a:xfrm>
          <a:prstGeom prst="rect">
            <a:avLst/>
          </a:prstGeom>
          <a:ln w="28575">
            <a:solidFill>
              <a:schemeClr val="accent3"/>
            </a:solidFill>
          </a:ln>
        </p:spPr>
      </p:pic>
      <p:sp>
        <p:nvSpPr>
          <p:cNvPr id="16" name="Arrow: Chevron 15">
            <a:extLst>
              <a:ext uri="{FF2B5EF4-FFF2-40B4-BE49-F238E27FC236}">
                <a16:creationId xmlns:a16="http://schemas.microsoft.com/office/drawing/2014/main" id="{88AE2D83-566D-5D7B-68B6-F227DA4345E3}"/>
              </a:ext>
            </a:extLst>
          </p:cNvPr>
          <p:cNvSpPr/>
          <p:nvPr/>
        </p:nvSpPr>
        <p:spPr>
          <a:xfrm>
            <a:off x="706581" y="4986035"/>
            <a:ext cx="2325896" cy="1163330"/>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What will we do?</a:t>
            </a:r>
          </a:p>
        </p:txBody>
      </p:sp>
      <p:sp>
        <p:nvSpPr>
          <p:cNvPr id="17" name="Rectangle 16">
            <a:extLst>
              <a:ext uri="{FF2B5EF4-FFF2-40B4-BE49-F238E27FC236}">
                <a16:creationId xmlns:a16="http://schemas.microsoft.com/office/drawing/2014/main" id="{9663DCE3-E57B-D4A5-640E-EC8B80956FAD}"/>
              </a:ext>
            </a:extLst>
          </p:cNvPr>
          <p:cNvSpPr/>
          <p:nvPr/>
        </p:nvSpPr>
        <p:spPr>
          <a:xfrm>
            <a:off x="4167051" y="1366635"/>
            <a:ext cx="7694993" cy="880176"/>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9F34ABC-CCE3-D2CF-A988-0964287AD38F}"/>
              </a:ext>
            </a:extLst>
          </p:cNvPr>
          <p:cNvSpPr/>
          <p:nvPr/>
        </p:nvSpPr>
        <p:spPr>
          <a:xfrm>
            <a:off x="4167051" y="2798220"/>
            <a:ext cx="7694993" cy="1564774"/>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7A6E19-2BA1-5BA8-B75A-60FABF67FBD1}"/>
              </a:ext>
            </a:extLst>
          </p:cNvPr>
          <p:cNvSpPr/>
          <p:nvPr/>
        </p:nvSpPr>
        <p:spPr>
          <a:xfrm>
            <a:off x="4167051" y="4611189"/>
            <a:ext cx="7694993" cy="1215454"/>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2079338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6"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52F1BA2-0A9E-45F6-D58C-BB1AA4F06AE3}"/>
              </a:ext>
            </a:extLst>
          </p:cNvPr>
          <p:cNvGrpSpPr/>
          <p:nvPr/>
        </p:nvGrpSpPr>
        <p:grpSpPr>
          <a:xfrm>
            <a:off x="0" y="1275574"/>
            <a:ext cx="6497167" cy="1189447"/>
            <a:chOff x="6684" y="454201"/>
            <a:chExt cx="6497167" cy="1189447"/>
          </a:xfrm>
        </p:grpSpPr>
        <p:sp>
          <p:nvSpPr>
            <p:cNvPr id="3" name="Arrow: Chevron 2">
              <a:extLst>
                <a:ext uri="{FF2B5EF4-FFF2-40B4-BE49-F238E27FC236}">
                  <a16:creationId xmlns:a16="http://schemas.microsoft.com/office/drawing/2014/main" id="{33FBC9D5-C24F-8161-B6D1-FA19132392B8}"/>
                </a:ext>
              </a:extLst>
            </p:cNvPr>
            <p:cNvSpPr/>
            <p:nvPr/>
          </p:nvSpPr>
          <p:spPr>
            <a:xfrm>
              <a:off x="2092320" y="454201"/>
              <a:ext cx="2325895" cy="1163330"/>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What is the need?</a:t>
              </a:r>
            </a:p>
          </p:txBody>
        </p:sp>
        <p:sp>
          <p:nvSpPr>
            <p:cNvPr id="4" name="Arrow: Chevron 3">
              <a:extLst>
                <a:ext uri="{FF2B5EF4-FFF2-40B4-BE49-F238E27FC236}">
                  <a16:creationId xmlns:a16="http://schemas.microsoft.com/office/drawing/2014/main" id="{4E5F4B65-DFB4-08A9-3115-0F8AF0D6C4A2}"/>
                </a:ext>
              </a:extLst>
            </p:cNvPr>
            <p:cNvSpPr/>
            <p:nvPr/>
          </p:nvSpPr>
          <p:spPr>
            <a:xfrm>
              <a:off x="6684" y="454201"/>
              <a:ext cx="2325896" cy="1163330"/>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Proxima Nova Semibold" panose="020B0604020202020204" charset="0"/>
                  <a:cs typeface="Proxima Nova Semibold" panose="020B0604020202020204" charset="0"/>
                </a:rPr>
                <a:t>Is there a need?</a:t>
              </a:r>
            </a:p>
          </p:txBody>
        </p:sp>
        <p:sp>
          <p:nvSpPr>
            <p:cNvPr id="16" name="Arrow: Chevron 15">
              <a:extLst>
                <a:ext uri="{FF2B5EF4-FFF2-40B4-BE49-F238E27FC236}">
                  <a16:creationId xmlns:a16="http://schemas.microsoft.com/office/drawing/2014/main" id="{88AE2D83-566D-5D7B-68B6-F227DA4345E3}"/>
                </a:ext>
              </a:extLst>
            </p:cNvPr>
            <p:cNvSpPr/>
            <p:nvPr/>
          </p:nvSpPr>
          <p:spPr>
            <a:xfrm>
              <a:off x="4177955" y="480318"/>
              <a:ext cx="2325896" cy="1163330"/>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What will we do?</a:t>
              </a:r>
            </a:p>
          </p:txBody>
        </p:sp>
      </p:grpSp>
      <p:pic>
        <p:nvPicPr>
          <p:cNvPr id="5" name="Picture 2">
            <a:extLst>
              <a:ext uri="{FF2B5EF4-FFF2-40B4-BE49-F238E27FC236}">
                <a16:creationId xmlns:a16="http://schemas.microsoft.com/office/drawing/2014/main" id="{2890D39D-1240-83AF-4585-576A5127C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63" y="497827"/>
            <a:ext cx="7337388" cy="63601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9DFAE19-F009-FC78-6807-FA037C7D95E7}"/>
              </a:ext>
            </a:extLst>
          </p:cNvPr>
          <p:cNvSpPr/>
          <p:nvPr/>
        </p:nvSpPr>
        <p:spPr>
          <a:xfrm>
            <a:off x="6629400" y="708636"/>
            <a:ext cx="3470280" cy="2323324"/>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E23E90-9FFD-2FEB-61F0-13881409E818}"/>
              </a:ext>
            </a:extLst>
          </p:cNvPr>
          <p:cNvSpPr txBox="1"/>
          <p:nvPr/>
        </p:nvSpPr>
        <p:spPr>
          <a:xfrm>
            <a:off x="171450" y="2557477"/>
            <a:ext cx="4511714" cy="3671005"/>
          </a:xfrm>
          <a:prstGeom prst="rect">
            <a:avLst/>
          </a:prstGeom>
          <a:noFill/>
        </p:spPr>
        <p:txBody>
          <a:bodyPr wrap="square" rtlCol="0">
            <a:spAutoFit/>
          </a:bodyPr>
          <a:lstStyle/>
          <a:p>
            <a:pPr>
              <a:lnSpc>
                <a:spcPct val="200000"/>
              </a:lnSpc>
            </a:pPr>
            <a:r>
              <a:rPr lang="en-US" sz="2400" b="1">
                <a:latin typeface="Proxima Nova Semibold" panose="020B0604020202020204" charset="0"/>
                <a:cs typeface="Proxima Nova Semibold" panose="020B0604020202020204" charset="0"/>
              </a:rPr>
              <a:t>Tier 3 Interventions are:</a:t>
            </a:r>
          </a:p>
          <a:p>
            <a:pPr marL="285750" indent="-285750">
              <a:lnSpc>
                <a:spcPct val="200000"/>
              </a:lnSpc>
              <a:buFont typeface="Arial" panose="020B0604020202020204" pitchFamily="34" charset="0"/>
              <a:buChar char="•"/>
            </a:pPr>
            <a:r>
              <a:rPr lang="en-US" sz="2400">
                <a:latin typeface="Proxima Nova Semibold" panose="020B0604020202020204" charset="0"/>
                <a:cs typeface="Proxima Nova Semibold" panose="020B0604020202020204" charset="0"/>
              </a:rPr>
              <a:t>Intensified</a:t>
            </a:r>
          </a:p>
          <a:p>
            <a:pPr marL="285750" indent="-285750">
              <a:lnSpc>
                <a:spcPct val="200000"/>
              </a:lnSpc>
              <a:buFont typeface="Arial" panose="020B0604020202020204" pitchFamily="34" charset="0"/>
              <a:buChar char="•"/>
            </a:pPr>
            <a:r>
              <a:rPr lang="en-US" sz="2400">
                <a:latin typeface="Proxima Nova Semibold" panose="020B0604020202020204" charset="0"/>
                <a:cs typeface="Proxima Nova Semibold" panose="020B0604020202020204" charset="0"/>
              </a:rPr>
              <a:t>Individualized</a:t>
            </a:r>
          </a:p>
          <a:p>
            <a:pPr marL="285750" indent="-285750">
              <a:lnSpc>
                <a:spcPct val="200000"/>
              </a:lnSpc>
              <a:buFont typeface="Arial" panose="020B0604020202020204" pitchFamily="34" charset="0"/>
              <a:buChar char="•"/>
            </a:pPr>
            <a:r>
              <a:rPr lang="en-US" sz="2400">
                <a:latin typeface="Proxima Nova Semibold" panose="020B0604020202020204" charset="0"/>
                <a:cs typeface="Proxima Nova Semibold" panose="020B0604020202020204" charset="0"/>
              </a:rPr>
              <a:t>Aligned with Tiers 1 &amp; 2 </a:t>
            </a:r>
          </a:p>
          <a:p>
            <a:pPr marL="285750" indent="-285750">
              <a:lnSpc>
                <a:spcPct val="200000"/>
              </a:lnSpc>
              <a:buFont typeface="Arial" panose="020B0604020202020204" pitchFamily="34" charset="0"/>
              <a:buChar char="•"/>
            </a:pPr>
            <a:r>
              <a:rPr lang="en-US" sz="2400">
                <a:latin typeface="Proxima Nova Semibold" panose="020B0604020202020204" charset="0"/>
                <a:cs typeface="Proxima Nova Semibold" panose="020B0604020202020204" charset="0"/>
              </a:rPr>
              <a:t>Data-driven</a:t>
            </a:r>
          </a:p>
        </p:txBody>
      </p:sp>
    </p:spTree>
    <p:custDataLst>
      <p:tags r:id="rId1"/>
    </p:custDataLst>
    <p:extLst>
      <p:ext uri="{BB962C8B-B14F-4D97-AF65-F5344CB8AC3E}">
        <p14:creationId xmlns:p14="http://schemas.microsoft.com/office/powerpoint/2010/main" val="2236675792"/>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dirty="0"/>
              <a:t>Session Objectives</a:t>
            </a:r>
            <a:endParaRPr lang="en-US" dirty="0">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7" name="Text Placeholder 2">
            <a:extLst>
              <a:ext uri="{FF2B5EF4-FFF2-40B4-BE49-F238E27FC236}">
                <a16:creationId xmlns:a16="http://schemas.microsoft.com/office/drawing/2014/main" id="{40048634-42F2-4310-D217-3A93F875AE29}"/>
              </a:ext>
            </a:extLst>
          </p:cNvPr>
          <p:cNvSpPr>
            <a:spLocks noGrp="1"/>
          </p:cNvSpPr>
          <p:nvPr>
            <p:ph type="body" idx="1"/>
          </p:nvPr>
        </p:nvSpPr>
        <p:spPr>
          <a:xfrm>
            <a:off x="921600" y="1855343"/>
            <a:ext cx="8606223" cy="3978624"/>
          </a:xfrm>
        </p:spPr>
        <p:txBody>
          <a:bodyPr/>
          <a:lstStyle/>
          <a:p>
            <a:pPr>
              <a:lnSpc>
                <a:spcPct val="150000"/>
              </a:lnSpc>
            </a:pPr>
            <a:r>
              <a:rPr lang="en-US" dirty="0"/>
              <a:t>Understand how the MTSS framework impacts student outcomes.</a:t>
            </a:r>
          </a:p>
          <a:p>
            <a:pPr>
              <a:lnSpc>
                <a:spcPct val="150000"/>
              </a:lnSpc>
            </a:pPr>
            <a:r>
              <a:rPr lang="en-US" dirty="0"/>
              <a:t>Learn best practices for integrating DESSA data into the MTSS decision-making framework.</a:t>
            </a:r>
          </a:p>
          <a:p>
            <a:pPr>
              <a:lnSpc>
                <a:spcPct val="150000"/>
              </a:lnSpc>
            </a:pPr>
            <a:r>
              <a:rPr lang="en-US" dirty="0"/>
              <a:t>Establish procedures for monitoring student growth.</a:t>
            </a:r>
          </a:p>
        </p:txBody>
      </p:sp>
    </p:spTree>
    <p:custDataLst>
      <p:tags r:id="rId1"/>
    </p:custDataLst>
    <p:extLst>
      <p:ext uri="{BB962C8B-B14F-4D97-AF65-F5344CB8AC3E}">
        <p14:creationId xmlns:p14="http://schemas.microsoft.com/office/powerpoint/2010/main" val="3301002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C0FD1-1F37-48DE-D2AC-E1150FA67E92}"/>
              </a:ext>
            </a:extLst>
          </p:cNvPr>
          <p:cNvPicPr>
            <a:picLocks noChangeAspect="1"/>
          </p:cNvPicPr>
          <p:nvPr/>
        </p:nvPicPr>
        <p:blipFill>
          <a:blip r:embed="rId4"/>
          <a:stretch>
            <a:fillRect/>
          </a:stretch>
        </p:blipFill>
        <p:spPr>
          <a:xfrm>
            <a:off x="85463" y="1734694"/>
            <a:ext cx="6092833" cy="3974552"/>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985ACA-74AD-4CAD-5480-0BE888855854}"/>
              </a:ext>
            </a:extLst>
          </p:cNvPr>
          <p:cNvSpPr/>
          <p:nvPr/>
        </p:nvSpPr>
        <p:spPr>
          <a:xfrm>
            <a:off x="2159876" y="4508938"/>
            <a:ext cx="1683990" cy="588441"/>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C3B9E483-42B3-DB4C-9E08-47A5953BECB1}"/>
              </a:ext>
            </a:extLst>
          </p:cNvPr>
          <p:cNvSpPr txBox="1"/>
          <p:nvPr/>
        </p:nvSpPr>
        <p:spPr>
          <a:xfrm>
            <a:off x="356388" y="712692"/>
            <a:ext cx="4046279" cy="646331"/>
          </a:xfrm>
          <a:prstGeom prst="rect">
            <a:avLst/>
          </a:prstGeom>
          <a:noFill/>
        </p:spPr>
        <p:txBody>
          <a:bodyPr wrap="square">
            <a:spAutoFit/>
          </a:bodyPr>
          <a:lstStyle/>
          <a:p>
            <a:r>
              <a:rPr lang="en-US" sz="3600" b="1" dirty="0">
                <a:latin typeface="Proxima Nova Semibold" panose="020B0604020202020204" charset="0"/>
                <a:cs typeface="Proxima Nova Semibold" panose="020B0604020202020204" charset="0"/>
              </a:rPr>
              <a:t>Tier 3 Example</a:t>
            </a:r>
          </a:p>
        </p:txBody>
      </p:sp>
      <p:pic>
        <p:nvPicPr>
          <p:cNvPr id="16" name="Picture 15">
            <a:extLst>
              <a:ext uri="{FF2B5EF4-FFF2-40B4-BE49-F238E27FC236}">
                <a16:creationId xmlns:a16="http://schemas.microsoft.com/office/drawing/2014/main" id="{F45FA355-6E10-1B09-B18D-6B9F5495A8C7}"/>
              </a:ext>
            </a:extLst>
          </p:cNvPr>
          <p:cNvPicPr>
            <a:picLocks noChangeAspect="1"/>
          </p:cNvPicPr>
          <p:nvPr/>
        </p:nvPicPr>
        <p:blipFill>
          <a:blip r:embed="rId5"/>
          <a:stretch>
            <a:fillRect/>
          </a:stretch>
        </p:blipFill>
        <p:spPr>
          <a:xfrm>
            <a:off x="6432975" y="2592893"/>
            <a:ext cx="5504228" cy="2639507"/>
          </a:xfrm>
          <a:prstGeom prst="rect">
            <a:avLst/>
          </a:prstGeom>
          <a:effectLst>
            <a:outerShdw blurRad="50800" dist="38100" dir="2700000" algn="tl" rotWithShape="0">
              <a:prstClr val="black">
                <a:alpha val="40000"/>
              </a:prstClr>
            </a:outerShdw>
          </a:effectLst>
        </p:spPr>
      </p:pic>
      <p:sp>
        <p:nvSpPr>
          <p:cNvPr id="23" name="Rectangle 22">
            <a:extLst>
              <a:ext uri="{FF2B5EF4-FFF2-40B4-BE49-F238E27FC236}">
                <a16:creationId xmlns:a16="http://schemas.microsoft.com/office/drawing/2014/main" id="{32F53719-A618-9D11-1CDD-95D19DCC3DFE}"/>
              </a:ext>
            </a:extLst>
          </p:cNvPr>
          <p:cNvSpPr/>
          <p:nvPr/>
        </p:nvSpPr>
        <p:spPr>
          <a:xfrm>
            <a:off x="6432976" y="3720662"/>
            <a:ext cx="5504228" cy="56451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463614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3B9E483-42B3-DB4C-9E08-47A5953BECB1}"/>
              </a:ext>
            </a:extLst>
          </p:cNvPr>
          <p:cNvSpPr txBox="1"/>
          <p:nvPr/>
        </p:nvSpPr>
        <p:spPr>
          <a:xfrm>
            <a:off x="148309" y="831690"/>
            <a:ext cx="4594173" cy="584775"/>
          </a:xfrm>
          <a:prstGeom prst="rect">
            <a:avLst/>
          </a:prstGeom>
          <a:noFill/>
        </p:spPr>
        <p:txBody>
          <a:bodyPr wrap="square">
            <a:spAutoFit/>
          </a:bodyPr>
          <a:lstStyle/>
          <a:p>
            <a:r>
              <a:rPr lang="en-US" sz="3200" b="1" dirty="0">
                <a:latin typeface="Proxima Nova Semibold" panose="020B0604020202020204" charset="0"/>
                <a:cs typeface="Proxima Nova Semibold" panose="020B0604020202020204" charset="0"/>
              </a:rPr>
              <a:t>Tier 3 Example</a:t>
            </a:r>
          </a:p>
        </p:txBody>
      </p:sp>
      <p:pic>
        <p:nvPicPr>
          <p:cNvPr id="5" name="Picture 4">
            <a:extLst>
              <a:ext uri="{FF2B5EF4-FFF2-40B4-BE49-F238E27FC236}">
                <a16:creationId xmlns:a16="http://schemas.microsoft.com/office/drawing/2014/main" id="{25DB389E-3963-DEBA-1C29-049E0F67F23A}"/>
              </a:ext>
            </a:extLst>
          </p:cNvPr>
          <p:cNvPicPr>
            <a:picLocks noChangeAspect="1"/>
          </p:cNvPicPr>
          <p:nvPr/>
        </p:nvPicPr>
        <p:blipFill>
          <a:blip r:embed="rId4"/>
          <a:stretch>
            <a:fillRect/>
          </a:stretch>
        </p:blipFill>
        <p:spPr>
          <a:xfrm>
            <a:off x="148309" y="1812084"/>
            <a:ext cx="6251355" cy="405837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89A23D53-43FF-15B9-84D0-D657B3A85F29}"/>
              </a:ext>
            </a:extLst>
          </p:cNvPr>
          <p:cNvPicPr>
            <a:picLocks noChangeAspect="1"/>
          </p:cNvPicPr>
          <p:nvPr/>
        </p:nvPicPr>
        <p:blipFill rotWithShape="1">
          <a:blip r:embed="rId5"/>
          <a:srcRect b="12366"/>
          <a:stretch/>
        </p:blipFill>
        <p:spPr>
          <a:xfrm>
            <a:off x="6689629" y="1799987"/>
            <a:ext cx="5208547" cy="2008064"/>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983BA53-2D22-CA43-9655-58AE0624BDDD}"/>
              </a:ext>
            </a:extLst>
          </p:cNvPr>
          <p:cNvPicPr>
            <a:picLocks noChangeAspect="1"/>
          </p:cNvPicPr>
          <p:nvPr/>
        </p:nvPicPr>
        <p:blipFill>
          <a:blip r:embed="rId6"/>
          <a:stretch>
            <a:fillRect/>
          </a:stretch>
        </p:blipFill>
        <p:spPr>
          <a:xfrm>
            <a:off x="6689628" y="4407508"/>
            <a:ext cx="5208546" cy="1879413"/>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FEBF4CD5-ECC0-3CF0-C82E-D053C25139DD}"/>
              </a:ext>
            </a:extLst>
          </p:cNvPr>
          <p:cNvSpPr/>
          <p:nvPr/>
        </p:nvSpPr>
        <p:spPr>
          <a:xfrm>
            <a:off x="6689628" y="2754867"/>
            <a:ext cx="5208546" cy="430618"/>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808076-FC84-B5DB-5F4C-9235ECF9CCFA}"/>
              </a:ext>
            </a:extLst>
          </p:cNvPr>
          <p:cNvSpPr/>
          <p:nvPr/>
        </p:nvSpPr>
        <p:spPr>
          <a:xfrm>
            <a:off x="6689628" y="5571842"/>
            <a:ext cx="5208546" cy="222837"/>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DB85EB-FA8B-3695-ACE5-C4221B0C2E17}"/>
              </a:ext>
            </a:extLst>
          </p:cNvPr>
          <p:cNvSpPr/>
          <p:nvPr/>
        </p:nvSpPr>
        <p:spPr>
          <a:xfrm>
            <a:off x="6689628" y="5216658"/>
            <a:ext cx="5208546" cy="222837"/>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8999A3-5E0D-4610-2777-219ECD9CCB9B}"/>
              </a:ext>
            </a:extLst>
          </p:cNvPr>
          <p:cNvSpPr txBox="1"/>
          <p:nvPr/>
        </p:nvSpPr>
        <p:spPr>
          <a:xfrm>
            <a:off x="6689628" y="1448071"/>
            <a:ext cx="2495317" cy="461665"/>
          </a:xfrm>
          <a:prstGeom prst="rect">
            <a:avLst/>
          </a:prstGeom>
          <a:noFill/>
        </p:spPr>
        <p:txBody>
          <a:bodyPr wrap="square" rtlCol="0">
            <a:spAutoFit/>
          </a:bodyPr>
          <a:lstStyle/>
          <a:p>
            <a:r>
              <a:rPr lang="en-US" sz="2400" b="1" dirty="0">
                <a:solidFill>
                  <a:schemeClr val="accent1"/>
                </a:solidFill>
                <a:latin typeface="Proxima Nova Semibold" panose="020B0604020202020204"/>
              </a:rPr>
              <a:t>Strength</a:t>
            </a:r>
          </a:p>
        </p:txBody>
      </p:sp>
      <p:sp>
        <p:nvSpPr>
          <p:cNvPr id="15" name="TextBox 14">
            <a:extLst>
              <a:ext uri="{FF2B5EF4-FFF2-40B4-BE49-F238E27FC236}">
                <a16:creationId xmlns:a16="http://schemas.microsoft.com/office/drawing/2014/main" id="{3542AEC6-088C-B28D-FF66-4B75B1709938}"/>
              </a:ext>
            </a:extLst>
          </p:cNvPr>
          <p:cNvSpPr txBox="1"/>
          <p:nvPr/>
        </p:nvSpPr>
        <p:spPr>
          <a:xfrm>
            <a:off x="6689627" y="4031479"/>
            <a:ext cx="2495317" cy="461665"/>
          </a:xfrm>
          <a:prstGeom prst="rect">
            <a:avLst/>
          </a:prstGeom>
          <a:noFill/>
        </p:spPr>
        <p:txBody>
          <a:bodyPr wrap="square" rtlCol="0">
            <a:spAutoFit/>
          </a:bodyPr>
          <a:lstStyle/>
          <a:p>
            <a:r>
              <a:rPr lang="en-US" sz="2400" b="1" dirty="0">
                <a:solidFill>
                  <a:schemeClr val="accent3"/>
                </a:solidFill>
                <a:latin typeface="Proxima Nova Semibold" panose="020B0604020202020204"/>
              </a:rPr>
              <a:t>Need</a:t>
            </a:r>
          </a:p>
        </p:txBody>
      </p:sp>
      <p:sp>
        <p:nvSpPr>
          <p:cNvPr id="16" name="Rectangle 15">
            <a:extLst>
              <a:ext uri="{FF2B5EF4-FFF2-40B4-BE49-F238E27FC236}">
                <a16:creationId xmlns:a16="http://schemas.microsoft.com/office/drawing/2014/main" id="{EFFE9A22-B3D0-EFC5-E3EA-33955313A111}"/>
              </a:ext>
            </a:extLst>
          </p:cNvPr>
          <p:cNvSpPr/>
          <p:nvPr/>
        </p:nvSpPr>
        <p:spPr>
          <a:xfrm>
            <a:off x="1419368" y="4407508"/>
            <a:ext cx="805218" cy="1387171"/>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AD3C04A-451E-95BF-9954-53B7C20A390F}"/>
              </a:ext>
            </a:extLst>
          </p:cNvPr>
          <p:cNvSpPr/>
          <p:nvPr/>
        </p:nvSpPr>
        <p:spPr>
          <a:xfrm>
            <a:off x="2310581" y="4667534"/>
            <a:ext cx="570271" cy="112714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224470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latin typeface="Proxima Nova Semibold" panose="02000506030000020004" pitchFamily="50" charset="0"/>
              </a:rPr>
              <a:t>The Power of</a:t>
            </a:r>
            <a:r>
              <a:rPr lang="en-US"/>
              <a:t> </a:t>
            </a:r>
            <a:r>
              <a:rPr lang="en-US">
                <a:latin typeface="Proxima Nova Semibold" panose="02000506030000020004" pitchFamily="50" charset="0"/>
              </a:rPr>
              <a:t>Strengths-Based Support</a:t>
            </a: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graphicFrame>
        <p:nvGraphicFramePr>
          <p:cNvPr id="4" name="Table 3">
            <a:extLst>
              <a:ext uri="{FF2B5EF4-FFF2-40B4-BE49-F238E27FC236}">
                <a16:creationId xmlns:a16="http://schemas.microsoft.com/office/drawing/2014/main" id="{B577ADA0-A160-8171-79C4-4432B3FDA3DC}"/>
              </a:ext>
            </a:extLst>
          </p:cNvPr>
          <p:cNvGraphicFramePr>
            <a:graphicFrameLocks noGrp="1"/>
          </p:cNvGraphicFramePr>
          <p:nvPr>
            <p:extLst>
              <p:ext uri="{D42A27DB-BD31-4B8C-83A1-F6EECF244321}">
                <p14:modId xmlns:p14="http://schemas.microsoft.com/office/powerpoint/2010/main" val="2367502020"/>
              </p:ext>
            </p:extLst>
          </p:nvPr>
        </p:nvGraphicFramePr>
        <p:xfrm>
          <a:off x="987985" y="2459880"/>
          <a:ext cx="10216030" cy="2881461"/>
        </p:xfrm>
        <a:graphic>
          <a:graphicData uri="http://schemas.openxmlformats.org/drawingml/2006/table">
            <a:tbl>
              <a:tblPr firstRow="1" bandRow="1"/>
              <a:tblGrid>
                <a:gridCol w="5108015">
                  <a:extLst>
                    <a:ext uri="{9D8B030D-6E8A-4147-A177-3AD203B41FA5}">
                      <a16:colId xmlns:a16="http://schemas.microsoft.com/office/drawing/2014/main" val="1147402077"/>
                    </a:ext>
                  </a:extLst>
                </a:gridCol>
                <a:gridCol w="5108015">
                  <a:extLst>
                    <a:ext uri="{9D8B030D-6E8A-4147-A177-3AD203B41FA5}">
                      <a16:colId xmlns:a16="http://schemas.microsoft.com/office/drawing/2014/main" val="2999713407"/>
                    </a:ext>
                  </a:extLst>
                </a:gridCol>
              </a:tblGrid>
              <a:tr h="403070">
                <a:tc>
                  <a:txBody>
                    <a:bodyPr/>
                    <a:lstStyle/>
                    <a:p>
                      <a:pPr algn="ctr"/>
                      <a:r>
                        <a:rPr lang="en-US" b="1">
                          <a:solidFill>
                            <a:schemeClr val="bg1"/>
                          </a:solidFill>
                          <a:latin typeface="Proxima Nova Semibold" panose="020B0604020202020204" charset="0"/>
                          <a:cs typeface="Proxima Nova Semibold" panose="020B0604020202020204" charset="0"/>
                        </a:rPr>
                        <a:t>Strengths-Based Approach</a:t>
                      </a:r>
                    </a:p>
                  </a:txBody>
                  <a:tcPr>
                    <a:solidFill>
                      <a:schemeClr val="accent1"/>
                    </a:solidFill>
                  </a:tcPr>
                </a:tc>
                <a:tc>
                  <a:txBody>
                    <a:bodyPr/>
                    <a:lstStyle/>
                    <a:p>
                      <a:pPr algn="ctr"/>
                      <a:r>
                        <a:rPr lang="en-US" b="1">
                          <a:solidFill>
                            <a:schemeClr val="bg1"/>
                          </a:solidFill>
                          <a:latin typeface="Proxima Nova Semibold" panose="020B0604020202020204" charset="0"/>
                          <a:cs typeface="Proxima Nova Semibold" panose="020B0604020202020204" charset="0"/>
                        </a:rPr>
                        <a:t>Deficit-Based Approach</a:t>
                      </a:r>
                    </a:p>
                  </a:txBody>
                  <a:tcPr>
                    <a:solidFill>
                      <a:schemeClr val="accent3"/>
                    </a:solidFill>
                  </a:tcPr>
                </a:tc>
                <a:extLst>
                  <a:ext uri="{0D108BD9-81ED-4DB2-BD59-A6C34878D82A}">
                    <a16:rowId xmlns:a16="http://schemas.microsoft.com/office/drawing/2014/main" val="2273814670"/>
                  </a:ext>
                </a:extLst>
              </a:tr>
              <a:tr h="2478391">
                <a:tc>
                  <a:txBody>
                    <a:bodyPr/>
                    <a:lstStyle/>
                    <a:p>
                      <a:pPr marL="285750" indent="-285750">
                        <a:spcAft>
                          <a:spcPts val="600"/>
                        </a:spcAft>
                        <a:buFont typeface="Arial" panose="020B0604020202020204" pitchFamily="34" charset="0"/>
                        <a:buChar char="•"/>
                      </a:pPr>
                      <a:r>
                        <a:rPr lang="en-US">
                          <a:latin typeface="Proxima Nova Semibold" panose="020B0604020202020204" charset="0"/>
                          <a:cs typeface="Proxima Nova Semibold" panose="020B0604020202020204" charset="0"/>
                        </a:rPr>
                        <a:t>Fosters students’ mindset of growth and resilience</a:t>
                      </a:r>
                    </a:p>
                    <a:p>
                      <a:pPr marL="285750" indent="-285750">
                        <a:spcAft>
                          <a:spcPts val="600"/>
                        </a:spcAft>
                        <a:buFont typeface="Arial" panose="020B0604020202020204" pitchFamily="34" charset="0"/>
                        <a:buChar char="•"/>
                      </a:pPr>
                      <a:r>
                        <a:rPr lang="en-US">
                          <a:latin typeface="Proxima Nova Semibold" panose="020B0604020202020204" charset="0"/>
                          <a:cs typeface="Proxima Nova Semibold" panose="020B0604020202020204" charset="0"/>
                        </a:rPr>
                        <a:t>Promotes student well-being, self-esteem, and self-confidence</a:t>
                      </a:r>
                    </a:p>
                    <a:p>
                      <a:pPr marL="285750" indent="-285750">
                        <a:spcAft>
                          <a:spcPts val="600"/>
                        </a:spcAft>
                        <a:buFont typeface="Arial" panose="020B0604020202020204" pitchFamily="34" charset="0"/>
                        <a:buChar char="•"/>
                      </a:pPr>
                      <a:r>
                        <a:rPr lang="en-US">
                          <a:latin typeface="Proxima Nova Semibold" panose="020B0604020202020204" charset="0"/>
                          <a:cs typeface="Proxima Nova Semibold" panose="020B0604020202020204" charset="0"/>
                        </a:rPr>
                        <a:t>Proactive upstream approach</a:t>
                      </a:r>
                    </a:p>
                    <a:p>
                      <a:pPr marL="285750" indent="-285750">
                        <a:spcAft>
                          <a:spcPts val="600"/>
                        </a:spcAft>
                        <a:buFont typeface="Arial" panose="020B0604020202020204" pitchFamily="34" charset="0"/>
                        <a:buChar char="•"/>
                      </a:pPr>
                      <a:r>
                        <a:rPr lang="en-US">
                          <a:latin typeface="Proxima Nova Semibold" panose="020B0604020202020204" charset="0"/>
                          <a:cs typeface="Proxima Nova Semibold" panose="020B0604020202020204" charset="0"/>
                        </a:rPr>
                        <a:t>Supports mental health promotion and prevention efforts</a:t>
                      </a:r>
                    </a:p>
                  </a:txBody>
                  <a:tcPr/>
                </a:tc>
                <a:tc>
                  <a:txBody>
                    <a:bodyPr/>
                    <a:lstStyle/>
                    <a:p>
                      <a:pPr marL="285750" indent="-285750">
                        <a:spcAft>
                          <a:spcPts val="600"/>
                        </a:spcAft>
                        <a:buFont typeface="Arial" panose="020B0604020202020204" pitchFamily="34" charset="0"/>
                        <a:buChar char="•"/>
                      </a:pPr>
                      <a:r>
                        <a:rPr lang="en-US">
                          <a:latin typeface="Proxima Nova Semibold" panose="020B0604020202020204" charset="0"/>
                          <a:cs typeface="Proxima Nova Semibold" panose="020B0604020202020204" charset="0"/>
                        </a:rPr>
                        <a:t>Fosters students’ mindsets of low expectations and helplessness</a:t>
                      </a:r>
                    </a:p>
                    <a:p>
                      <a:pPr marL="285750" indent="-285750">
                        <a:spcAft>
                          <a:spcPts val="600"/>
                        </a:spcAft>
                        <a:buFont typeface="Arial" panose="020B0604020202020204" pitchFamily="34" charset="0"/>
                        <a:buChar char="•"/>
                      </a:pPr>
                      <a:r>
                        <a:rPr lang="en-US">
                          <a:latin typeface="Proxima Nova Semibold" panose="020B0604020202020204" charset="0"/>
                          <a:cs typeface="Proxima Nova Semibold" panose="020B0604020202020204" charset="0"/>
                        </a:rPr>
                        <a:t>Focuses on behavioral concerns</a:t>
                      </a:r>
                    </a:p>
                    <a:p>
                      <a:pPr marL="285750" indent="-285750">
                        <a:spcAft>
                          <a:spcPts val="600"/>
                        </a:spcAft>
                        <a:buFont typeface="Arial" panose="020B0604020202020204" pitchFamily="34" charset="0"/>
                        <a:buChar char="•"/>
                      </a:pPr>
                      <a:r>
                        <a:rPr lang="en-US">
                          <a:latin typeface="Proxima Nova Semibold" panose="020B0604020202020204" charset="0"/>
                          <a:cs typeface="Proxima Nova Semibold" panose="020B0604020202020204" charset="0"/>
                        </a:rPr>
                        <a:t>Reactive downstream approach</a:t>
                      </a:r>
                    </a:p>
                    <a:p>
                      <a:pPr marL="285750" indent="-285750">
                        <a:spcAft>
                          <a:spcPts val="600"/>
                        </a:spcAft>
                        <a:buFont typeface="Arial" panose="020B0604020202020204" pitchFamily="34" charset="0"/>
                        <a:buChar char="•"/>
                      </a:pPr>
                      <a:r>
                        <a:rPr lang="en-US">
                          <a:latin typeface="Proxima Nova Semibold" panose="020B0604020202020204" charset="0"/>
                          <a:cs typeface="Proxima Nova Semibold" panose="020B0604020202020204" charset="0"/>
                        </a:rPr>
                        <a:t>Lagging indicators reliant on elevated behavioral concerns</a:t>
                      </a:r>
                    </a:p>
                  </a:txBody>
                  <a:tcPr/>
                </a:tc>
                <a:extLst>
                  <a:ext uri="{0D108BD9-81ED-4DB2-BD59-A6C34878D82A}">
                    <a16:rowId xmlns:a16="http://schemas.microsoft.com/office/drawing/2014/main" val="2500451104"/>
                  </a:ext>
                </a:extLst>
              </a:tr>
            </a:tbl>
          </a:graphicData>
        </a:graphic>
      </p:graphicFrame>
      <p:sp>
        <p:nvSpPr>
          <p:cNvPr id="3" name="TextBox 2">
            <a:extLst>
              <a:ext uri="{FF2B5EF4-FFF2-40B4-BE49-F238E27FC236}">
                <a16:creationId xmlns:a16="http://schemas.microsoft.com/office/drawing/2014/main" id="{C4B7FC91-1FE3-30F4-D977-F5E1E3578621}"/>
              </a:ext>
            </a:extLst>
          </p:cNvPr>
          <p:cNvSpPr txBox="1"/>
          <p:nvPr/>
        </p:nvSpPr>
        <p:spPr>
          <a:xfrm>
            <a:off x="8077490" y="6239746"/>
            <a:ext cx="3126525" cy="369332"/>
          </a:xfrm>
          <a:prstGeom prst="rect">
            <a:avLst/>
          </a:prstGeom>
          <a:noFill/>
        </p:spPr>
        <p:txBody>
          <a:bodyPr wrap="square" rtlCol="0">
            <a:spAutoFit/>
          </a:bodyPr>
          <a:lstStyle/>
          <a:p>
            <a:r>
              <a:rPr lang="en-US" dirty="0">
                <a:latin typeface="Proxima Nova Semibold" panose="020B0604020202020204"/>
              </a:rPr>
              <a:t>(Aperture Education, 2024)</a:t>
            </a:r>
          </a:p>
        </p:txBody>
      </p:sp>
    </p:spTree>
    <p:custDataLst>
      <p:tags r:id="rId1"/>
    </p:custDataLst>
    <p:extLst>
      <p:ext uri="{BB962C8B-B14F-4D97-AF65-F5344CB8AC3E}">
        <p14:creationId xmlns:p14="http://schemas.microsoft.com/office/powerpoint/2010/main" val="1730959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latin typeface="Proxima Nova Semibold" panose="02000506030000020004" pitchFamily="50" charset="0"/>
              </a:rPr>
              <a:t>Think-Pair-Share</a:t>
            </a: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3A181C42-4FD0-CB89-7922-0708E3AF2975}"/>
              </a:ext>
            </a:extLst>
          </p:cNvPr>
          <p:cNvSpPr txBox="1"/>
          <p:nvPr/>
        </p:nvSpPr>
        <p:spPr>
          <a:xfrm>
            <a:off x="921600" y="2273513"/>
            <a:ext cx="7098138" cy="2925481"/>
          </a:xfrm>
          <a:prstGeom prst="rect">
            <a:avLst/>
          </a:prstGeom>
          <a:noFill/>
        </p:spPr>
        <p:txBody>
          <a:bodyPr wrap="square" rtlCol="0">
            <a:spAutoFit/>
          </a:bodyPr>
          <a:lstStyle/>
          <a:p>
            <a:pPr>
              <a:lnSpc>
                <a:spcPct val="200000"/>
              </a:lnSpc>
            </a:pPr>
            <a:r>
              <a:rPr lang="en-US" sz="2400">
                <a:latin typeface="Proxima Nova Semibold" panose="020B0604020202020204" charset="0"/>
                <a:cs typeface="Proxima Nova Semibold" panose="020B0604020202020204" charset="0"/>
              </a:rPr>
              <a:t>How might a strength-based approach improve: </a:t>
            </a:r>
          </a:p>
          <a:p>
            <a:pPr marL="342900" indent="-342900">
              <a:lnSpc>
                <a:spcPct val="200000"/>
              </a:lnSpc>
              <a:buFont typeface="Arial" panose="020B0604020202020204" pitchFamily="34" charset="0"/>
              <a:buChar char="•"/>
            </a:pPr>
            <a:r>
              <a:rPr lang="en-US" sz="2400">
                <a:latin typeface="Proxima Nova Semibold" panose="020B0604020202020204" charset="0"/>
                <a:cs typeface="Proxima Nova Semibold" panose="020B0604020202020204" charset="0"/>
              </a:rPr>
              <a:t>Conversations about student support?</a:t>
            </a:r>
          </a:p>
          <a:p>
            <a:pPr marL="342900" indent="-342900">
              <a:lnSpc>
                <a:spcPct val="200000"/>
              </a:lnSpc>
              <a:buFont typeface="Arial" panose="020B0604020202020204" pitchFamily="34" charset="0"/>
              <a:buChar char="•"/>
            </a:pPr>
            <a:r>
              <a:rPr lang="en-US" sz="2400">
                <a:latin typeface="Proxima Nova Semibold" panose="020B0604020202020204" charset="0"/>
                <a:cs typeface="Proxima Nova Semibold" panose="020B0604020202020204" charset="0"/>
              </a:rPr>
              <a:t>Culture and climate?</a:t>
            </a:r>
          </a:p>
          <a:p>
            <a:pPr marL="342900" indent="-342900">
              <a:lnSpc>
                <a:spcPct val="200000"/>
              </a:lnSpc>
              <a:buFont typeface="Arial" panose="020B0604020202020204" pitchFamily="34" charset="0"/>
              <a:buChar char="•"/>
            </a:pPr>
            <a:r>
              <a:rPr lang="en-US" sz="2400">
                <a:latin typeface="Proxima Nova Semibold" panose="020B0604020202020204" charset="0"/>
                <a:cs typeface="Proxima Nova Semibold" panose="020B0604020202020204" charset="0"/>
              </a:rPr>
              <a:t>Engagement with families?</a:t>
            </a:r>
          </a:p>
        </p:txBody>
      </p:sp>
      <p:pic>
        <p:nvPicPr>
          <p:cNvPr id="5" name="Picture 4" descr="A light bulb with a brain inside&#10;&#10;Description automatically generated">
            <a:extLst>
              <a:ext uri="{FF2B5EF4-FFF2-40B4-BE49-F238E27FC236}">
                <a16:creationId xmlns:a16="http://schemas.microsoft.com/office/drawing/2014/main" id="{515292B7-9FAE-0837-381E-312B31B732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0159" y="2117677"/>
            <a:ext cx="2930241" cy="3237151"/>
          </a:xfrm>
          <a:prstGeom prst="rect">
            <a:avLst/>
          </a:prstGeom>
        </p:spPr>
      </p:pic>
    </p:spTree>
    <p:custDataLst>
      <p:tags r:id="rId1"/>
    </p:custDataLst>
    <p:extLst>
      <p:ext uri="{BB962C8B-B14F-4D97-AF65-F5344CB8AC3E}">
        <p14:creationId xmlns:p14="http://schemas.microsoft.com/office/powerpoint/2010/main" val="264864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869431" y="4020044"/>
            <a:ext cx="6095768"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kern="0">
                <a:solidFill>
                  <a:srgbClr val="747679"/>
                </a:solidFill>
                <a:latin typeface="Proxima Nova" panose="02000506030000020004" pitchFamily="50" charset="0"/>
              </a:rPr>
              <a:t>MTSS AND STUDENT OUTCOMES</a:t>
            </a:r>
            <a:endPar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kern="0">
                <a:solidFill>
                  <a:srgbClr val="747679"/>
                </a:solidFill>
                <a:latin typeface="Proxima Nova" panose="02000506030000020004" pitchFamily="50" charset="0"/>
              </a:rPr>
              <a:t>INTEGRATING DESSA DATA INTO THE MTSS FRAMEWORK</a:t>
            </a:r>
            <a:endPar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effectLst/>
                <a:uLnTx/>
                <a:uFillTx/>
                <a:latin typeface="Proxima Nova" panose="02000506030000020004" pitchFamily="50" charset="0"/>
                <a:cs typeface="Arial"/>
                <a:sym typeface="Arial"/>
              </a:rPr>
              <a:t>MONITORING GROWTH</a:t>
            </a: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rPr>
              <a:t>CLOSING</a:t>
            </a:r>
            <a:endParaRPr lang="en-US" sz="2400">
              <a:solidFill>
                <a:schemeClr val="tx1"/>
              </a:solidFill>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747679"/>
                </a:solidFill>
                <a:latin typeface="Proxima Nova" panose="02000506030000020004" pitchFamily="50" charset="0"/>
              </a:rPr>
              <a:t>AGENDA</a:t>
            </a:r>
          </a:p>
        </p:txBody>
      </p:sp>
    </p:spTree>
    <p:custDataLst>
      <p:tags r:id="rId1"/>
    </p:custDataLst>
    <p:extLst>
      <p:ext uri="{BB962C8B-B14F-4D97-AF65-F5344CB8AC3E}">
        <p14:creationId xmlns:p14="http://schemas.microsoft.com/office/powerpoint/2010/main" val="401921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latin typeface="Proxima Nova Semibold" panose="02000506030000020004" pitchFamily="50" charset="0"/>
              </a:rPr>
              <a:t>Monitoring Growth</a:t>
            </a: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3" name="Arrow: Chevron 2">
            <a:extLst>
              <a:ext uri="{FF2B5EF4-FFF2-40B4-BE49-F238E27FC236}">
                <a16:creationId xmlns:a16="http://schemas.microsoft.com/office/drawing/2014/main" id="{E48F815B-F4A5-E34E-7AD0-77A6A326D03D}"/>
              </a:ext>
            </a:extLst>
          </p:cNvPr>
          <p:cNvSpPr/>
          <p:nvPr/>
        </p:nvSpPr>
        <p:spPr>
          <a:xfrm>
            <a:off x="8166731" y="670679"/>
            <a:ext cx="2289404" cy="991642"/>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Is it working?</a:t>
            </a:r>
          </a:p>
        </p:txBody>
      </p:sp>
      <p:pic>
        <p:nvPicPr>
          <p:cNvPr id="8" name="Picture 7">
            <a:extLst>
              <a:ext uri="{FF2B5EF4-FFF2-40B4-BE49-F238E27FC236}">
                <a16:creationId xmlns:a16="http://schemas.microsoft.com/office/drawing/2014/main" id="{F347FF6E-BC01-3127-E45E-3A3AFA501E09}"/>
              </a:ext>
            </a:extLst>
          </p:cNvPr>
          <p:cNvPicPr>
            <a:picLocks noChangeAspect="1"/>
          </p:cNvPicPr>
          <p:nvPr/>
        </p:nvPicPr>
        <p:blipFill>
          <a:blip r:embed="rId4"/>
          <a:stretch>
            <a:fillRect/>
          </a:stretch>
        </p:blipFill>
        <p:spPr>
          <a:xfrm>
            <a:off x="1019884" y="1948014"/>
            <a:ext cx="5509433" cy="3912054"/>
          </a:xfrm>
          <a:prstGeom prst="rect">
            <a:avLst/>
          </a:prstGeom>
          <a:ln w="28575">
            <a:solidFill>
              <a:schemeClr val="accent3"/>
            </a:solidFill>
          </a:ln>
        </p:spPr>
      </p:pic>
      <p:sp>
        <p:nvSpPr>
          <p:cNvPr id="10" name="TextBox 9">
            <a:extLst>
              <a:ext uri="{FF2B5EF4-FFF2-40B4-BE49-F238E27FC236}">
                <a16:creationId xmlns:a16="http://schemas.microsoft.com/office/drawing/2014/main" id="{8B439F0D-B28D-4C3E-DF53-D3313D0FAC11}"/>
              </a:ext>
            </a:extLst>
          </p:cNvPr>
          <p:cNvSpPr txBox="1"/>
          <p:nvPr/>
        </p:nvSpPr>
        <p:spPr>
          <a:xfrm>
            <a:off x="7273998" y="2045171"/>
            <a:ext cx="4511714" cy="3690177"/>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000" b="1">
                <a:latin typeface="Proxima Nova Semibold" panose="020B0604020202020204" charset="0"/>
                <a:cs typeface="Proxima Nova Semibold" panose="020B0604020202020204" charset="0"/>
              </a:rPr>
              <a:t>The Impact Report allows you to compare the progress from one rating to the next.</a:t>
            </a:r>
          </a:p>
          <a:p>
            <a:pPr marL="342900" indent="-342900">
              <a:lnSpc>
                <a:spcPct val="200000"/>
              </a:lnSpc>
              <a:buFont typeface="Arial" panose="020B0604020202020204" pitchFamily="34" charset="0"/>
              <a:buChar char="•"/>
            </a:pPr>
            <a:r>
              <a:rPr lang="en-US" sz="2000" b="1">
                <a:latin typeface="Proxima Nova Semibold" panose="020B0604020202020204" charset="0"/>
                <a:cs typeface="Proxima Nova Semibold" panose="020B0604020202020204" charset="0"/>
              </a:rPr>
              <a:t>The DESSA and DESSA Mini allow for progress monitoring throughout the year.</a:t>
            </a:r>
          </a:p>
        </p:txBody>
      </p:sp>
    </p:spTree>
    <p:custDataLst>
      <p:tags r:id="rId1"/>
    </p:custDataLst>
    <p:extLst>
      <p:ext uri="{BB962C8B-B14F-4D97-AF65-F5344CB8AC3E}">
        <p14:creationId xmlns:p14="http://schemas.microsoft.com/office/powerpoint/2010/main" val="87912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latin typeface="Proxima Nova Semibold" panose="02000506030000020004" pitchFamily="50" charset="0"/>
              </a:rPr>
              <a:t>Monitoring Growth</a:t>
            </a: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3" name="Arrow: Chevron 2">
            <a:extLst>
              <a:ext uri="{FF2B5EF4-FFF2-40B4-BE49-F238E27FC236}">
                <a16:creationId xmlns:a16="http://schemas.microsoft.com/office/drawing/2014/main" id="{E48F815B-F4A5-E34E-7AD0-77A6A326D03D}"/>
              </a:ext>
            </a:extLst>
          </p:cNvPr>
          <p:cNvSpPr/>
          <p:nvPr/>
        </p:nvSpPr>
        <p:spPr>
          <a:xfrm>
            <a:off x="8166731" y="670679"/>
            <a:ext cx="2289404" cy="991642"/>
          </a:xfrm>
          <a:prstGeom prst="chevr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Is it working?</a:t>
            </a:r>
          </a:p>
        </p:txBody>
      </p:sp>
      <p:sp>
        <p:nvSpPr>
          <p:cNvPr id="4" name="TextBox 3">
            <a:extLst>
              <a:ext uri="{FF2B5EF4-FFF2-40B4-BE49-F238E27FC236}">
                <a16:creationId xmlns:a16="http://schemas.microsoft.com/office/drawing/2014/main" id="{A6BC5C2D-289E-16FC-7754-3201685488E9}"/>
              </a:ext>
            </a:extLst>
          </p:cNvPr>
          <p:cNvSpPr txBox="1"/>
          <p:nvPr/>
        </p:nvSpPr>
        <p:spPr>
          <a:xfrm>
            <a:off x="3946592" y="6261369"/>
            <a:ext cx="4298815" cy="369332"/>
          </a:xfrm>
          <a:prstGeom prst="rect">
            <a:avLst/>
          </a:prstGeom>
          <a:solidFill>
            <a:srgbClr val="FFFF00"/>
          </a:solidFill>
        </p:spPr>
        <p:txBody>
          <a:bodyPr wrap="square" rtlCol="0">
            <a:spAutoFit/>
          </a:bodyPr>
          <a:lstStyle/>
          <a:p>
            <a:pPr algn="ctr"/>
            <a:r>
              <a:rPr lang="en-US" b="1" dirty="0">
                <a:latin typeface="Proxima Nova Black"/>
              </a:rPr>
              <a:t>6 T-Score Points = Medium Change</a:t>
            </a:r>
          </a:p>
        </p:txBody>
      </p:sp>
      <p:pic>
        <p:nvPicPr>
          <p:cNvPr id="7" name="Picture 6">
            <a:extLst>
              <a:ext uri="{FF2B5EF4-FFF2-40B4-BE49-F238E27FC236}">
                <a16:creationId xmlns:a16="http://schemas.microsoft.com/office/drawing/2014/main" id="{48C60AD0-0B04-B38B-4CA7-78B363646F4D}"/>
              </a:ext>
            </a:extLst>
          </p:cNvPr>
          <p:cNvPicPr>
            <a:picLocks noChangeAspect="1"/>
          </p:cNvPicPr>
          <p:nvPr/>
        </p:nvPicPr>
        <p:blipFill>
          <a:blip r:embed="rId4"/>
          <a:stretch>
            <a:fillRect/>
          </a:stretch>
        </p:blipFill>
        <p:spPr>
          <a:xfrm>
            <a:off x="3209497" y="1829142"/>
            <a:ext cx="5773005" cy="4190512"/>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95387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959371" y="4020044"/>
            <a:ext cx="6005828"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kern="0">
                <a:solidFill>
                  <a:srgbClr val="747679"/>
                </a:solidFill>
                <a:latin typeface="Proxima Nova" panose="02000506030000020004" pitchFamily="50" charset="0"/>
              </a:rPr>
              <a:t>MTSS AND STUDENT OUTCOMES</a:t>
            </a:r>
            <a:endPar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kern="0">
                <a:solidFill>
                  <a:srgbClr val="747679"/>
                </a:solidFill>
                <a:latin typeface="Proxima Nova" panose="02000506030000020004" pitchFamily="50" charset="0"/>
              </a:rPr>
              <a:t>INTEGRATING DESSA DATA INTO THE MTSS FRAMEWORK</a:t>
            </a:r>
            <a:endPar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rPr>
              <a:t>SUSTAINING YOUR IMPLEMENTATION</a:t>
            </a: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effectLst/>
                <a:uLnTx/>
                <a:uFillTx/>
                <a:latin typeface="Proxima Nova" panose="02000506030000020004" pitchFamily="50" charset="0"/>
                <a:cs typeface="Arial"/>
                <a:sym typeface="Arial"/>
              </a:rPr>
              <a:t>CLOSING</a:t>
            </a:r>
            <a:endParaRPr lang="en-US" sz="2400">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747679"/>
                </a:solidFill>
                <a:latin typeface="Proxima Nova" panose="02000506030000020004" pitchFamily="50" charset="0"/>
              </a:rPr>
              <a:t>AGENDA</a:t>
            </a:r>
          </a:p>
        </p:txBody>
      </p:sp>
    </p:spTree>
    <p:custDataLst>
      <p:tags r:id="rId1"/>
    </p:custDataLst>
    <p:extLst>
      <p:ext uri="{BB962C8B-B14F-4D97-AF65-F5344CB8AC3E}">
        <p14:creationId xmlns:p14="http://schemas.microsoft.com/office/powerpoint/2010/main" val="859004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9;p21">
            <a:extLst>
              <a:ext uri="{FF2B5EF4-FFF2-40B4-BE49-F238E27FC236}">
                <a16:creationId xmlns:a16="http://schemas.microsoft.com/office/drawing/2014/main" id="{71A45B5A-7D72-42C5-AE4C-CE7CD35664F5}"/>
              </a:ext>
            </a:extLst>
          </p:cNvPr>
          <p:cNvSpPr txBox="1">
            <a:spLocks/>
          </p:cNvSpPr>
          <p:nvPr/>
        </p:nvSpPr>
        <p:spPr>
          <a:xfrm>
            <a:off x="355854" y="309992"/>
            <a:ext cx="5067300" cy="132373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defTabSz="1219170">
              <a:buClr>
                <a:srgbClr val="747679"/>
              </a:buClr>
            </a:pPr>
            <a:r>
              <a:rPr lang="en-US" sz="4000" kern="0">
                <a:solidFill>
                  <a:srgbClr val="FFFFFF"/>
                </a:solidFill>
                <a:latin typeface="Proxima Nova Semibold" panose="02000506030000020004" pitchFamily="50" charset="0"/>
              </a:rPr>
              <a:t>In Summary . . . </a:t>
            </a:r>
          </a:p>
        </p:txBody>
      </p:sp>
      <p:pic>
        <p:nvPicPr>
          <p:cNvPr id="3" name="Picture 2">
            <a:extLst>
              <a:ext uri="{FF2B5EF4-FFF2-40B4-BE49-F238E27FC236}">
                <a16:creationId xmlns:a16="http://schemas.microsoft.com/office/drawing/2014/main" id="{577BFE92-2EEB-5D4A-3524-4EC3004CD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131" y="1633729"/>
            <a:ext cx="5003508" cy="43371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306C98-4B80-D664-FA76-55EECCA83215}"/>
              </a:ext>
            </a:extLst>
          </p:cNvPr>
          <p:cNvSpPr/>
          <p:nvPr/>
        </p:nvSpPr>
        <p:spPr>
          <a:xfrm>
            <a:off x="6624320" y="574868"/>
            <a:ext cx="4104640" cy="1323737"/>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spcAft>
                <a:spcPts val="800"/>
              </a:spcAft>
              <a:buClr>
                <a:srgbClr val="000000"/>
              </a:buClr>
            </a:pPr>
            <a:r>
              <a:rPr lang="en-US" sz="1867" kern="0">
                <a:solidFill>
                  <a:srgbClr val="FFFFFF"/>
                </a:solidFill>
                <a:latin typeface="Proxima Nova Light"/>
                <a:sym typeface="Arial"/>
              </a:rPr>
              <a:t>Set a foundation for social and emotional well being by cultivating safe and predictable environments.</a:t>
            </a:r>
          </a:p>
        </p:txBody>
      </p:sp>
      <p:sp>
        <p:nvSpPr>
          <p:cNvPr id="6" name="Rectangle 5">
            <a:extLst>
              <a:ext uri="{FF2B5EF4-FFF2-40B4-BE49-F238E27FC236}">
                <a16:creationId xmlns:a16="http://schemas.microsoft.com/office/drawing/2014/main" id="{ADCE21B1-DBB6-EDEE-A1A8-3FF1062C5167}"/>
              </a:ext>
            </a:extLst>
          </p:cNvPr>
          <p:cNvSpPr/>
          <p:nvPr/>
        </p:nvSpPr>
        <p:spPr>
          <a:xfrm>
            <a:off x="6624320" y="5593677"/>
            <a:ext cx="4104640" cy="888167"/>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spcAft>
                <a:spcPts val="800"/>
              </a:spcAft>
              <a:buClr>
                <a:srgbClr val="000000"/>
              </a:buClr>
            </a:pPr>
            <a:r>
              <a:rPr lang="en-US" sz="1867" kern="0">
                <a:solidFill>
                  <a:srgbClr val="FFFFFF"/>
                </a:solidFill>
                <a:latin typeface="Proxima Nova Light"/>
                <a:sym typeface="Arial"/>
              </a:rPr>
              <a:t>Implement and reflect on fidelity and impact of practices at all levels.</a:t>
            </a:r>
          </a:p>
        </p:txBody>
      </p:sp>
      <p:sp>
        <p:nvSpPr>
          <p:cNvPr id="7" name="Rectangle 6">
            <a:extLst>
              <a:ext uri="{FF2B5EF4-FFF2-40B4-BE49-F238E27FC236}">
                <a16:creationId xmlns:a16="http://schemas.microsoft.com/office/drawing/2014/main" id="{AE048F77-C243-A884-BA7D-8051ED52BE64}"/>
              </a:ext>
            </a:extLst>
          </p:cNvPr>
          <p:cNvSpPr/>
          <p:nvPr/>
        </p:nvSpPr>
        <p:spPr>
          <a:xfrm>
            <a:off x="6624320" y="2092036"/>
            <a:ext cx="4104640" cy="3269673"/>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lnSpc>
                <a:spcPct val="150000"/>
              </a:lnSpc>
              <a:buClr>
                <a:srgbClr val="000000"/>
              </a:buClr>
            </a:pPr>
            <a:r>
              <a:rPr lang="en-US" sz="1600" kern="0">
                <a:solidFill>
                  <a:srgbClr val="FFFFFF"/>
                </a:solidFill>
                <a:latin typeface="Proxima Nova Light"/>
                <a:sym typeface="Arial"/>
              </a:rPr>
              <a:t>Integrate the DESSA into the MTSS decision-making framework by:</a:t>
            </a:r>
          </a:p>
          <a:p>
            <a:pPr marL="457200" indent="-457200" defTabSz="1219170">
              <a:lnSpc>
                <a:spcPct val="150000"/>
              </a:lnSpc>
              <a:buClr>
                <a:schemeClr val="bg1"/>
              </a:buClr>
              <a:buAutoNum type="arabicPeriod"/>
            </a:pPr>
            <a:r>
              <a:rPr lang="en-US" sz="1600" kern="0">
                <a:solidFill>
                  <a:srgbClr val="FFFFFF"/>
                </a:solidFill>
                <a:latin typeface="Proxima Nova Light"/>
                <a:sym typeface="Arial"/>
              </a:rPr>
              <a:t>Determining if there is a need.</a:t>
            </a:r>
          </a:p>
          <a:p>
            <a:pPr marL="457200" indent="-457200" defTabSz="1219170">
              <a:lnSpc>
                <a:spcPct val="150000"/>
              </a:lnSpc>
              <a:buClr>
                <a:schemeClr val="bg1"/>
              </a:buClr>
              <a:buAutoNum type="arabicPeriod"/>
            </a:pPr>
            <a:r>
              <a:rPr lang="en-US" sz="1600" kern="0">
                <a:solidFill>
                  <a:srgbClr val="FFFFFF"/>
                </a:solidFill>
                <a:latin typeface="Proxima Nova Light"/>
                <a:sym typeface="Arial"/>
              </a:rPr>
              <a:t>Naming the need.</a:t>
            </a:r>
          </a:p>
          <a:p>
            <a:pPr marL="457200" indent="-457200" defTabSz="1219170">
              <a:lnSpc>
                <a:spcPct val="150000"/>
              </a:lnSpc>
              <a:buClr>
                <a:schemeClr val="bg1"/>
              </a:buClr>
              <a:buAutoNum type="arabicPeriod"/>
            </a:pPr>
            <a:r>
              <a:rPr lang="en-US" sz="1600" kern="0">
                <a:solidFill>
                  <a:srgbClr val="FFFFFF"/>
                </a:solidFill>
                <a:latin typeface="Proxima Nova Light"/>
                <a:sym typeface="Arial"/>
              </a:rPr>
              <a:t>Creating a plan to address the need.</a:t>
            </a:r>
          </a:p>
          <a:p>
            <a:pPr marL="457200" indent="-457200" defTabSz="1219170">
              <a:lnSpc>
                <a:spcPct val="150000"/>
              </a:lnSpc>
              <a:buClr>
                <a:schemeClr val="bg1"/>
              </a:buClr>
              <a:buAutoNum type="arabicPeriod"/>
            </a:pPr>
            <a:r>
              <a:rPr lang="en-US" sz="1600" kern="0">
                <a:solidFill>
                  <a:srgbClr val="FFFFFF"/>
                </a:solidFill>
                <a:latin typeface="Proxima Nova Light"/>
                <a:sym typeface="Arial"/>
              </a:rPr>
              <a:t>Monitoring the effectiveness of the plan.</a:t>
            </a:r>
          </a:p>
          <a:p>
            <a:pPr marL="457200" indent="-457200" defTabSz="1219170">
              <a:lnSpc>
                <a:spcPct val="150000"/>
              </a:lnSpc>
              <a:buClr>
                <a:schemeClr val="bg1"/>
              </a:buClr>
              <a:buAutoNum type="arabicPeriod"/>
            </a:pPr>
            <a:r>
              <a:rPr lang="en-US" sz="1600" kern="0">
                <a:solidFill>
                  <a:srgbClr val="FFFFFF"/>
                </a:solidFill>
                <a:latin typeface="Proxima Nova Light"/>
                <a:sym typeface="Arial"/>
              </a:rPr>
              <a:t>Celebrating success along the way.</a:t>
            </a:r>
          </a:p>
          <a:p>
            <a:pPr marL="457200" indent="-457200" defTabSz="1219170">
              <a:lnSpc>
                <a:spcPct val="150000"/>
              </a:lnSpc>
              <a:buClr>
                <a:srgbClr val="000000"/>
              </a:buClr>
              <a:buAutoNum type="arabicPeriod"/>
            </a:pPr>
            <a:endParaRPr lang="en-US" sz="1600" kern="0">
              <a:solidFill>
                <a:srgbClr val="FFFFFF"/>
              </a:solidFill>
              <a:latin typeface="Proxima Nova Light"/>
              <a:sym typeface="Arial"/>
            </a:endParaRPr>
          </a:p>
        </p:txBody>
      </p:sp>
    </p:spTree>
    <p:custDataLst>
      <p:tags r:id="rId1"/>
    </p:custDataLst>
    <p:extLst>
      <p:ext uri="{BB962C8B-B14F-4D97-AF65-F5344CB8AC3E}">
        <p14:creationId xmlns:p14="http://schemas.microsoft.com/office/powerpoint/2010/main" val="307747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latin typeface="Proxima Nova Semibold" panose="02000506030000020004" pitchFamily="50" charset="0"/>
              </a:rPr>
              <a:t>Optimistic Closure</a:t>
            </a: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5" name="Text Placeholder 2">
            <a:extLst>
              <a:ext uri="{FF2B5EF4-FFF2-40B4-BE49-F238E27FC236}">
                <a16:creationId xmlns:a16="http://schemas.microsoft.com/office/drawing/2014/main" id="{96FD63E5-0667-0C0C-97CB-28FCF25EEF21}"/>
              </a:ext>
            </a:extLst>
          </p:cNvPr>
          <p:cNvSpPr>
            <a:spLocks noGrp="1"/>
          </p:cNvSpPr>
          <p:nvPr>
            <p:ph type="body" idx="1"/>
          </p:nvPr>
        </p:nvSpPr>
        <p:spPr>
          <a:xfrm>
            <a:off x="921600" y="2215186"/>
            <a:ext cx="5314308" cy="2994084"/>
          </a:xfrm>
        </p:spPr>
        <p:txBody>
          <a:bodyPr/>
          <a:lstStyle/>
          <a:p>
            <a:pPr marL="152396" indent="0">
              <a:lnSpc>
                <a:spcPct val="150000"/>
              </a:lnSpc>
              <a:buNone/>
            </a:pPr>
            <a:r>
              <a:rPr lang="en-US"/>
              <a:t>Based on your takeaways, what is one thing you can do right now to improve your integration of DESSA data into your data-driven decision-making process?</a:t>
            </a:r>
          </a:p>
        </p:txBody>
      </p:sp>
      <p:pic>
        <p:nvPicPr>
          <p:cNvPr id="4" name="Picture 3" descr="A blue and yellow heart in a head&#10;&#10;Description automatically generated">
            <a:extLst>
              <a:ext uri="{FF2B5EF4-FFF2-40B4-BE49-F238E27FC236}">
                <a16:creationId xmlns:a16="http://schemas.microsoft.com/office/drawing/2014/main" id="{99A0FCF2-C580-F5A7-6478-FD638424D9FA}"/>
              </a:ext>
            </a:extLst>
          </p:cNvPr>
          <p:cNvPicPr>
            <a:picLocks noChangeAspect="1"/>
          </p:cNvPicPr>
          <p:nvPr/>
        </p:nvPicPr>
        <p:blipFill rotWithShape="1">
          <a:blip r:embed="rId4">
            <a:extLst>
              <a:ext uri="{28A0092B-C50C-407E-A947-70E740481C1C}">
                <a14:useLocalDpi xmlns:a14="http://schemas.microsoft.com/office/drawing/2010/main" val="0"/>
              </a:ext>
            </a:extLst>
          </a:blip>
          <a:srcRect l="16263" r="18292"/>
          <a:stretch/>
        </p:blipFill>
        <p:spPr>
          <a:xfrm>
            <a:off x="6504600" y="1455233"/>
            <a:ext cx="5251855" cy="4513989"/>
          </a:xfrm>
          <a:prstGeom prst="rect">
            <a:avLst/>
          </a:prstGeom>
        </p:spPr>
      </p:pic>
    </p:spTree>
    <p:custDataLst>
      <p:tags r:id="rId1"/>
    </p:custDataLst>
    <p:extLst>
      <p:ext uri="{BB962C8B-B14F-4D97-AF65-F5344CB8AC3E}">
        <p14:creationId xmlns:p14="http://schemas.microsoft.com/office/powerpoint/2010/main" val="333387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t>Reflect and Respond</a:t>
            </a:r>
            <a:endParaRPr lang="en-US">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3" name="Text Placeholder 2">
            <a:extLst>
              <a:ext uri="{FF2B5EF4-FFF2-40B4-BE49-F238E27FC236}">
                <a16:creationId xmlns:a16="http://schemas.microsoft.com/office/drawing/2014/main" id="{7DCFCA87-F92D-06B5-AADA-04C775DD4E6A}"/>
              </a:ext>
            </a:extLst>
          </p:cNvPr>
          <p:cNvSpPr>
            <a:spLocks noGrp="1"/>
          </p:cNvSpPr>
          <p:nvPr>
            <p:ph type="body" idx="1"/>
          </p:nvPr>
        </p:nvSpPr>
        <p:spPr>
          <a:xfrm>
            <a:off x="648778" y="2168321"/>
            <a:ext cx="4940392" cy="3150609"/>
          </a:xfrm>
        </p:spPr>
        <p:txBody>
          <a:bodyPr/>
          <a:lstStyle/>
          <a:p>
            <a:pPr marL="152396" indent="0">
              <a:lnSpc>
                <a:spcPct val="150000"/>
              </a:lnSpc>
              <a:buNone/>
            </a:pPr>
            <a:r>
              <a:rPr lang="en-US"/>
              <a:t>Based on your current outcomes, how confident are you that your current decision-making process and the fidelity of this process is as effective as it could be?</a:t>
            </a:r>
          </a:p>
        </p:txBody>
      </p:sp>
      <p:pic>
        <p:nvPicPr>
          <p:cNvPr id="9" name="Picture 4">
            <a:extLst>
              <a:ext uri="{FF2B5EF4-FFF2-40B4-BE49-F238E27FC236}">
                <a16:creationId xmlns:a16="http://schemas.microsoft.com/office/drawing/2014/main" id="{E3760AC3-A987-2B62-8CE5-E455AF564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388" y="2045171"/>
            <a:ext cx="5949386" cy="32553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8421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t>Reflect and Respond</a:t>
            </a:r>
            <a:endParaRPr lang="en-US">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pic>
        <p:nvPicPr>
          <p:cNvPr id="9" name="Picture 4">
            <a:extLst>
              <a:ext uri="{FF2B5EF4-FFF2-40B4-BE49-F238E27FC236}">
                <a16:creationId xmlns:a16="http://schemas.microsoft.com/office/drawing/2014/main" id="{E3760AC3-A987-2B62-8CE5-E455AF564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388" y="2323648"/>
            <a:ext cx="5949386" cy="325532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3BEF1CF-F696-6A5C-BFD8-2CD399DE93C0}"/>
              </a:ext>
            </a:extLst>
          </p:cNvPr>
          <p:cNvSpPr txBox="1">
            <a:spLocks/>
          </p:cNvSpPr>
          <p:nvPr/>
        </p:nvSpPr>
        <p:spPr>
          <a:xfrm>
            <a:off x="921600" y="2122411"/>
            <a:ext cx="4624958" cy="36577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Proxima Nova Semibold" panose="02000506030000020004" pitchFamily="50"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r>
              <a:rPr lang="en-US" sz="2000" kern="0" dirty="0">
                <a:solidFill>
                  <a:schemeClr val="tx1"/>
                </a:solidFill>
                <a:latin typeface="Proxima Nova Semibold"/>
              </a:rPr>
              <a:t>Introductions: </a:t>
            </a:r>
            <a:br>
              <a:rPr lang="en-US" sz="2000" kern="0" dirty="0">
                <a:solidFill>
                  <a:schemeClr val="tx1"/>
                </a:solidFill>
              </a:rPr>
            </a:br>
            <a:r>
              <a:rPr lang="en-US" sz="2000" b="0" kern="0" dirty="0">
                <a:solidFill>
                  <a:schemeClr val="tx1"/>
                </a:solidFill>
                <a:latin typeface="Proxima Nova Semibold"/>
              </a:rPr>
              <a:t>Name, State, Level, Role</a:t>
            </a:r>
            <a:br>
              <a:rPr lang="en-US" sz="2000" b="0" kern="0" dirty="0">
                <a:solidFill>
                  <a:schemeClr val="tx1"/>
                </a:solidFill>
              </a:rPr>
            </a:br>
            <a:br>
              <a:rPr lang="en-US" sz="2000" kern="0" dirty="0">
                <a:solidFill>
                  <a:schemeClr val="tx1"/>
                </a:solidFill>
              </a:rPr>
            </a:br>
            <a:r>
              <a:rPr lang="en-US" sz="2000" kern="0" dirty="0">
                <a:solidFill>
                  <a:schemeClr val="tx1"/>
                </a:solidFill>
                <a:latin typeface="Proxima Nova Semibold"/>
              </a:rPr>
              <a:t>Partner Discussion:  </a:t>
            </a:r>
            <a:br>
              <a:rPr lang="en-US" sz="2000" kern="0" dirty="0">
                <a:solidFill>
                  <a:schemeClr val="tx1"/>
                </a:solidFill>
                <a:latin typeface="Proxima Nova Semibold"/>
              </a:rPr>
            </a:br>
            <a:r>
              <a:rPr lang="en-US" sz="2000" b="0" kern="0" dirty="0">
                <a:solidFill>
                  <a:schemeClr val="tx1"/>
                </a:solidFill>
                <a:latin typeface="Proxima Nova Semibold"/>
              </a:rPr>
              <a:t>What is your greatest strength in your decision-making process? </a:t>
            </a:r>
          </a:p>
          <a:p>
            <a:endParaRPr lang="en-US" sz="2000" b="0" kern="0" dirty="0">
              <a:solidFill>
                <a:schemeClr val="tx1"/>
              </a:solidFill>
              <a:latin typeface="Proxima Nova Semibold"/>
            </a:endParaRPr>
          </a:p>
          <a:p>
            <a:r>
              <a:rPr lang="en-US" sz="2000" b="0" kern="0" dirty="0">
                <a:solidFill>
                  <a:schemeClr val="tx1"/>
                </a:solidFill>
                <a:latin typeface="Proxima Nova Semibold"/>
              </a:rPr>
              <a:t>What is your greatest barrier to effective decision-making?</a:t>
            </a:r>
            <a:br>
              <a:rPr lang="en-US" sz="2000" b="0" kern="0" dirty="0">
                <a:solidFill>
                  <a:schemeClr val="tx1"/>
                </a:solidFill>
              </a:rPr>
            </a:br>
            <a:br>
              <a:rPr lang="en-US" sz="2000" b="0" kern="0" dirty="0">
                <a:solidFill>
                  <a:schemeClr val="tx1"/>
                </a:solidFill>
              </a:rPr>
            </a:br>
            <a:r>
              <a:rPr lang="en-US" sz="2000" kern="0" dirty="0">
                <a:solidFill>
                  <a:schemeClr val="tx1"/>
                </a:solidFill>
                <a:latin typeface="Proxima Nova Semibold"/>
              </a:rPr>
              <a:t>Whole Group Share</a:t>
            </a:r>
          </a:p>
        </p:txBody>
      </p:sp>
    </p:spTree>
    <p:custDataLst>
      <p:tags r:id="rId1"/>
    </p:custDataLst>
    <p:extLst>
      <p:ext uri="{BB962C8B-B14F-4D97-AF65-F5344CB8AC3E}">
        <p14:creationId xmlns:p14="http://schemas.microsoft.com/office/powerpoint/2010/main" val="1505813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1274165" y="4020044"/>
            <a:ext cx="5691034"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kern="0">
                <a:latin typeface="Proxima Nova" panose="02000506030000020004" pitchFamily="50" charset="0"/>
              </a:rPr>
              <a:t>MTSS AND STUDENT OUTCOMES</a:t>
            </a:r>
            <a:endParaRPr kumimoji="0" lang="en-US" sz="1800" i="0" u="none" strike="noStrike" kern="0" cap="none" spc="0" normalizeH="0" baseline="0" noProof="0">
              <a:ln>
                <a:noFill/>
              </a:ln>
              <a:effectLst/>
              <a:uLnTx/>
              <a:uFillTx/>
              <a:latin typeface="Proxima Nova" panose="02000506030000020004" pitchFamily="50" charset="0"/>
              <a:cs typeface="Arial"/>
              <a:sym typeface="Arial"/>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kern="0">
                <a:solidFill>
                  <a:srgbClr val="747679"/>
                </a:solidFill>
                <a:latin typeface="Proxima Nova" panose="02000506030000020004" pitchFamily="50" charset="0"/>
              </a:rPr>
              <a:t>INTEGRATING DESSA DATA INTO THE MTSS FRAMEWORK</a:t>
            </a:r>
            <a:endPar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rPr>
              <a:t>MONITORING GROWTH</a:t>
            </a: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rPr>
              <a:t>CLOSING</a:t>
            </a:r>
            <a:endParaRPr lang="en-US" sz="2400">
              <a:solidFill>
                <a:schemeClr val="tx1"/>
              </a:solidFill>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40B4E3"/>
                </a:solidFill>
                <a:latin typeface="Proxima Nova" panose="02000506030000020004" pitchFamily="50" charset="0"/>
              </a:rPr>
              <a:t>AGENDA</a:t>
            </a:r>
          </a:p>
        </p:txBody>
      </p:sp>
    </p:spTree>
    <p:custDataLst>
      <p:tags r:id="rId1"/>
    </p:custDataLst>
    <p:extLst>
      <p:ext uri="{BB962C8B-B14F-4D97-AF65-F5344CB8AC3E}">
        <p14:creationId xmlns:p14="http://schemas.microsoft.com/office/powerpoint/2010/main" val="3918484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t>MTSS and Student Outcomes</a:t>
            </a:r>
            <a:endParaRPr lang="en-US">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1B88F370-22C6-04D1-2282-2B1A64AEF8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103" y="1462926"/>
            <a:ext cx="5551042" cy="48117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D1E75E6-7D51-3403-30B4-A1A0AE6AEC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9331" y="2440810"/>
            <a:ext cx="4808276" cy="35796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F1A3A1C-E810-2C58-5867-D8DA5E2CECD2}"/>
              </a:ext>
            </a:extLst>
          </p:cNvPr>
          <p:cNvSpPr/>
          <p:nvPr/>
        </p:nvSpPr>
        <p:spPr>
          <a:xfrm>
            <a:off x="1075101" y="4792133"/>
            <a:ext cx="5715166" cy="142940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Right 9">
            <a:extLst>
              <a:ext uri="{FF2B5EF4-FFF2-40B4-BE49-F238E27FC236}">
                <a16:creationId xmlns:a16="http://schemas.microsoft.com/office/drawing/2014/main" id="{F3AC2990-53B7-8A8F-2D83-6CBE0B7C676D}"/>
              </a:ext>
            </a:extLst>
          </p:cNvPr>
          <p:cNvSpPr/>
          <p:nvPr/>
        </p:nvSpPr>
        <p:spPr>
          <a:xfrm rot="17979891">
            <a:off x="587244" y="3743052"/>
            <a:ext cx="2686570" cy="438698"/>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59D6F8-9034-CDBB-F99F-1AE173B18547}"/>
              </a:ext>
            </a:extLst>
          </p:cNvPr>
          <p:cNvSpPr/>
          <p:nvPr/>
        </p:nvSpPr>
        <p:spPr>
          <a:xfrm>
            <a:off x="7149331" y="3962401"/>
            <a:ext cx="4808276" cy="2058100"/>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2888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t>MTSS and Student Outcomes</a:t>
            </a:r>
            <a:endParaRPr lang="en-US">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3" name="Dodecagon 2">
            <a:extLst>
              <a:ext uri="{FF2B5EF4-FFF2-40B4-BE49-F238E27FC236}">
                <a16:creationId xmlns:a16="http://schemas.microsoft.com/office/drawing/2014/main" id="{E76D4AFD-F2A1-CD4B-BAAB-DEB220D2CEEE}"/>
              </a:ext>
            </a:extLst>
          </p:cNvPr>
          <p:cNvSpPr/>
          <p:nvPr/>
        </p:nvSpPr>
        <p:spPr>
          <a:xfrm>
            <a:off x="8608715" y="1949323"/>
            <a:ext cx="2521247" cy="2199501"/>
          </a:xfrm>
          <a:prstGeom prst="dodecagon">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mj-lt"/>
              </a:rPr>
              <a:t>Safe &amp; Predictable Environments</a:t>
            </a:r>
          </a:p>
        </p:txBody>
      </p:sp>
      <p:sp>
        <p:nvSpPr>
          <p:cNvPr id="4" name="Dodecagon 3">
            <a:extLst>
              <a:ext uri="{FF2B5EF4-FFF2-40B4-BE49-F238E27FC236}">
                <a16:creationId xmlns:a16="http://schemas.microsoft.com/office/drawing/2014/main" id="{48DA373A-C782-5260-A88D-F0581E9A086D}"/>
              </a:ext>
            </a:extLst>
          </p:cNvPr>
          <p:cNvSpPr/>
          <p:nvPr/>
        </p:nvSpPr>
        <p:spPr>
          <a:xfrm>
            <a:off x="7413590" y="3991841"/>
            <a:ext cx="2209382" cy="2028659"/>
          </a:xfrm>
          <a:prstGeom prst="dodecagon">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mj-lt"/>
              </a:rPr>
              <a:t>Build Relationships &amp; Connectedness</a:t>
            </a:r>
          </a:p>
        </p:txBody>
      </p:sp>
      <p:sp>
        <p:nvSpPr>
          <p:cNvPr id="7" name="Dodecagon 6">
            <a:extLst>
              <a:ext uri="{FF2B5EF4-FFF2-40B4-BE49-F238E27FC236}">
                <a16:creationId xmlns:a16="http://schemas.microsoft.com/office/drawing/2014/main" id="{EB1DE284-65F1-3365-140E-B1E5671868CC}"/>
              </a:ext>
            </a:extLst>
          </p:cNvPr>
          <p:cNvSpPr/>
          <p:nvPr/>
        </p:nvSpPr>
        <p:spPr>
          <a:xfrm>
            <a:off x="9820546" y="3991841"/>
            <a:ext cx="2209381" cy="2028659"/>
          </a:xfrm>
          <a:prstGeom prst="dodecag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mj-lt"/>
              </a:rPr>
              <a:t>Teach &amp; Reinforce Social Emotional Skills</a:t>
            </a:r>
          </a:p>
        </p:txBody>
      </p:sp>
      <p:sp>
        <p:nvSpPr>
          <p:cNvPr id="9" name="TextBox 8">
            <a:extLst>
              <a:ext uri="{FF2B5EF4-FFF2-40B4-BE49-F238E27FC236}">
                <a16:creationId xmlns:a16="http://schemas.microsoft.com/office/drawing/2014/main" id="{999EAEB9-3C78-6046-D2D2-7B2C3716130D}"/>
              </a:ext>
            </a:extLst>
          </p:cNvPr>
          <p:cNvSpPr txBox="1"/>
          <p:nvPr/>
        </p:nvSpPr>
        <p:spPr>
          <a:xfrm>
            <a:off x="7769692" y="6147325"/>
            <a:ext cx="3887431" cy="400110"/>
          </a:xfrm>
          <a:prstGeom prst="rect">
            <a:avLst/>
          </a:prstGeom>
          <a:noFill/>
        </p:spPr>
        <p:txBody>
          <a:bodyPr wrap="square" rtlCol="0">
            <a:spAutoFit/>
          </a:bodyPr>
          <a:lstStyle/>
          <a:p>
            <a:pPr algn="ctr"/>
            <a:r>
              <a:rPr lang="en-US" sz="1000">
                <a:latin typeface="Proxima Nova" panose="02000506030000020004"/>
              </a:rPr>
              <a:t>Components of Trauma-Informed Care, Substance Abuse for Mental Health Services Administration, 2014</a:t>
            </a:r>
          </a:p>
        </p:txBody>
      </p:sp>
      <p:pic>
        <p:nvPicPr>
          <p:cNvPr id="11" name="Picture 10">
            <a:extLst>
              <a:ext uri="{FF2B5EF4-FFF2-40B4-BE49-F238E27FC236}">
                <a16:creationId xmlns:a16="http://schemas.microsoft.com/office/drawing/2014/main" id="{99EF696F-4602-CCED-DE0A-BFD176BD3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310" y="1456944"/>
            <a:ext cx="5551042" cy="481173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87B64B5-1F97-F565-8430-E8A962DA1E73}"/>
              </a:ext>
            </a:extLst>
          </p:cNvPr>
          <p:cNvSpPr/>
          <p:nvPr/>
        </p:nvSpPr>
        <p:spPr>
          <a:xfrm>
            <a:off x="678248" y="4784075"/>
            <a:ext cx="5715166" cy="142940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975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t>MTSS and Student Outcomes</a:t>
            </a:r>
            <a:endParaRPr lang="en-US">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D1510D2E-CC77-4057-5153-26A881B336B3}"/>
              </a:ext>
            </a:extLst>
          </p:cNvPr>
          <p:cNvSpPr txBox="1"/>
          <p:nvPr/>
        </p:nvSpPr>
        <p:spPr>
          <a:xfrm>
            <a:off x="831363" y="1812151"/>
            <a:ext cx="3235274" cy="379656"/>
          </a:xfrm>
          <a:prstGeom prst="rect">
            <a:avLst/>
          </a:prstGeom>
          <a:noFill/>
        </p:spPr>
        <p:txBody>
          <a:bodyPr wrap="square" rtlCol="0">
            <a:spAutoFit/>
          </a:bodyPr>
          <a:lstStyle/>
          <a:p>
            <a:r>
              <a:rPr lang="en-US" b="1">
                <a:solidFill>
                  <a:schemeClr val="accent3"/>
                </a:solidFill>
                <a:latin typeface="Proxima Nova Black"/>
              </a:rPr>
              <a:t>Students need these skills </a:t>
            </a:r>
          </a:p>
        </p:txBody>
      </p:sp>
      <p:pic>
        <p:nvPicPr>
          <p:cNvPr id="8" name="Picture 7">
            <a:extLst>
              <a:ext uri="{FF2B5EF4-FFF2-40B4-BE49-F238E27FC236}">
                <a16:creationId xmlns:a16="http://schemas.microsoft.com/office/drawing/2014/main" id="{7733353D-9A78-8B3E-C581-3C38FE7C7712}"/>
              </a:ext>
            </a:extLst>
          </p:cNvPr>
          <p:cNvPicPr>
            <a:picLocks noChangeAspect="1"/>
          </p:cNvPicPr>
          <p:nvPr/>
        </p:nvPicPr>
        <p:blipFill>
          <a:blip r:embed="rId4"/>
          <a:stretch>
            <a:fillRect/>
          </a:stretch>
        </p:blipFill>
        <p:spPr>
          <a:xfrm>
            <a:off x="732934" y="2276462"/>
            <a:ext cx="3432362" cy="3836169"/>
          </a:xfrm>
          <a:prstGeom prst="rect">
            <a:avLst/>
          </a:prstGeom>
        </p:spPr>
      </p:pic>
      <p:sp>
        <p:nvSpPr>
          <p:cNvPr id="10" name="Rectangle 9">
            <a:extLst>
              <a:ext uri="{FF2B5EF4-FFF2-40B4-BE49-F238E27FC236}">
                <a16:creationId xmlns:a16="http://schemas.microsoft.com/office/drawing/2014/main" id="{D4F7B1B1-18C9-A7BF-D02C-047E759C5E69}"/>
              </a:ext>
            </a:extLst>
          </p:cNvPr>
          <p:cNvSpPr/>
          <p:nvPr/>
        </p:nvSpPr>
        <p:spPr>
          <a:xfrm>
            <a:off x="891490" y="2235056"/>
            <a:ext cx="1407377" cy="1189186"/>
          </a:xfrm>
          <a:prstGeom prst="rect">
            <a:avLst/>
          </a:prstGeom>
          <a:noFill/>
          <a:ln w="508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3032D2-01AF-0BAC-472A-524691DAF433}"/>
              </a:ext>
            </a:extLst>
          </p:cNvPr>
          <p:cNvSpPr/>
          <p:nvPr/>
        </p:nvSpPr>
        <p:spPr>
          <a:xfrm>
            <a:off x="2449000" y="2285026"/>
            <a:ext cx="1407377" cy="1189186"/>
          </a:xfrm>
          <a:prstGeom prst="rect">
            <a:avLst/>
          </a:prstGeom>
          <a:noFill/>
          <a:ln w="508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B461CF9-34CE-8099-F52E-609377F87727}"/>
              </a:ext>
            </a:extLst>
          </p:cNvPr>
          <p:cNvSpPr/>
          <p:nvPr/>
        </p:nvSpPr>
        <p:spPr>
          <a:xfrm>
            <a:off x="741356" y="4770273"/>
            <a:ext cx="1707646" cy="1342357"/>
          </a:xfrm>
          <a:prstGeom prst="rect">
            <a:avLst/>
          </a:prstGeom>
          <a:noFill/>
          <a:ln w="508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F9AA462-FDCB-4A0E-981C-CE3E419D401D}"/>
              </a:ext>
            </a:extLst>
          </p:cNvPr>
          <p:cNvSpPr txBox="1"/>
          <p:nvPr/>
        </p:nvSpPr>
        <p:spPr>
          <a:xfrm>
            <a:off x="7552481" y="1812151"/>
            <a:ext cx="3976475" cy="369332"/>
          </a:xfrm>
          <a:prstGeom prst="rect">
            <a:avLst/>
          </a:prstGeom>
          <a:noFill/>
        </p:spPr>
        <p:txBody>
          <a:bodyPr wrap="square" rtlCol="0">
            <a:spAutoFit/>
          </a:bodyPr>
          <a:lstStyle/>
          <a:p>
            <a:r>
              <a:rPr lang="en-US" b="1">
                <a:solidFill>
                  <a:schemeClr val="accent3"/>
                </a:solidFill>
                <a:latin typeface="Proxima Nova Black"/>
              </a:rPr>
              <a:t>to demonstrate these behaviors</a:t>
            </a:r>
          </a:p>
        </p:txBody>
      </p:sp>
      <p:pic>
        <p:nvPicPr>
          <p:cNvPr id="1026" name="Picture 2" descr="Brights 4Ever Classroom Rules Chart from Teacher Created Resources - School  Crossing">
            <a:extLst>
              <a:ext uri="{FF2B5EF4-FFF2-40B4-BE49-F238E27FC236}">
                <a16:creationId xmlns:a16="http://schemas.microsoft.com/office/drawing/2014/main" id="{38683B92-D7EF-3D81-45F0-FCEFFE9D39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6706" y="2235056"/>
            <a:ext cx="3028027" cy="39153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7688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3" grpId="0" animBg="1"/>
      <p:bldP spid="14"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959371" y="4020044"/>
            <a:ext cx="6005828"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kern="0">
                <a:solidFill>
                  <a:srgbClr val="747679"/>
                </a:solidFill>
                <a:latin typeface="Proxima Nova" panose="02000506030000020004" pitchFamily="50" charset="0"/>
              </a:rPr>
              <a:t>MTSS AND STUDENT OUTCOMES</a:t>
            </a:r>
            <a:endPar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1800" kern="0">
                <a:latin typeface="Proxima Nova" panose="02000506030000020004" pitchFamily="50" charset="0"/>
              </a:rPr>
              <a:t>INTEGRATING DESSA DATA INTO THE MTSS FRAMEWORK</a:t>
            </a:r>
            <a:endParaRPr kumimoji="0" lang="en-US" sz="1800" i="0" u="none" strike="noStrike" kern="0" cap="none" spc="0" normalizeH="0" baseline="0" noProof="0">
              <a:ln>
                <a:noFill/>
              </a:ln>
              <a:effectLst/>
              <a:uLnTx/>
              <a:uFillTx/>
              <a:latin typeface="Proxima Nova" panose="02000506030000020004" pitchFamily="50" charset="0"/>
              <a:cs typeface="Arial"/>
              <a:sym typeface="Arial"/>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rPr>
              <a:t>MONITORING GROWTH</a:t>
            </a: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rgbClr val="747679"/>
                </a:solidFill>
                <a:effectLst/>
                <a:uLnTx/>
                <a:uFillTx/>
                <a:latin typeface="Proxima Nova" panose="02000506030000020004" pitchFamily="50" charset="0"/>
                <a:cs typeface="Arial"/>
                <a:sym typeface="Arial"/>
              </a:rPr>
              <a:t>CLOSING</a:t>
            </a:r>
            <a:endParaRPr lang="en-US" sz="2400">
              <a:solidFill>
                <a:schemeClr val="tx1"/>
              </a:solidFill>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747679"/>
                </a:solidFill>
                <a:latin typeface="Proxima Nova" panose="02000506030000020004" pitchFamily="50" charset="0"/>
              </a:rPr>
              <a:t>AGENDA</a:t>
            </a:r>
          </a:p>
        </p:txBody>
      </p:sp>
    </p:spTree>
    <p:custDataLst>
      <p:tags r:id="rId1"/>
    </p:custDataLst>
    <p:extLst>
      <p:ext uri="{BB962C8B-B14F-4D97-AF65-F5344CB8AC3E}">
        <p14:creationId xmlns:p14="http://schemas.microsoft.com/office/powerpoint/2010/main" val="83237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sdemona template">
  <a:themeElements>
    <a:clrScheme name="Custom 8">
      <a:dk1>
        <a:srgbClr val="747679"/>
      </a:dk1>
      <a:lt1>
        <a:srgbClr val="FFFFFF"/>
      </a:lt1>
      <a:dk2>
        <a:srgbClr val="000000"/>
      </a:dk2>
      <a:lt2>
        <a:srgbClr val="FFFFFF"/>
      </a:lt2>
      <a:accent1>
        <a:srgbClr val="34B6E4"/>
      </a:accent1>
      <a:accent2>
        <a:srgbClr val="747679"/>
      </a:accent2>
      <a:accent3>
        <a:srgbClr val="00325B"/>
      </a:accent3>
      <a:accent4>
        <a:srgbClr val="FDC109"/>
      </a:accent4>
      <a:accent5>
        <a:srgbClr val="8BA3B3"/>
      </a:accent5>
      <a:accent6>
        <a:srgbClr val="EFF1F3"/>
      </a:accent6>
      <a:hlink>
        <a:srgbClr val="00325B"/>
      </a:hlink>
      <a:folHlink>
        <a:srgbClr val="00325B"/>
      </a:folHlink>
    </a:clrScheme>
    <a:fontScheme name="Custom 1">
      <a:majorFont>
        <a:latin typeface="Gotham Medium"/>
        <a:ea typeface=""/>
        <a:cs typeface=""/>
      </a:majorFont>
      <a:minorFont>
        <a:latin typeface="Gotham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sdemona template">
  <a:themeElements>
    <a:clrScheme name="Custom 8">
      <a:dk1>
        <a:srgbClr val="747679"/>
      </a:dk1>
      <a:lt1>
        <a:srgbClr val="FFFFFF"/>
      </a:lt1>
      <a:dk2>
        <a:srgbClr val="000000"/>
      </a:dk2>
      <a:lt2>
        <a:srgbClr val="FFFFFF"/>
      </a:lt2>
      <a:accent1>
        <a:srgbClr val="34B6E4"/>
      </a:accent1>
      <a:accent2>
        <a:srgbClr val="747679"/>
      </a:accent2>
      <a:accent3>
        <a:srgbClr val="00325B"/>
      </a:accent3>
      <a:accent4>
        <a:srgbClr val="FDC109"/>
      </a:accent4>
      <a:accent5>
        <a:srgbClr val="8BA3B3"/>
      </a:accent5>
      <a:accent6>
        <a:srgbClr val="EFF1F3"/>
      </a:accent6>
      <a:hlink>
        <a:srgbClr val="00325B"/>
      </a:hlink>
      <a:folHlink>
        <a:srgbClr val="00325B"/>
      </a:folHlink>
    </a:clrScheme>
    <a:fontScheme name="Custom 1">
      <a:majorFont>
        <a:latin typeface="Gotham Medium"/>
        <a:ea typeface=""/>
        <a:cs typeface=""/>
      </a:majorFont>
      <a:minorFont>
        <a:latin typeface="Gotham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TotalTime>
  <Words>5110</Words>
  <Application>Microsoft Office PowerPoint</Application>
  <PresentationFormat>Widescreen</PresentationFormat>
  <Paragraphs>350</Paragraphs>
  <Slides>29</Slides>
  <Notes>28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29</vt:i4>
      </vt:variant>
    </vt:vector>
  </HeadingPairs>
  <TitlesOfParts>
    <vt:vector size="44" baseType="lpstr">
      <vt:lpstr>Aptos</vt:lpstr>
      <vt:lpstr>Arial</vt:lpstr>
      <vt:lpstr>Calibri</vt:lpstr>
      <vt:lpstr>Calibri Light</vt:lpstr>
      <vt:lpstr>Gotham</vt:lpstr>
      <vt:lpstr>Montserrat</vt:lpstr>
      <vt:lpstr>Proxima Nova</vt:lpstr>
      <vt:lpstr>Proxima Nova Black</vt:lpstr>
      <vt:lpstr>Proxima Nova Extrabold</vt:lpstr>
      <vt:lpstr>Proxima Nova Light</vt:lpstr>
      <vt:lpstr>Proxima Nova Rg</vt:lpstr>
      <vt:lpstr>Proxima Nova Semibold</vt:lpstr>
      <vt:lpstr>Office Theme</vt:lpstr>
      <vt:lpstr>1_Desdemona template</vt:lpstr>
      <vt:lpstr>Desdemona template</vt:lpstr>
      <vt:lpstr>Using DESSA Data Within the MTSS Framework</vt:lpstr>
      <vt:lpstr>Session Objectives</vt:lpstr>
      <vt:lpstr>Reflect and Respond</vt:lpstr>
      <vt:lpstr>Reflect and Respond</vt:lpstr>
      <vt:lpstr>PowerPoint Presentation</vt:lpstr>
      <vt:lpstr>MTSS and Student Outcomes</vt:lpstr>
      <vt:lpstr>MTSS and Student Outcomes</vt:lpstr>
      <vt:lpstr>MTSS and Student Outcomes</vt:lpstr>
      <vt:lpstr>PowerPoint Presentation</vt:lpstr>
      <vt:lpstr>PowerPoint Presentation</vt:lpstr>
      <vt:lpstr>Tier 1 Example</vt:lpstr>
      <vt:lpstr>Tier 1 Example</vt:lpstr>
      <vt:lpstr>Tier 1 Example</vt:lpstr>
      <vt:lpstr>Reflection: Universal Practices</vt:lpstr>
      <vt:lpstr>Tier 2</vt:lpstr>
      <vt:lpstr>Tier 2 Example</vt:lpstr>
      <vt:lpstr>Tier 2 Example</vt:lpstr>
      <vt:lpstr>Tier 2 Example</vt:lpstr>
      <vt:lpstr>PowerPoint Presentation</vt:lpstr>
      <vt:lpstr>PowerPoint Presentation</vt:lpstr>
      <vt:lpstr>PowerPoint Presentation</vt:lpstr>
      <vt:lpstr>The Power of Strengths-Based Support</vt:lpstr>
      <vt:lpstr>Think-Pair-Share</vt:lpstr>
      <vt:lpstr>PowerPoint Presentation</vt:lpstr>
      <vt:lpstr>Monitoring Growth</vt:lpstr>
      <vt:lpstr>Monitoring Growth</vt:lpstr>
      <vt:lpstr>PowerPoint Presentation</vt:lpstr>
      <vt:lpstr>PowerPoint Presentation</vt:lpstr>
      <vt:lpstr>Optimistic Closure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Aperture Education Office Hours August 23, 2023</dc:title>
  <dc:creator>Brittnei McKeithen-Barnes</dc:creator>
  <cp:lastModifiedBy>Katy Kizer</cp:lastModifiedBy>
  <cp:revision>4</cp:revision>
  <dcterms:created xsi:type="dcterms:W3CDTF">2023-08-23T21:07:59Z</dcterms:created>
  <dcterms:modified xsi:type="dcterms:W3CDTF">2025-02-20T19:20:24Z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D394E73A-AB66-486A-94E3-E5B6B7F85C03</vt:lpwstr>
  </property>
  <property fmtid="{D5CDD505-2E9C-101B-9397-08002B2CF9AE}" pid="3" name="ArticulatePath">
    <vt:lpwstr>https://riversideassessments-my.sharepoint.com/personal/bmckeithenbarnes_apertureed_com/Documents/Responding to Your DESSA Data within the MTSS Framework</vt:lpwstr>
  </property>
</Properties>
</file>