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321" r:id="rId6"/>
    <p:sldId id="304" r:id="rId7"/>
    <p:sldId id="266" r:id="rId8"/>
    <p:sldId id="327" r:id="rId9"/>
    <p:sldId id="305" r:id="rId10"/>
    <p:sldId id="326" r:id="rId11"/>
    <p:sldId id="268" r:id="rId12"/>
    <p:sldId id="314" r:id="rId13"/>
    <p:sldId id="306" r:id="rId14"/>
    <p:sldId id="315" r:id="rId15"/>
    <p:sldId id="316" r:id="rId16"/>
    <p:sldId id="307" r:id="rId17"/>
    <p:sldId id="317" r:id="rId18"/>
    <p:sldId id="308" r:id="rId19"/>
    <p:sldId id="309" r:id="rId20"/>
    <p:sldId id="318" r:id="rId21"/>
    <p:sldId id="310" r:id="rId22"/>
    <p:sldId id="319" r:id="rId23"/>
    <p:sldId id="311" r:id="rId24"/>
    <p:sldId id="320" r:id="rId25"/>
    <p:sldId id="325" r:id="rId26"/>
    <p:sldId id="323" r:id="rId27"/>
    <p:sldId id="328" r:id="rId28"/>
    <p:sldId id="269" r:id="rId29"/>
    <p:sldId id="324" r:id="rId30"/>
    <p:sldId id="329" r:id="rId31"/>
    <p:sldId id="312" r:id="rId32"/>
    <p:sldId id="313" r:id="rId33"/>
  </p:sldIdLst>
  <p:sldSz cx="12192000" cy="6858000"/>
  <p:notesSz cx="6858000" cy="9144000"/>
  <p:custDataLst>
    <p:tags r:id="rId36"/>
  </p:custDataLst>
  <p:defaultTextStyle>
    <a:defPPr>
      <a:defRPr lang="es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5E"/>
    <a:srgbClr val="2C86FE"/>
    <a:srgbClr val="FFC34A"/>
    <a:srgbClr val="FFF8EC"/>
    <a:srgbClr val="292929"/>
    <a:srgbClr val="FFF8EB"/>
    <a:srgbClr val="5BD8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D648F-4A63-4825-B0A8-C0006500EC2F}" v="34" dt="2025-02-13T20:50:06.9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62185" autoAdjust="0"/>
  </p:normalViewPr>
  <p:slideViewPr>
    <p:cSldViewPr snapToGrid="0">
      <p:cViewPr varScale="1">
        <p:scale>
          <a:sx n="40" d="100"/>
          <a:sy n="40" d="100"/>
        </p:scale>
        <p:origin x="1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2D61C386-9B4A-1534-4E12-BB49EDA784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2C125D-805B-D40F-EE5D-0549A446D3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77D4FB-83BB-5C4F-8C71-3484C2B82F7B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22BF694-C899-260E-3696-BB6DC9DD7E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FE518C9-2045-E469-9C3E-5571C9A6FE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E4558-79AD-1D45-8ED2-2FDAE4178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869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20166-31C8-2E4F-BEBA-8E8AFCB7AF5C}" type="datetimeFigureOut">
              <a:rPr lang="en-US" smtClean="0"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421BB-A003-3F4F-9B85-D56C23132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2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reenpal.com/watch/c0XoouVGybu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199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5673F-8AA3-AC6A-37BB-B1273F07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CA12A4-6927-B4D3-1DC4-F8825B615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F77624-D459-F946-2EF8-5E877839A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school level.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My Students </a:t>
            </a:r>
            <a:r>
              <a:rPr lang="en-US" dirty="0"/>
              <a:t>report. Select the school under the “Site” filter.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The total number of students rated, hover over each bar on the graph.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D0FAA-6BD5-11E4-7438-6012E1E3FF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92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9E6A3-C6B9-77B8-F11C-5C7DF9B6B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CD9D24-53AE-8A44-074D-A05FE74A8E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D761FC-E430-F8EA-A4BC-1AB942F20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school-wide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school level.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27E59D-FFBB-E07D-FDDB-44F9BE602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60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C777F5-395B-2C36-8AB0-49594EA8D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71720-0873-9DD0-1114-460F0AFCDB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7BA28B-B2E8-C18D-DDC3-D099A9871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grade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Grade Level </a:t>
            </a:r>
            <a:r>
              <a:rPr lang="en-US" dirty="0"/>
              <a:t>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*Duplicate slide or adjust for additional grade levels as needed.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E3AA9-D9A6-ECC5-3D2E-8AF0050EB2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1098-E1A0-8D30-DD4E-76DF28130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CA061A-1878-B928-4AAC-A70A2C71A9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A084A-5FC2-322F-9381-03708A75B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grade level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grade level.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AD845-BCDC-FD95-8D03-1B33217D5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52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F9AD-A24D-5AE2-0A6B-DE94BCA9E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3D6E32-58B3-672F-BFF0-E686BF7519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D781A7-BDB0-56DE-8ED5-99AF1F8E0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classroom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My Students </a:t>
            </a:r>
            <a:r>
              <a:rPr lang="en-US" dirty="0"/>
              <a:t>report. Select the school under the “Site” filter.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522BF-345D-8EDD-1624-8347CD087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160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1B0A9-A951-5827-D4AA-EF132CB8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C6DA6A-B8BA-3A35-7157-F09A19E98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2D55E0B-1C0D-1E77-90D1-78A647EB0A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classroom level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classroom level.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1126DA-48B9-2F5B-FB7F-B8189FB1DB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0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8F74B-0603-0ACB-B614-46219A729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BF80E-135E-56D3-694B-E8A52EEE12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020665-F195-A3EE-AAAB-27093ED785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competencies level.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Competencies </a:t>
            </a:r>
            <a:r>
              <a:rPr lang="en-US" dirty="0"/>
              <a:t>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*Duplicate slide or adjust for additional grade levels as needed.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C5000-87BD-EDEB-7129-14976F4C9A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3931C6-0644-61BC-AD68-BE0EAE850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46DC50-550D-B440-514D-7AF8F42579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3BD838-9020-4A51-3B2B-FD9E3BD7A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competency results. Note that this data is available for the DESSA 2 (full assessment), Student Self-Report (SSR), and DESSA Second Step Edition (SSE) assessments.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competencies level.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7DB94-1EE1-5880-05B1-5E65CAD88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9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F2D96-2B7E-BF23-4EE4-90FD2D5FE0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E26260-A4C8-B714-4836-8751736571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568D1-0AEF-19FC-27B6-8EBA4D3458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for students in a custom group.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My Students </a:t>
            </a:r>
            <a:r>
              <a:rPr lang="en-US" dirty="0"/>
              <a:t>report. Select the school under the “Site” filter.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8A2DE-F1B9-AA51-1498-246B25A17A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0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B84A9-27DE-7F06-10C2-2CAC69AD9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A5C163-1585-1012-F4A5-4371D157A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836E05-D1C5-D0D4-4E43-8FAB59098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custom group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for custom groups.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Video</a:t>
            </a:r>
            <a:r>
              <a:rPr lang="en-US" dirty="0"/>
              <a:t>: Using Custom Groups - </a:t>
            </a:r>
            <a:r>
              <a:rPr lang="en-US" dirty="0">
                <a:hlinkClick r:id="rId3"/>
              </a:rPr>
              <a:t>https://screenpal.com/watch/c0XoouVGybu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C80C5-E39C-F936-A6D0-EE268A9C4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Slide Purpose: </a:t>
            </a:r>
            <a:r>
              <a:rPr lang="en-US" dirty="0"/>
              <a:t>To provide an overview of the DESSA and highlight the specific goal of using the DESSA in your organization.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the DESSA overview and add information to the second question, as it relates to your specific organization or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F8F24-9521-4526-ABF9-750F8298C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6437BB-64C4-D09A-E388-6822ABD77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3AE365-ED25-C5D2-83EB-8CFA730AC1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individual student level.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navigating to the Data and Insights tab and selecting the </a:t>
            </a:r>
            <a:r>
              <a:rPr lang="en-US" b="1" dirty="0"/>
              <a:t>My Students </a:t>
            </a:r>
            <a:r>
              <a:rPr lang="en-US" dirty="0"/>
              <a:t>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filters to locate an individual student within the table below the bar graph or search for a student’s name or ID number in the search bar (top right corner of the DESSA System).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the “Form” filter or choose the Start/End date filters, click apply. 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*Duplicate slide or adjust for additional students, as needed.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0C8133-3A92-71E6-F129-9FE1AD2F42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48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1B352-6976-DD40-47B6-F8EF7DBC1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D81F17-DB3D-7458-4FDF-093A2E9A8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55898-A902-15EE-42AB-CB27A45C03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individual student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individual student level.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4A697-CF9B-7A3C-E738-316526985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57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b="0" dirty="0"/>
              <a:t>Transition slide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section, we’ll explore some key takeaways, celebrate some strengths, and consider next steps for our DESSA implementation.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16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49C2B-9672-AF48-1238-47C59F3E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3C4C0-C5B5-1A74-D057-983B387735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0BA118-B36F-772D-60C1-D07B4EB853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an opportunity to share or brainstorm some key takeaways based on the DESSA results share.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key takeaways OR consider inviting the group to brainstorm their takeaways to share out as a group.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C718C4-DB3D-27A6-ABF9-055776E1A4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5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092A82-2EB8-3205-A195-132C45494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502ACF-7133-83B2-00A6-B773231CF3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7FCC0B-002F-5521-1BF5-0FBF32A467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collect feedback and input from staff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directions for how staff can share their feedback and input. Consider facilitating an engagement activity (such as a small group brainstorm or gallery walk), linking a digital form, or open it up for a whole group discussion.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0E6D45-6B5E-B199-3403-622A04953E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6311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an opportunity to share what to expect next for DESSA implementation.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next steps as it relates to your specific organization or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013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collect feedback and input from staff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Insert directions for how staff can share their feedback and input. Consider facilitating an engagement activity (such as a small group brainstorm or gallery walk), linking a digital form, or open it up for a whole group discussion.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5234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8FD0ED-CDDA-5DA8-6C94-27BB56845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CC0E9A-BE7D-68EF-17CC-5B3E2CF634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D2ACBE-9E23-2FA5-05C3-0594C50A3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b="0" dirty="0"/>
              <a:t>Transition slide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 wrap up our review today, we’ll consider some final actions and resources.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AC8AB9-883F-CB30-8295-39CB98EC16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49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A0712-D2E9-BAF4-2A88-685D76CA7A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1C7399-2255-CC9C-291E-682EA40B77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15A055-E41F-691B-5CD6-EFB905B58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foundational action steps to consider during the DESSA implementation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Share concrete action steps with the audience, adding your own to customize direction.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8755E1-21CC-8698-9785-CDFE487F2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26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quick links to applicable resources for using DESSA data.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All resources are located in the DESSA System, either under the “Training” tab or in the Support Portal (Question Mark Circle in the top right corner).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24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Slide Purpose: </a:t>
            </a:r>
            <a:r>
              <a:rPr lang="en-US" dirty="0"/>
              <a:t>To provide a review of the data collected.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a recap of the collected data, included: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Rating window/timeline: </a:t>
            </a:r>
            <a:r>
              <a:rPr lang="en-US" i="1" dirty="0"/>
              <a:t>pre/mid/post assessment, date range 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Ratings completed for</a:t>
            </a:r>
            <a:r>
              <a:rPr lang="en-US" i="0" dirty="0"/>
              <a:t>: </a:t>
            </a:r>
            <a:r>
              <a:rPr lang="en-US" i="1" dirty="0"/>
              <a:t>grade levels, specific classes, homeroom, etc.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0" dirty="0"/>
              <a:t>Ratings completed by</a:t>
            </a:r>
            <a:r>
              <a:rPr lang="en-US" i="0" dirty="0"/>
              <a:t>: </a:t>
            </a:r>
            <a:r>
              <a:rPr lang="en-US" i="1" dirty="0"/>
              <a:t>teachers, counselors, students, etc.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Slide Purpose: </a:t>
            </a:r>
            <a:r>
              <a:rPr lang="en-US" dirty="0"/>
              <a:t>To provide a review of the DESSA assessment results.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a recap of the assessment results in the visual, including: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The DESSA assessments report results using T-scores, which are categorized into three descriptive ranges: </a:t>
            </a:r>
            <a:r>
              <a:rPr lang="en-US" b="1" i="0" dirty="0">
                <a:solidFill>
                  <a:srgbClr val="41A85F"/>
                </a:solidFill>
                <a:effectLst/>
                <a:latin typeface="Arial" panose="020B0604020202020204" pitchFamily="34" charset="0"/>
              </a:rPr>
              <a:t>Strength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1" i="0" dirty="0">
                <a:solidFill>
                  <a:srgbClr val="2C82C9"/>
                </a:solidFill>
                <a:effectLst/>
                <a:latin typeface="Arial" panose="020B0604020202020204" pitchFamily="34" charset="0"/>
              </a:rPr>
              <a:t>Typical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, and </a:t>
            </a:r>
            <a:r>
              <a:rPr lang="en-US" b="1" i="0" dirty="0">
                <a:solidFill>
                  <a:srgbClr val="E25041"/>
                </a:solidFill>
                <a:effectLst/>
                <a:latin typeface="Arial" panose="020B0604020202020204" pitchFamily="34" charset="0"/>
              </a:rPr>
              <a:t>Need for Instruction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T-Scores range from 28-72.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Scores of 60 and above are considered a </a:t>
            </a:r>
            <a:r>
              <a:rPr lang="en-US" b="1" i="0" dirty="0">
                <a:solidFill>
                  <a:srgbClr val="41A85F"/>
                </a:solidFill>
                <a:effectLst/>
                <a:latin typeface="Arial" panose="020B0604020202020204" pitchFamily="34" charset="0"/>
              </a:rPr>
              <a:t>Strength</a:t>
            </a:r>
            <a:endParaRPr lang="en-US" b="0" i="0" dirty="0">
              <a:solidFill>
                <a:srgbClr val="36394D"/>
              </a:solidFill>
              <a:effectLst/>
              <a:latin typeface="Arial" panose="020B0604020202020204" pitchFamily="34" charset="0"/>
            </a:endParaRP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Scores between 41-59 are considered </a:t>
            </a:r>
            <a:r>
              <a:rPr lang="en-US" b="1" i="0" dirty="0">
                <a:solidFill>
                  <a:srgbClr val="2C82C9"/>
                </a:solidFill>
                <a:effectLst/>
                <a:latin typeface="Arial" panose="020B0604020202020204" pitchFamily="34" charset="0"/>
              </a:rPr>
              <a:t>Typical 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(demonstrating typical patterns of development)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Scores of 40 and below indicate a </a:t>
            </a:r>
            <a:r>
              <a:rPr lang="en-US" b="1" i="0" dirty="0">
                <a:solidFill>
                  <a:srgbClr val="E25041"/>
                </a:solidFill>
                <a:effectLst/>
                <a:latin typeface="Arial" panose="020B0604020202020204" pitchFamily="34" charset="0"/>
              </a:rPr>
              <a:t>Need for Instruction</a:t>
            </a:r>
          </a:p>
          <a:p>
            <a:pPr marL="914400" lvl="2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36394D"/>
              </a:solidFill>
              <a:effectLst/>
              <a:latin typeface="Arial" panose="020B0604020202020204" pitchFamily="34" charset="0"/>
            </a:endParaRP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Note: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 The term </a:t>
            </a:r>
            <a:r>
              <a:rPr lang="en-US" b="1" i="0" dirty="0">
                <a:solidFill>
                  <a:srgbClr val="E25041"/>
                </a:solidFill>
                <a:effectLst/>
                <a:latin typeface="Arial" panose="020B0604020202020204" pitchFamily="34" charset="0"/>
              </a:rPr>
              <a:t>Need for Instruction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 was thoughtfully chosen to convey that a student has not yet acquired these skills. As a strength-based assessment, this score increases the awareness that a student requires support and instruction for their continued development and time to practice these skills. 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0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a review of the DESSA assessment norms.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The DESSA assessments are nationally standardized and norm-referenced. </a:t>
            </a:r>
          </a:p>
          <a:p>
            <a:pPr marL="171450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From the standardization sample, we can anticipate that:</a:t>
            </a:r>
          </a:p>
          <a:p>
            <a:pPr marL="628650" lvl="1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68%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 of student scores will indicate they are demonstrating </a:t>
            </a:r>
            <a:r>
              <a:rPr lang="en-US" b="1" i="0" dirty="0">
                <a:solidFill>
                  <a:srgbClr val="2C82C9"/>
                </a:solidFill>
                <a:effectLst/>
                <a:latin typeface="Arial" panose="020B0604020202020204" pitchFamily="34" charset="0"/>
              </a:rPr>
              <a:t>Typical</a:t>
            </a:r>
            <a:r>
              <a:rPr lang="en-US" b="1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patterns of social and emotional skill development,</a:t>
            </a:r>
          </a:p>
          <a:p>
            <a:pPr marL="628650" lvl="1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16%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 of student scores will demonstrate a </a:t>
            </a:r>
            <a:r>
              <a:rPr lang="en-US" b="1" i="0" dirty="0">
                <a:solidFill>
                  <a:srgbClr val="41A85F"/>
                </a:solidFill>
                <a:effectLst/>
                <a:latin typeface="Arial" panose="020B0604020202020204" pitchFamily="34" charset="0"/>
              </a:rPr>
              <a:t>Strength 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in their social and emotional skills</a:t>
            </a:r>
          </a:p>
          <a:p>
            <a:pPr marL="628650" lvl="1" indent="-1714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16% 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of student scores will indicate a </a:t>
            </a:r>
            <a:r>
              <a:rPr lang="en-US" b="1" i="0" dirty="0">
                <a:solidFill>
                  <a:srgbClr val="E25041"/>
                </a:solidFill>
                <a:effectLst/>
                <a:latin typeface="Arial" panose="020B0604020202020204" pitchFamily="34" charset="0"/>
              </a:rPr>
              <a:t>Need for Instruction</a:t>
            </a:r>
            <a:r>
              <a:rPr lang="en-US" b="0" i="0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1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A7D9-6FB7-966D-AC60-35E973580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DEE2BE-24FC-D394-ACC2-56742E1C12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52D1BE-7EF1-CF35-27FE-D77AB8F5C4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Slide Purpose: </a:t>
            </a:r>
            <a:r>
              <a:rPr lang="en-US" dirty="0"/>
              <a:t>To provide a high-level overview of the data that will be reviewed with the intended audience.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what data the audience can expect to review, such as: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District/organization wide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School/program wide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Grade level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Content/subject area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Classroom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Small group/Tier 2/MTSS focus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1" dirty="0">
                <a:solidFill>
                  <a:srgbClr val="36394D"/>
                </a:solidFill>
                <a:effectLst/>
                <a:latin typeface="Arial" panose="020B0604020202020204" pitchFamily="34" charset="0"/>
              </a:rPr>
              <a:t>Individual student results 	</a:t>
            </a:r>
            <a:endParaRPr lang="en-US" b="1" i="1" dirty="0">
              <a:solidFill>
                <a:srgbClr val="E25041"/>
              </a:solidFill>
              <a:effectLst/>
              <a:latin typeface="Arial" panose="020B0604020202020204" pitchFamily="34" charset="0"/>
            </a:endParaRPr>
          </a:p>
          <a:p>
            <a:pPr marL="914400" lvl="2" indent="0">
              <a:buFont typeface="Arial" panose="020B0604020202020204" pitchFamily="34" charset="0"/>
              <a:buNone/>
            </a:pPr>
            <a:endParaRPr lang="en-US" b="0" i="0" dirty="0">
              <a:solidFill>
                <a:srgbClr val="36394D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93451-90DD-95FA-531A-7D9B7F62CB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3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Slide Purpose: </a:t>
            </a:r>
            <a:r>
              <a:rPr lang="en-US" b="0" dirty="0"/>
              <a:t>Transition slide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this section, we’ll look at the DESSA results by report, followed by some guiding questions and actions to consider based on the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34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review foundational (descriptive range) results at the district level.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Locate this information within the DESSA System by either viewing the graph on the right side of the </a:t>
            </a:r>
            <a:r>
              <a:rPr lang="en-US" b="1" dirty="0"/>
              <a:t>Dashboard</a:t>
            </a:r>
            <a:r>
              <a:rPr lang="en-US" dirty="0"/>
              <a:t> OR navigating to the Data and Insights tab and selecting the </a:t>
            </a:r>
            <a:r>
              <a:rPr lang="en-US" b="1" dirty="0"/>
              <a:t>My Students </a:t>
            </a:r>
            <a:r>
              <a:rPr lang="en-US" dirty="0"/>
              <a:t>report.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Select the desired “Rating Window” and “Form” filter or choose the Start/End date filters, click apply. 	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total number of students rated, hover over each bar on the graph.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dirty="0"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DESSA System View: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Consider adding a slide with a screenshot of the report results in the DESSA System or displaying the DESSA System to model navigating through the platform. 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140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2FC4A-AE86-C441-58DC-A7C3CF4F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847B5B-238B-7995-8426-A045952F17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4A461-4826-53CE-650F-6F005B797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Slide Purpose: </a:t>
            </a:r>
            <a:r>
              <a:rPr lang="en-US" dirty="0"/>
              <a:t>To provide guiding questions and action steps for consideration while reviewing district-wide results.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the prompts to discuss data results at the district level.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02F677-BFAC-F252-6D20-F9A4000C5F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8421BB-A003-3F4F-9B85-D56C231325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56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rgbClr val="0032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0539E0-2845-43AB-F1EC-B958F3614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rgbClr val="FFF8E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F8E8A8-C6AD-B6D5-1EBB-A3D96D0AF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FFF8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FI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52091383-E9D5-EBBE-88D2-951572A53ADF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234754" y="6371432"/>
            <a:ext cx="1564671" cy="192053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5BD8B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1B425AD-FB63-C6DC-EB42-78BA16BAF3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77" y="638399"/>
            <a:ext cx="1567313" cy="48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0994F9-B842-75A8-DA28-CA69A50DA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65266" y="1395882"/>
            <a:ext cx="5390121" cy="38476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s-FI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AB7C22B-014D-F97B-E6D4-C072EC20245C}"/>
              </a:ext>
            </a:extLst>
          </p:cNvPr>
          <p:cNvSpPr/>
          <p:nvPr userDrawn="1"/>
        </p:nvSpPr>
        <p:spPr>
          <a:xfrm>
            <a:off x="1" y="0"/>
            <a:ext cx="5183188" cy="6858000"/>
          </a:xfrm>
          <a:prstGeom prst="rect">
            <a:avLst/>
          </a:prstGeom>
          <a:solidFill>
            <a:srgbClr val="FFC34A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30E13686-348F-B406-F743-FA3277273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883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88B2BDA0-316F-EE47-2838-C66E416247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93004"/>
            <a:ext cx="3932237" cy="956025"/>
          </a:xfrm>
        </p:spPr>
        <p:txBody>
          <a:bodyPr/>
          <a:lstStyle>
            <a:lvl1pPr marL="0" indent="0">
              <a:buNone/>
              <a:defRPr sz="1600">
                <a:solidFill>
                  <a:srgbClr val="0032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FC4EE8CA-4432-C737-E69E-F7059E222A0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1BC7E4-C401-85B1-7425-118A9807AC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76" y="670040"/>
            <a:ext cx="1132418" cy="34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E1D6F1-79D7-C9FE-FF99-E0503F1887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091" y="6001354"/>
            <a:ext cx="4581418" cy="4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85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">
    <p:bg>
      <p:bgPr>
        <a:solidFill>
          <a:srgbClr val="0032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07C10450-AC6B-E07A-EA0F-5A43B70CE0FB}"/>
              </a:ext>
            </a:extLst>
          </p:cNvPr>
          <p:cNvSpPr/>
          <p:nvPr userDrawn="1"/>
        </p:nvSpPr>
        <p:spPr>
          <a:xfrm>
            <a:off x="0" y="3936569"/>
            <a:ext cx="12191999" cy="2921431"/>
          </a:xfrm>
          <a:prstGeom prst="rect">
            <a:avLst/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8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3F63AE8D-5B57-1976-B75A-7A146B600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8975" y="4474894"/>
            <a:ext cx="7615238" cy="397752"/>
          </a:xfrm>
        </p:spPr>
        <p:txBody>
          <a:bodyPr anchor="t" anchorCtr="0">
            <a:normAutofit/>
          </a:bodyPr>
          <a:lstStyle>
            <a:lvl1pPr>
              <a:defRPr sz="2800" b="1" i="0" cap="all" spc="100" baseline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Name</a:t>
            </a:r>
            <a:r>
              <a:rPr lang="es-ES"/>
              <a:t> </a:t>
            </a:r>
            <a:r>
              <a:rPr lang="es-ES" err="1"/>
              <a:t>Lastname</a:t>
            </a:r>
            <a:endParaRPr lang="es-FI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3589ABDD-2A43-C7AB-D33D-A8F1E71F14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92947" y="5278075"/>
            <a:ext cx="5349997" cy="2576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32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err="1"/>
              <a:t>Email@email.com</a:t>
            </a:r>
            <a:endParaRPr lang="es-ES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id="{29DC1D1B-63B9-FCCF-A326-09EFB4780220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3692947" y="5684490"/>
            <a:ext cx="5349997" cy="257673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32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1 - 123 - 1234567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9B92E2C2-5F19-5DC9-D902-E3B3D3381C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rgbClr val="0032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A9C42249-F5BB-FE30-5D2B-DFBC05776D4C}"/>
              </a:ext>
            </a:extLst>
          </p:cNvPr>
          <p:cNvSpPr/>
          <p:nvPr userDrawn="1"/>
        </p:nvSpPr>
        <p:spPr>
          <a:xfrm>
            <a:off x="3287472" y="5278074"/>
            <a:ext cx="295516" cy="2955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840E29A-28EB-3616-ACA6-48EB054FB4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2912" y="5368931"/>
            <a:ext cx="141987" cy="105346"/>
          </a:xfrm>
          <a:prstGeom prst="rect">
            <a:avLst/>
          </a:prstGeom>
        </p:spPr>
      </p:pic>
      <p:sp>
        <p:nvSpPr>
          <p:cNvPr id="16" name="Elipse 15">
            <a:extLst>
              <a:ext uri="{FF2B5EF4-FFF2-40B4-BE49-F238E27FC236}">
                <a16:creationId xmlns:a16="http://schemas.microsoft.com/office/drawing/2014/main" id="{BCFB8B9B-5C05-2754-BF56-4CDC639B6398}"/>
              </a:ext>
            </a:extLst>
          </p:cNvPr>
          <p:cNvSpPr/>
          <p:nvPr userDrawn="1"/>
        </p:nvSpPr>
        <p:spPr>
          <a:xfrm>
            <a:off x="3287472" y="5676770"/>
            <a:ext cx="295516" cy="2955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C8975D69-9A29-89CA-7689-0EFF6F622457}"/>
              </a:ext>
            </a:extLst>
          </p:cNvPr>
          <p:cNvSpPr/>
          <p:nvPr userDrawn="1"/>
        </p:nvSpPr>
        <p:spPr>
          <a:xfrm>
            <a:off x="3287472" y="5051411"/>
            <a:ext cx="1245705" cy="468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E4CBB12-B5E9-401A-BC22-BB48224CB1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2912" y="5753391"/>
            <a:ext cx="141986" cy="141986"/>
          </a:xfrm>
          <a:prstGeom prst="rect">
            <a:avLst/>
          </a:prstGeom>
        </p:spPr>
      </p:pic>
      <p:pic>
        <p:nvPicPr>
          <p:cNvPr id="4" name="Picture 3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BAEB208C-6A0E-244B-B60B-208F445AD4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298404" y="-543481"/>
            <a:ext cx="4856934" cy="4856934"/>
          </a:xfrm>
          <a:prstGeom prst="rect">
            <a:avLst/>
          </a:prstGeom>
        </p:spPr>
      </p:pic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26220717-BB0B-85F6-3D54-22914931A733}"/>
              </a:ext>
            </a:extLst>
          </p:cNvPr>
          <p:cNvSpPr/>
          <p:nvPr userDrawn="1"/>
        </p:nvSpPr>
        <p:spPr>
          <a:xfrm>
            <a:off x="773579" y="2652331"/>
            <a:ext cx="1953292" cy="2422511"/>
          </a:xfrm>
          <a:prstGeom prst="roundRect">
            <a:avLst>
              <a:gd name="adj" fmla="val 13323"/>
            </a:avLst>
          </a:prstGeom>
          <a:solidFill>
            <a:srgbClr val="FFC3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arcador de posición de imagen 22">
            <a:extLst>
              <a:ext uri="{FF2B5EF4-FFF2-40B4-BE49-F238E27FC236}">
                <a16:creationId xmlns:a16="http://schemas.microsoft.com/office/drawing/2014/main" id="{52FADA5B-7811-7CF3-626F-1EE34710FF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6659" y="2800823"/>
            <a:ext cx="1647131" cy="212552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AC10D5B-1289-AC26-FA4E-2A4BC37EBE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581362" y="828110"/>
            <a:ext cx="3637165" cy="112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2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solidFill>
          <a:srgbClr val="FFF8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een crescent moon with black background&#10;&#10;Description automatically generated">
            <a:extLst>
              <a:ext uri="{FF2B5EF4-FFF2-40B4-BE49-F238E27FC236}">
                <a16:creationId xmlns:a16="http://schemas.microsoft.com/office/drawing/2014/main" id="{235535AD-1809-D9EB-FF37-9B05B745F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3000"/>
          </a:blip>
          <a:stretch>
            <a:fillRect/>
          </a:stretch>
        </p:blipFill>
        <p:spPr>
          <a:xfrm rot="18030488">
            <a:off x="4636754" y="961017"/>
            <a:ext cx="2760668" cy="548639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0539E0-2845-43AB-F1EC-B958F3614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50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F8E8A8-C6AD-B6D5-1EBB-A3D96D0AF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FI"/>
          </a:p>
        </p:txBody>
      </p:sp>
      <p:sp>
        <p:nvSpPr>
          <p:cNvPr id="7" name="Marcador de texto 3">
            <a:extLst>
              <a:ext uri="{FF2B5EF4-FFF2-40B4-BE49-F238E27FC236}">
                <a16:creationId xmlns:a16="http://schemas.microsoft.com/office/drawing/2014/main" id="{2D6A0577-BC5B-A562-1C80-02C393DA7AE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5234754" y="6371432"/>
            <a:ext cx="1564671" cy="192053"/>
          </a:xfrm>
        </p:spPr>
        <p:txBody>
          <a:bodyPr>
            <a:normAutofit/>
          </a:bodyPr>
          <a:lstStyle>
            <a:lvl1pPr marL="0" indent="0" algn="ctr">
              <a:buNone/>
              <a:defRPr sz="900">
                <a:solidFill>
                  <a:srgbClr val="00325E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9" name="Picture 8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B78D8DC7-CAD1-5181-FA99-8810AE3BE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775" y="352426"/>
            <a:ext cx="156845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DA6BF58-A313-DED9-11C3-239A8C8743B1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3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179D1D-B459-79E8-C53D-57A2992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8" y="511969"/>
            <a:ext cx="10138651" cy="986631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702E6-E91B-78C1-E23D-63A6E974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857"/>
            <a:ext cx="10515600" cy="3898106"/>
          </a:xfrm>
        </p:spPr>
        <p:txBody>
          <a:bodyPr/>
          <a:lstStyle>
            <a:lvl1pPr>
              <a:buClr>
                <a:schemeClr val="accent2"/>
              </a:buClr>
              <a:defRPr sz="2400"/>
            </a:lvl1pPr>
            <a:lvl2pPr>
              <a:buClr>
                <a:schemeClr val="accent2"/>
              </a:buClr>
              <a:defRPr sz="2000"/>
            </a:lvl2pPr>
            <a:lvl3pPr>
              <a:buClr>
                <a:schemeClr val="accent2"/>
              </a:buClr>
              <a:defRPr sz="1600"/>
            </a:lvl3pPr>
            <a:lvl4pPr>
              <a:buClr>
                <a:schemeClr val="accent2"/>
              </a:buClr>
              <a:defRPr sz="1200"/>
            </a:lvl4pPr>
            <a:lvl5pPr>
              <a:buClr>
                <a:schemeClr val="accent2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FI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9433090C-E243-6C9A-B6D1-D0ECB2357A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3DBCE-6501-6965-618E-E54C79EF7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-142676" y="5972683"/>
            <a:ext cx="1132457" cy="1132457"/>
          </a:xfrm>
          <a:prstGeom prst="rect">
            <a:avLst/>
          </a:prstGeom>
        </p:spPr>
      </p:pic>
      <p:pic>
        <p:nvPicPr>
          <p:cNvPr id="6" name="Picture 5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6130C7B4-4DB4-4027-ADDB-0D484EB1E9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0462" y="475965"/>
            <a:ext cx="529319" cy="529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8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DA6BF58-A313-DED9-11C3-239A8C8743B1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FFC3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179D1D-B459-79E8-C53D-57A2992F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8" y="511969"/>
            <a:ext cx="10138651" cy="986631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rgbClr val="0032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E702E6-E91B-78C1-E23D-63A6E9746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8857"/>
            <a:ext cx="10515600" cy="3898106"/>
          </a:xfrm>
        </p:spPr>
        <p:txBody>
          <a:bodyPr/>
          <a:lstStyle>
            <a:lvl1pPr>
              <a:buClr>
                <a:schemeClr val="accent6"/>
              </a:buClr>
              <a:defRPr sz="2400"/>
            </a:lvl1pPr>
            <a:lvl2pPr>
              <a:buClr>
                <a:schemeClr val="accent6"/>
              </a:buClr>
              <a:defRPr sz="2000"/>
            </a:lvl2pPr>
            <a:lvl3pPr>
              <a:buClr>
                <a:schemeClr val="accent6"/>
              </a:buClr>
              <a:defRPr sz="1600"/>
            </a:lvl3pPr>
            <a:lvl4pPr>
              <a:buClr>
                <a:schemeClr val="accent6"/>
              </a:buClr>
              <a:defRPr sz="1200"/>
            </a:lvl4pPr>
            <a:lvl5pPr>
              <a:buClr>
                <a:schemeClr val="accent6"/>
              </a:buCl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FI"/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9433090C-E243-6C9A-B6D1-D0ECB2357AA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id="{48C3DBCE-6501-6965-618E-E54C79EF72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000"/>
          </a:blip>
          <a:stretch>
            <a:fillRect/>
          </a:stretch>
        </p:blipFill>
        <p:spPr>
          <a:xfrm>
            <a:off x="-142676" y="5972683"/>
            <a:ext cx="1132457" cy="1132457"/>
          </a:xfrm>
          <a:prstGeom prst="rect">
            <a:avLst/>
          </a:prstGeom>
        </p:spPr>
      </p:pic>
      <p:pic>
        <p:nvPicPr>
          <p:cNvPr id="5" name="Picture 4" descr="A blue square with a black background&#10;&#10;Description automatically generated">
            <a:extLst>
              <a:ext uri="{FF2B5EF4-FFF2-40B4-BE49-F238E27FC236}">
                <a16:creationId xmlns:a16="http://schemas.microsoft.com/office/drawing/2014/main" id="{B7B9C3E9-0D0E-EAA2-14BB-19382CA72E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26602" y="435695"/>
            <a:ext cx="623195" cy="62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D45E1EC-3C66-2552-8C46-F1A71FE3DD00}"/>
              </a:ext>
            </a:extLst>
          </p:cNvPr>
          <p:cNvSpPr/>
          <p:nvPr userDrawn="1"/>
        </p:nvSpPr>
        <p:spPr>
          <a:xfrm>
            <a:off x="0" y="0"/>
            <a:ext cx="5989983" cy="6858000"/>
          </a:xfrm>
          <a:prstGeom prst="rect">
            <a:avLst/>
          </a:prstGeom>
          <a:solidFill>
            <a:srgbClr val="003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890B2-85B3-7139-7679-77FDBFD9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2660"/>
            <a:ext cx="4336498" cy="2852737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BD7E0-2391-69FC-EE03-B69569DF0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3104"/>
            <a:ext cx="4336498" cy="7285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B580300-6EC0-9990-41B2-457071F931F4}"/>
              </a:ext>
            </a:extLst>
          </p:cNvPr>
          <p:cNvSpPr/>
          <p:nvPr userDrawn="1"/>
        </p:nvSpPr>
        <p:spPr>
          <a:xfrm>
            <a:off x="927327" y="4381430"/>
            <a:ext cx="1245705" cy="67470"/>
          </a:xfrm>
          <a:prstGeom prst="roundRect">
            <a:avLst>
              <a:gd name="adj" fmla="val 50000"/>
            </a:avLst>
          </a:prstGeom>
          <a:solidFill>
            <a:srgbClr val="5BD8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F2A7414-A29E-530F-0D3B-242218B4E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982" y="0"/>
            <a:ext cx="6202017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A0EA6C-DBA2-CAA2-DBA6-E981BD8E0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77" y="638399"/>
            <a:ext cx="1087811" cy="335901"/>
          </a:xfrm>
          <a:prstGeom prst="rect">
            <a:avLst/>
          </a:prstGeom>
        </p:spPr>
      </p:pic>
      <p:pic>
        <p:nvPicPr>
          <p:cNvPr id="6" name="Picture 5" descr="A green crescent moon with black background&#10;&#10;Description automatically generated">
            <a:extLst>
              <a:ext uri="{FF2B5EF4-FFF2-40B4-BE49-F238E27FC236}">
                <a16:creationId xmlns:a16="http://schemas.microsoft.com/office/drawing/2014/main" id="{07F8DB8B-0A91-A3FC-2541-6F808600429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8383945">
            <a:off x="286300" y="5624239"/>
            <a:ext cx="686353" cy="136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5D45E1EC-3C66-2552-8C46-F1A71FE3DD00}"/>
              </a:ext>
            </a:extLst>
          </p:cNvPr>
          <p:cNvSpPr/>
          <p:nvPr userDrawn="1"/>
        </p:nvSpPr>
        <p:spPr>
          <a:xfrm>
            <a:off x="0" y="0"/>
            <a:ext cx="5989983" cy="6858000"/>
          </a:xfrm>
          <a:prstGeom prst="rect">
            <a:avLst/>
          </a:prstGeom>
          <a:solidFill>
            <a:srgbClr val="FFF8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9890B2-85B3-7139-7679-77FDBFD9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2660"/>
            <a:ext cx="4336498" cy="2852737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rgbClr val="0032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0BD7E0-2391-69FC-EE03-B69569DF0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3104"/>
            <a:ext cx="4336498" cy="72859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00325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ángulo redondeado 8">
            <a:extLst>
              <a:ext uri="{FF2B5EF4-FFF2-40B4-BE49-F238E27FC236}">
                <a16:creationId xmlns:a16="http://schemas.microsoft.com/office/drawing/2014/main" id="{AB580300-6EC0-9990-41B2-457071F931F4}"/>
              </a:ext>
            </a:extLst>
          </p:cNvPr>
          <p:cNvSpPr/>
          <p:nvPr userDrawn="1"/>
        </p:nvSpPr>
        <p:spPr>
          <a:xfrm>
            <a:off x="927327" y="4381430"/>
            <a:ext cx="1245705" cy="67470"/>
          </a:xfrm>
          <a:prstGeom prst="roundRect">
            <a:avLst>
              <a:gd name="adj" fmla="val 50000"/>
            </a:avLst>
          </a:prstGeom>
          <a:solidFill>
            <a:srgbClr val="003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8F2A7414-A29E-530F-0D3B-242218B4E0E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9982" y="0"/>
            <a:ext cx="6202017" cy="44489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Marcador de texto 3">
            <a:extLst>
              <a:ext uri="{FF2B5EF4-FFF2-40B4-BE49-F238E27FC236}">
                <a16:creationId xmlns:a16="http://schemas.microsoft.com/office/drawing/2014/main" id="{9373BF6A-CB9E-D139-35DC-68682E012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9388" y="5039450"/>
            <a:ext cx="4824412" cy="7874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4D465018-CCA3-C100-BE12-0676085AC4A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pic>
        <p:nvPicPr>
          <p:cNvPr id="10" name="Picture 9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3C7956CF-E872-D4E9-6E8B-643145A42A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74953"/>
            <a:ext cx="1256493" cy="386613"/>
          </a:xfrm>
          <a:prstGeom prst="rect">
            <a:avLst/>
          </a:prstGeom>
        </p:spPr>
      </p:pic>
      <p:pic>
        <p:nvPicPr>
          <p:cNvPr id="13" name="Picture 12" descr="A blue flower on a black background&#10;&#10;Description automatically generated">
            <a:extLst>
              <a:ext uri="{FF2B5EF4-FFF2-40B4-BE49-F238E27FC236}">
                <a16:creationId xmlns:a16="http://schemas.microsoft.com/office/drawing/2014/main" id="{826A92AC-3FFC-B7B9-19A2-5EC0A1BA8A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427" y="5971382"/>
            <a:ext cx="723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409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2C0E8DF5-DB6A-77A6-0319-6DB4F928BD47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1B7EB64-D35B-5709-001D-1E34ABB3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8" y="511969"/>
            <a:ext cx="10138651" cy="986631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rgbClr val="00325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pic>
        <p:nvPicPr>
          <p:cNvPr id="4" name="Picture 3" descr="A blue square with a black background&#10;&#10;Description automatically generated">
            <a:extLst>
              <a:ext uri="{FF2B5EF4-FFF2-40B4-BE49-F238E27FC236}">
                <a16:creationId xmlns:a16="http://schemas.microsoft.com/office/drawing/2014/main" id="{F6194B9A-C0D9-C392-0AB2-DD9FB0A1FA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281" y="380444"/>
            <a:ext cx="624840" cy="624840"/>
          </a:xfrm>
          <a:prstGeom prst="rect">
            <a:avLst/>
          </a:prstGeom>
        </p:spPr>
      </p:pic>
      <p:pic>
        <p:nvPicPr>
          <p:cNvPr id="6" name="Picture 5" descr="A yellow half of a fruit&#10;&#10;Description automatically generated">
            <a:extLst>
              <a:ext uri="{FF2B5EF4-FFF2-40B4-BE49-F238E27FC236}">
                <a16:creationId xmlns:a16="http://schemas.microsoft.com/office/drawing/2014/main" id="{AFDBEE23-2840-457A-F158-BED506BDE7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3000"/>
          </a:blip>
          <a:stretch>
            <a:fillRect/>
          </a:stretch>
        </p:blipFill>
        <p:spPr>
          <a:xfrm>
            <a:off x="0" y="3429000"/>
            <a:ext cx="3429000" cy="3733800"/>
          </a:xfrm>
          <a:prstGeom prst="rect">
            <a:avLst/>
          </a:prstGeom>
        </p:spPr>
      </p:pic>
      <p:pic>
        <p:nvPicPr>
          <p:cNvPr id="9" name="Picture 8" descr="An orange star on a black background&#10;&#10;Description automatically generated">
            <a:extLst>
              <a:ext uri="{FF2B5EF4-FFF2-40B4-BE49-F238E27FC236}">
                <a16:creationId xmlns:a16="http://schemas.microsoft.com/office/drawing/2014/main" id="{C142DB56-DC6F-09E9-73F4-AEE1270C09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10091872" y="-813458"/>
            <a:ext cx="2650853" cy="2650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9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2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CA23146-E241-097B-2FAE-F66051F14E65}"/>
              </a:ext>
            </a:extLst>
          </p:cNvPr>
          <p:cNvSpPr/>
          <p:nvPr userDrawn="1"/>
        </p:nvSpPr>
        <p:spPr>
          <a:xfrm>
            <a:off x="1" y="0"/>
            <a:ext cx="5183188" cy="6858000"/>
          </a:xfrm>
          <a:prstGeom prst="rect">
            <a:avLst/>
          </a:prstGeom>
          <a:solidFill>
            <a:srgbClr val="0032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216B045-33D3-6308-3A2C-6777560B3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883"/>
            <a:ext cx="3932237" cy="1600200"/>
          </a:xfrm>
        </p:spPr>
        <p:txBody>
          <a:bodyPr anchor="b"/>
          <a:lstStyle>
            <a:lvl1pPr>
              <a:defRPr sz="3200" b="1" i="0">
                <a:solidFill>
                  <a:srgbClr val="FFF8E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s-F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ECE5A6-FB5A-43A4-D885-A71216FDD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93004"/>
            <a:ext cx="3932237" cy="956025"/>
          </a:xfrm>
        </p:spPr>
        <p:txBody>
          <a:bodyPr/>
          <a:lstStyle>
            <a:lvl1pPr marL="0" indent="0">
              <a:buNone/>
              <a:defRPr sz="1600">
                <a:solidFill>
                  <a:srgbClr val="FFF8EC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4D97B4-24BE-D4C9-ABB7-6BDC099E4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7" cy="4873625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600"/>
            </a:lvl2pPr>
            <a:lvl3pPr>
              <a:buClr>
                <a:schemeClr val="accent2"/>
              </a:buClr>
              <a:defRPr sz="1200"/>
            </a:lvl3pPr>
            <a:lvl4pPr>
              <a:buClr>
                <a:schemeClr val="accent2"/>
              </a:buClr>
              <a:defRPr sz="1000"/>
            </a:lvl4pPr>
            <a:lvl5pPr>
              <a:buClr>
                <a:schemeClr val="accent2"/>
              </a:buClr>
              <a:defRPr sz="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FI"/>
          </a:p>
        </p:txBody>
      </p:sp>
      <p:sp>
        <p:nvSpPr>
          <p:cNvPr id="13" name="Marcador de texto 3">
            <a:extLst>
              <a:ext uri="{FF2B5EF4-FFF2-40B4-BE49-F238E27FC236}">
                <a16:creationId xmlns:a16="http://schemas.microsoft.com/office/drawing/2014/main" id="{81AB94B0-1CA4-9E0F-5D63-8BCF73F23B33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9789128" y="6371432"/>
            <a:ext cx="1564671" cy="192053"/>
          </a:xfrm>
        </p:spPr>
        <p:txBody>
          <a:bodyPr>
            <a:normAutofit/>
          </a:bodyPr>
          <a:lstStyle>
            <a:lvl1pPr marL="0" indent="0" algn="r">
              <a:buNone/>
              <a:defRPr sz="9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© Riverside </a:t>
            </a:r>
            <a:r>
              <a:rPr lang="es-ES" err="1"/>
              <a:t>Insights</a:t>
            </a:r>
            <a:r>
              <a:rPr lang="es-ES"/>
              <a:t> | 2024</a:t>
            </a:r>
          </a:p>
        </p:txBody>
      </p:sp>
      <p:sp>
        <p:nvSpPr>
          <p:cNvPr id="15" name="Marcador de posición de imagen 14">
            <a:extLst>
              <a:ext uri="{FF2B5EF4-FFF2-40B4-BE49-F238E27FC236}">
                <a16:creationId xmlns:a16="http://schemas.microsoft.com/office/drawing/2014/main" id="{BD82E156-1DA9-07DA-8A95-A0628FD2D8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788" y="4972050"/>
            <a:ext cx="3932237" cy="128587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F68B8AE-80FF-F1B9-0832-8322C80554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476" y="670040"/>
            <a:ext cx="1132418" cy="349675"/>
          </a:xfrm>
          <a:prstGeom prst="rect">
            <a:avLst/>
          </a:prstGeom>
        </p:spPr>
      </p:pic>
      <p:pic>
        <p:nvPicPr>
          <p:cNvPr id="7" name="Picture 6" descr="A yellow and black sun&#10;&#10;Description automatically generated">
            <a:extLst>
              <a:ext uri="{FF2B5EF4-FFF2-40B4-BE49-F238E27FC236}">
                <a16:creationId xmlns:a16="http://schemas.microsoft.com/office/drawing/2014/main" id="{4D0D9D0E-07CD-7FC4-50D4-AFD525D271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-73023" y="4219303"/>
            <a:ext cx="1550100" cy="363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46EFFE1-6EDA-7781-040F-856DA3117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F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0AEE55-24B9-317D-3DAF-604F5678D8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F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D4D1EC-063D-906C-EBD5-3CE9B6DE4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AA60E5-60DB-944E-A838-5D6926DC028E}" type="datetimeFigureOut">
              <a:rPr lang="es-FI" smtClean="0"/>
              <a:pPr/>
              <a:t>02/13/2025</a:t>
            </a:fld>
            <a:endParaRPr lang="es-F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652B55-5C57-EF47-41D7-8692933571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F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71F779-E1B7-89D3-D025-C2F109C75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494-8289-2643-B86E-588EA5B8156F}" type="slidenum">
              <a:rPr lang="es-FI" smtClean="0"/>
              <a:pPr/>
              <a:t>‹#›</a:t>
            </a:fld>
            <a:endParaRPr lang="es-FI"/>
          </a:p>
        </p:txBody>
      </p:sp>
    </p:spTree>
    <p:extLst>
      <p:ext uri="{BB962C8B-B14F-4D97-AF65-F5344CB8AC3E}">
        <p14:creationId xmlns:p14="http://schemas.microsoft.com/office/powerpoint/2010/main" val="255202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2" r:id="rId4"/>
    <p:sldLayoutId id="2147483651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hyperlink" Target="https://screenpal.com/watch/c0XoouVGyb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9.xml"/><Relationship Id="rId4" Type="http://schemas.openxmlformats.org/officeDocument/2006/relationships/hyperlink" Target="https://selcompass.zendesk.com/hc/en-us/articles/31080049770637-Analyzing-Tiered-Data-Report-Guides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selcompass.zendesk.com/hc/en-us/articles/17162160207757-Aperture-Middle-School-DESSA-Implementation-Guide" TargetMode="External"/><Relationship Id="rId3" Type="http://schemas.openxmlformats.org/officeDocument/2006/relationships/notesSlide" Target="../notesSlides/notesSlide29.xml"/><Relationship Id="rId7" Type="http://schemas.openxmlformats.org/officeDocument/2006/relationships/hyperlink" Target="https://selcompass.zendesk.com/hc/en-us/articles/28683129812621-K-8-Implementation-Guide-DESSA-2" TargetMode="Externa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30.xml"/><Relationship Id="rId6" Type="http://schemas.openxmlformats.org/officeDocument/2006/relationships/hyperlink" Target="https://selcompass.zendesk.com/hc/en-us/articles/21362744702605-Using-DESSA-Data-for-Tiered-Action-Plans" TargetMode="External"/><Relationship Id="rId11" Type="http://schemas.openxmlformats.org/officeDocument/2006/relationships/hyperlink" Target="https://selcompass.zendesk.com/hc/en-us/articles/16362862103565-Talking-to-Students-About-Their-SSR-Data" TargetMode="External"/><Relationship Id="rId5" Type="http://schemas.openxmlformats.org/officeDocument/2006/relationships/hyperlink" Target="https://apertureed.thinkific.com/pages/on-demand-library" TargetMode="External"/><Relationship Id="rId10" Type="http://schemas.openxmlformats.org/officeDocument/2006/relationships/hyperlink" Target="https://selcompass.zendesk.com/hc/en-us/articles/25970039725325-DESSA-Second-Step-Implementation-Guide" TargetMode="External"/><Relationship Id="rId4" Type="http://schemas.openxmlformats.org/officeDocument/2006/relationships/hyperlink" Target="https://selcompass.zendesk.com/hc/en-us/articles/31080049770637-Analyzing-Tiered-Data-Report-Guides" TargetMode="External"/><Relationship Id="rId9" Type="http://schemas.openxmlformats.org/officeDocument/2006/relationships/hyperlink" Target="https://selcompass.zendesk.com/hc/en-us/articles/9955356207757-Aperture-High-School-DESSA-Implementation-Guid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hyperlink" Target="https://screenpal.com/watch/c0XuV4Vmhk4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hyperlink" Target="https://screenpal.com/watch/c060l9VEZn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90C9F78B-8CCD-4CDA-47DD-50F485110C0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>
            <a:off x="2665367" y="79330"/>
            <a:ext cx="6861265" cy="68612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E5FBAE1-8146-46B3-C78B-6953C20D7C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DESSA Data Results </a:t>
            </a:r>
            <a:endParaRPr lang="es-FI" sz="60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F574A1-74EC-0147-A43D-0CC59020B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Insert District/Organization Name </a:t>
            </a:r>
            <a:endParaRPr lang="es-FI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9C0BA8-E7F5-BC81-B672-D3637A394B02}"/>
              </a:ext>
            </a:extLst>
          </p:cNvPr>
          <p:cNvSpPr txBox="1"/>
          <p:nvPr/>
        </p:nvSpPr>
        <p:spPr>
          <a:xfrm>
            <a:off x="4897819" y="4888468"/>
            <a:ext cx="239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02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07EE6-127C-C39C-2A6C-F9DA02ED8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F82C6-E61F-980B-5C2E-5A9E666D0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School-Wide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87EB3-94A5-1168-97FF-5C4EDD8A0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My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9F6918-90E1-AB22-3F59-484535FDF892}"/>
              </a:ext>
            </a:extLst>
          </p:cNvPr>
          <p:cNvSpPr txBox="1"/>
          <p:nvPr/>
        </p:nvSpPr>
        <p:spPr>
          <a:xfrm>
            <a:off x="6108192" y="463166"/>
            <a:ext cx="581732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Total students assessed: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</a:t>
            </a:r>
          </a:p>
          <a:p>
            <a:pPr marL="113665"/>
            <a:endParaRPr lang="en-US" sz="28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800" b="1" dirty="0">
              <a:solidFill>
                <a:srgbClr val="C00000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 percent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ECEA2F-201F-C93E-51D5-34B11E955009}"/>
              </a:ext>
            </a:extLst>
          </p:cNvPr>
          <p:cNvSpPr txBox="1">
            <a:spLocks/>
          </p:cNvSpPr>
          <p:nvPr/>
        </p:nvSpPr>
        <p:spPr>
          <a:xfrm>
            <a:off x="6604762" y="5273456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</a:t>
            </a:r>
          </a:p>
          <a:p>
            <a:pPr algn="ctr"/>
            <a:r>
              <a:rPr lang="en-US" i="1" dirty="0"/>
              <a:t> DESSA System (optional)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9FFA88-34E0-6670-DE8E-72BFB2426E4C}"/>
              </a:ext>
            </a:extLst>
          </p:cNvPr>
          <p:cNvSpPr/>
          <p:nvPr/>
        </p:nvSpPr>
        <p:spPr>
          <a:xfrm>
            <a:off x="158496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345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754BA-DFC3-EAE3-D642-7DF628CC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3FF3B-166C-71C4-6DE5-EA166E271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School-Wide Results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6BD0CB-D9AD-A0C4-B2D5-D60EACE3881D}"/>
              </a:ext>
            </a:extLst>
          </p:cNvPr>
          <p:cNvSpPr/>
          <p:nvPr/>
        </p:nvSpPr>
        <p:spPr>
          <a:xfrm>
            <a:off x="158496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798201-A6A7-2B63-1216-6C4D5D2DAF7B}"/>
              </a:ext>
            </a:extLst>
          </p:cNvPr>
          <p:cNvSpPr txBox="1"/>
          <p:nvPr/>
        </p:nvSpPr>
        <p:spPr>
          <a:xfrm>
            <a:off x="6290279" y="166568"/>
            <a:ext cx="5592039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do you notice about your site’s distribution vs. the expected distribution: </a:t>
            </a:r>
            <a:r>
              <a:rPr lang="en-US" sz="2200" b="1" dirty="0">
                <a:solidFill>
                  <a:srgbClr val="00B050"/>
                </a:solidFill>
                <a:latin typeface="Arial"/>
                <a:cs typeface="Arial"/>
              </a:rPr>
              <a:t>Strength 16%, </a:t>
            </a: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Typical 68%, </a:t>
            </a:r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and 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Need for Instruction 16%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Consider what might influence these distributions, such as implementation practices and educator (rater) training. 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How does the culture of the school and classroom (relationships, routines, procedures) support student outcomes?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Explore the Foundational Practices and Strategy resources that would support student growth to implement school-wide. Resources are located under the “Strategies” tab in the Educator Portal.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614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1D8F1-B0F5-89AA-7C2E-222CE031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F7DE-E356-1397-C65F-1ECF74F50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Level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7CCBB4-30D5-411C-11E4-9BDB5EEE99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Grade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136477-4348-51B5-8CD9-AC86C9EA50DE}"/>
              </a:ext>
            </a:extLst>
          </p:cNvPr>
          <p:cNvSpPr txBox="1"/>
          <p:nvPr/>
        </p:nvSpPr>
        <p:spPr>
          <a:xfrm>
            <a:off x="6010656" y="463165"/>
            <a:ext cx="581732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Grade: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D3E7DA-1D76-6ABF-38DC-645EDECA25B6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BE1C12C-AE3C-601B-1C55-7B6A719BC2D7}"/>
              </a:ext>
            </a:extLst>
          </p:cNvPr>
          <p:cNvSpPr txBox="1">
            <a:spLocks/>
          </p:cNvSpPr>
          <p:nvPr/>
        </p:nvSpPr>
        <p:spPr>
          <a:xfrm>
            <a:off x="6580378" y="6030537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018079-E8B9-87BC-7A51-9027B5680C68}"/>
              </a:ext>
            </a:extLst>
          </p:cNvPr>
          <p:cNvSpPr txBox="1"/>
          <p:nvPr/>
        </p:nvSpPr>
        <p:spPr>
          <a:xfrm>
            <a:off x="6010656" y="2318629"/>
            <a:ext cx="581732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Grade: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FCEF35-E109-D18D-53D6-78B311BD8908}"/>
              </a:ext>
            </a:extLst>
          </p:cNvPr>
          <p:cNvSpPr txBox="1"/>
          <p:nvPr/>
        </p:nvSpPr>
        <p:spPr>
          <a:xfrm>
            <a:off x="6010656" y="4174093"/>
            <a:ext cx="5817326" cy="14465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Grade: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0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617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BCD57-7DFE-7167-C03E-6EB7EFE91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673F3-4018-9090-EAD1-A37A26A30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Reviewing Grade Level Results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6BAB8E-C17A-6F96-85B0-95541F4DCAAB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9B00DA-E615-C028-890E-9D24810E9032}"/>
              </a:ext>
            </a:extLst>
          </p:cNvPr>
          <p:cNvSpPr txBox="1"/>
          <p:nvPr/>
        </p:nvSpPr>
        <p:spPr>
          <a:xfrm>
            <a:off x="6226110" y="166568"/>
            <a:ext cx="5741301" cy="65248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Are there any grades that differ significantly, in either positive or negative ways?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Consider scheduling regular meetings to discuss implementation best practices. 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goals for supporting student growth across grade levels are in place?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Align existing goals and systems of support to include DESSA data to meet set goals. </a:t>
            </a: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additional training and/or resources are need?</a:t>
            </a: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 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</a:t>
            </a:r>
            <a:r>
              <a:rPr lang="en-US" sz="2000" b="1" dirty="0">
                <a:solidFill>
                  <a:srgbClr val="00325E"/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Explore the self-paced training courses and On-Demand Video Library resources, located under the “Training” tab of the Educator Portal.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135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702EF-60CF-C0DB-F371-02DD6E229D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475E7-B70C-932F-F9AD-F7C13302C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0C71E-E94A-9E2D-7129-4B4B232EE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My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7922E-716D-1809-D17A-3A831BC0B222}"/>
              </a:ext>
            </a:extLst>
          </p:cNvPr>
          <p:cNvSpPr txBox="1"/>
          <p:nvPr/>
        </p:nvSpPr>
        <p:spPr>
          <a:xfrm>
            <a:off x="6108192" y="275309"/>
            <a:ext cx="5817326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Class: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8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Total students assessed: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 percent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B14276-E63D-D7C9-29C3-6F1A4DCE3A7E}"/>
              </a:ext>
            </a:extLst>
          </p:cNvPr>
          <p:cNvSpPr txBox="1">
            <a:spLocks/>
          </p:cNvSpPr>
          <p:nvPr/>
        </p:nvSpPr>
        <p:spPr>
          <a:xfrm>
            <a:off x="6848606" y="6030537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179-B116-DA9D-3FB6-8DCF5A3C14FC}"/>
              </a:ext>
            </a:extLst>
          </p:cNvPr>
          <p:cNvSpPr/>
          <p:nvPr/>
        </p:nvSpPr>
        <p:spPr>
          <a:xfrm>
            <a:off x="158496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597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63F07-92D3-2A7D-A305-7F0B5092B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CCD3D-DCE4-60BB-00EB-F1333DA2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2660"/>
            <a:ext cx="4109118" cy="2852737"/>
          </a:xfrm>
        </p:spPr>
        <p:txBody>
          <a:bodyPr/>
          <a:lstStyle/>
          <a:p>
            <a:r>
              <a:rPr lang="en-US" dirty="0"/>
              <a:t>Considerations for Reviewing Classroom Results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D1494B-3752-FD80-1DD7-9CC08A10837C}"/>
              </a:ext>
            </a:extLst>
          </p:cNvPr>
          <p:cNvSpPr/>
          <p:nvPr/>
        </p:nvSpPr>
        <p:spPr>
          <a:xfrm>
            <a:off x="158496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60CBFA-698A-5543-988F-60B69F0DADDE}"/>
              </a:ext>
            </a:extLst>
          </p:cNvPr>
          <p:cNvSpPr txBox="1"/>
          <p:nvPr/>
        </p:nvSpPr>
        <p:spPr>
          <a:xfrm>
            <a:off x="6290279" y="406985"/>
            <a:ext cx="5743225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Review the classroom results for each descriptive range. Which category did the majority of students score?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Based on the data, school a skill (competency) area to focus on with the entire class. Consider starting by building on students’ collective strengths.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Do disaggregated results suggest a need for reflection, discussion, or additional student support?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Analyze results by student population to determine if there are differences in results based on racial/ethic, gender, student services (e.g. EL, SEPD) groups. Use the filter features to generate these results.</a:t>
            </a: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876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0D131-F1C3-AD7B-10AF-5356D844F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ACD14-9675-79CF-BE29-3BDBA3790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Competencies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6D5B2-159E-7D56-E3D2-5C9134A02A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Competencies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809AB6-0C95-AF46-FF7F-D3F3D4FBD5C0}"/>
              </a:ext>
            </a:extLst>
          </p:cNvPr>
          <p:cNvSpPr txBox="1"/>
          <p:nvPr/>
        </p:nvSpPr>
        <p:spPr>
          <a:xfrm>
            <a:off x="6010656" y="463165"/>
            <a:ext cx="581732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Strengths: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/>
                <a:cs typeface="Arial"/>
              </a:rPr>
              <a:t>Insert areas with higher collective scores </a:t>
            </a:r>
            <a:endParaRPr lang="en-US" sz="2000" i="1" dirty="0">
              <a:solidFill>
                <a:srgbClr val="00325E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F782E-0380-7162-23BD-40FE0BBB6E16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932131F-A999-32E3-791E-31F13E36C539}"/>
              </a:ext>
            </a:extLst>
          </p:cNvPr>
          <p:cNvSpPr txBox="1">
            <a:spLocks/>
          </p:cNvSpPr>
          <p:nvPr/>
        </p:nvSpPr>
        <p:spPr>
          <a:xfrm>
            <a:off x="6580378" y="6030537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C3E4A2-CBBC-CF18-7D88-10A6AE466EB2}"/>
              </a:ext>
            </a:extLst>
          </p:cNvPr>
          <p:cNvSpPr txBox="1"/>
          <p:nvPr/>
        </p:nvSpPr>
        <p:spPr>
          <a:xfrm>
            <a:off x="6096000" y="3589347"/>
            <a:ext cx="5817326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Opportunities for Growth: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/>
                <a:cs typeface="Arial"/>
              </a:rPr>
              <a:t>Insert areas with collective lower scores</a:t>
            </a:r>
            <a:endParaRPr lang="en-US" sz="2000" i="1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8561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278F4-A058-7EFA-72D2-DA31E800A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2F6B-6793-FB6F-1B6D-9679E2F3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32660"/>
            <a:ext cx="3884529" cy="2852737"/>
          </a:xfrm>
        </p:spPr>
        <p:txBody>
          <a:bodyPr/>
          <a:lstStyle/>
          <a:p>
            <a:r>
              <a:rPr lang="en-US" dirty="0"/>
              <a:t>Considerations for Reviewing Competencies Results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FC7BAC-5A9C-3FB3-E457-EAE46C729F96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CF84E-4E56-CE39-D0B4-567EBD8D2682}"/>
              </a:ext>
            </a:extLst>
          </p:cNvPr>
          <p:cNvSpPr txBox="1"/>
          <p:nvPr/>
        </p:nvSpPr>
        <p:spPr>
          <a:xfrm>
            <a:off x="6096000" y="691289"/>
            <a:ext cx="5741301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Which competency areas demonstrate relative </a:t>
            </a:r>
            <a:r>
              <a:rPr lang="en-US" sz="2200" b="1" dirty="0">
                <a:solidFill>
                  <a:srgbClr val="00B050"/>
                </a:solidFill>
                <a:latin typeface="Arial"/>
                <a:cs typeface="Arial"/>
              </a:rPr>
              <a:t>Strengths</a:t>
            </a:r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 that can be leveraged?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Engage students in celebrating their strengths! Check out the resources within the “Strategies” tab to facilitate lessons and activities that continue to build students’ skills. 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Which competency areas demonstrate a collective </a:t>
            </a:r>
            <a:r>
              <a:rPr lang="en-US" sz="2200" b="1" dirty="0">
                <a:solidFill>
                  <a:srgbClr val="FF0000"/>
                </a:solidFill>
                <a:latin typeface="Arial"/>
                <a:cs typeface="Arial"/>
              </a:rPr>
              <a:t>Need for Instruction</a:t>
            </a:r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Identify students for intervention and support groups. Focus targeted interventions on areas of need, using the Strategies and Tier 2 Intervention resources.</a:t>
            </a:r>
          </a:p>
          <a:p>
            <a:pPr marL="113665"/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.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1993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57B54-0B91-62E8-3F7D-24597E51E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CA127-7597-DB3E-D44E-EF9DC4E0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Group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4CC53-AA52-763F-AFCB-0A8A28EBB5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 Feature: </a:t>
            </a:r>
          </a:p>
          <a:p>
            <a:r>
              <a:rPr lang="en-US" dirty="0"/>
              <a:t>Custom Group Filter 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AF0E5B-FB64-9C6F-42A4-0AEA1F10ACED}"/>
              </a:ext>
            </a:extLst>
          </p:cNvPr>
          <p:cNvSpPr txBox="1"/>
          <p:nvPr/>
        </p:nvSpPr>
        <p:spPr>
          <a:xfrm>
            <a:off x="6108192" y="347414"/>
            <a:ext cx="5817326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Group: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4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Report: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4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Total students assessed: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 number</a:t>
            </a:r>
          </a:p>
          <a:p>
            <a:pPr marL="113665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 number/percent </a:t>
            </a:r>
          </a:p>
          <a:p>
            <a:pPr marL="113665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400" i="1" dirty="0">
                <a:solidFill>
                  <a:srgbClr val="00325E"/>
                </a:solidFill>
                <a:latin typeface="Arial"/>
                <a:cs typeface="Arial"/>
              </a:rPr>
              <a:t>Insert number/ percent 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BAAC30-7269-7949-304D-9294335A513A}"/>
              </a:ext>
            </a:extLst>
          </p:cNvPr>
          <p:cNvSpPr txBox="1">
            <a:spLocks/>
          </p:cNvSpPr>
          <p:nvPr/>
        </p:nvSpPr>
        <p:spPr>
          <a:xfrm>
            <a:off x="6848606" y="6030537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810223-C42A-FD4D-47D5-AE8B0FBBD758}"/>
              </a:ext>
            </a:extLst>
          </p:cNvPr>
          <p:cNvSpPr/>
          <p:nvPr/>
        </p:nvSpPr>
        <p:spPr>
          <a:xfrm>
            <a:off x="103632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A910F43-67DC-8D59-DBB8-7F26A546DFD7}"/>
              </a:ext>
            </a:extLst>
          </p:cNvPr>
          <p:cNvSpPr txBox="1">
            <a:spLocks/>
          </p:cNvSpPr>
          <p:nvPr/>
        </p:nvSpPr>
        <p:spPr>
          <a:xfrm>
            <a:off x="565708" y="6200292"/>
            <a:ext cx="4250293" cy="72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u="sng" dirty="0">
                <a:solidFill>
                  <a:schemeClr val="bg1"/>
                </a:solidFill>
                <a:hlinkClick r:id="rId4"/>
              </a:rPr>
              <a:t>Video: Using the Custom Group Filter </a:t>
            </a:r>
            <a:endParaRPr lang="en-US" sz="1600" b="1" i="1" u="sng" dirty="0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7EAE14-78B8-4C6D-3196-5C831CA57ADC}"/>
              </a:ext>
            </a:extLst>
          </p:cNvPr>
          <p:cNvGrpSpPr/>
          <p:nvPr/>
        </p:nvGrpSpPr>
        <p:grpSpPr>
          <a:xfrm>
            <a:off x="100461" y="6030536"/>
            <a:ext cx="728595" cy="728595"/>
            <a:chOff x="100461" y="6030536"/>
            <a:chExt cx="728595" cy="728595"/>
          </a:xfrm>
        </p:grpSpPr>
        <p:pic>
          <p:nvPicPr>
            <p:cNvPr id="6" name="Graphic 5" descr="Play with solid fill">
              <a:extLst>
                <a:ext uri="{FF2B5EF4-FFF2-40B4-BE49-F238E27FC236}">
                  <a16:creationId xmlns:a16="http://schemas.microsoft.com/office/drawing/2014/main" id="{006C24E6-C56E-E7E2-1D55-7FF92D0B4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461" y="6030536"/>
              <a:ext cx="728595" cy="728595"/>
            </a:xfrm>
            <a:prstGeom prst="rect">
              <a:avLst/>
            </a:prstGeom>
          </p:spPr>
        </p:pic>
        <p:pic>
          <p:nvPicPr>
            <p:cNvPr id="11" name="Graphic 10" descr="Cursor with solid fill">
              <a:extLst>
                <a:ext uri="{FF2B5EF4-FFF2-40B4-BE49-F238E27FC236}">
                  <a16:creationId xmlns:a16="http://schemas.microsoft.com/office/drawing/2014/main" id="{3ACF9C06-F53D-2375-7A89-293078AE3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673936">
              <a:off x="198734" y="6240195"/>
              <a:ext cx="357208" cy="3572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794221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2D05C-9157-D747-9230-C3F7381EB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C0FDA-7AE1-B78D-8623-D974715FF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6828"/>
            <a:ext cx="4336498" cy="2852737"/>
          </a:xfrm>
        </p:spPr>
        <p:txBody>
          <a:bodyPr/>
          <a:lstStyle/>
          <a:p>
            <a:r>
              <a:rPr lang="en-US" dirty="0"/>
              <a:t>Considerations for Reviewing Custom Group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5DDA81-9B0D-24B5-F086-DA98C1281C59}"/>
              </a:ext>
            </a:extLst>
          </p:cNvPr>
          <p:cNvSpPr/>
          <p:nvPr/>
        </p:nvSpPr>
        <p:spPr>
          <a:xfrm>
            <a:off x="103632" y="5471698"/>
            <a:ext cx="1341120" cy="1287433"/>
          </a:xfrm>
          <a:prstGeom prst="rect">
            <a:avLst/>
          </a:prstGeom>
          <a:solidFill>
            <a:srgbClr val="00325E"/>
          </a:solidFill>
          <a:ln>
            <a:solidFill>
              <a:srgbClr val="00325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034EA7-6D4C-811A-FC8E-3DD2E1CB3113}"/>
              </a:ext>
            </a:extLst>
          </p:cNvPr>
          <p:cNvSpPr txBox="1"/>
          <p:nvPr/>
        </p:nvSpPr>
        <p:spPr>
          <a:xfrm>
            <a:off x="5992368" y="128337"/>
            <a:ext cx="6096000" cy="720197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additional information and context is important for reviewing results for the students within this custom group?</a:t>
            </a:r>
            <a:endParaRPr lang="en-US" sz="2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Gather additional data and information, such as attendance data, academic needs, qualifying student services, out-of-school content, and student input. 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1400" dirty="0">
                <a:solidFill>
                  <a:srgbClr val="00325E"/>
                </a:solidFill>
                <a:latin typeface="Arial"/>
                <a:cs typeface="Arial"/>
              </a:rPr>
              <a:t>  </a:t>
            </a: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supports are in place for students within this custom group?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If intervention groups have not yet been established, consider:</a:t>
            </a: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Staff members identified to facilitate targeted interventions</a:t>
            </a: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The focus for interventions, based on DESSA results </a:t>
            </a: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The intervention schedule and ways skills can be reinforced in Tier 1 settings.</a:t>
            </a: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482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7E0-6908-1AC6-E8B4-AC47A4843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DESSA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594A77-1BD5-58C0-E447-AD9CFE4CF85D}"/>
              </a:ext>
            </a:extLst>
          </p:cNvPr>
          <p:cNvSpPr txBox="1"/>
          <p:nvPr/>
        </p:nvSpPr>
        <p:spPr>
          <a:xfrm>
            <a:off x="6318686" y="362361"/>
            <a:ext cx="5456219" cy="698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effectLst/>
                <a:latin typeface="Arial"/>
                <a:cs typeface="Arial"/>
              </a:rPr>
              <a:t>What is the DESSA? </a:t>
            </a:r>
          </a:p>
          <a:p>
            <a:pPr marL="570865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325E"/>
                </a:solidFill>
                <a:latin typeface="Arial"/>
                <a:cs typeface="Arial"/>
              </a:rPr>
              <a:t>The DESSA is a suite of trusted, evidence-based assessments and screeners to measure students’ critical resilience skills, identify strengths, and support growth with data-driven instructional resources. </a:t>
            </a:r>
            <a:endParaRPr lang="en-US" sz="2800" dirty="0">
              <a:solidFill>
                <a:srgbClr val="00325E"/>
              </a:solidFill>
              <a:effectLst/>
              <a:latin typeface="Arial"/>
              <a:cs typeface="Arial"/>
            </a:endParaRPr>
          </a:p>
          <a:p>
            <a:pPr marL="113665"/>
            <a:endParaRPr lang="en-US" sz="28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325E"/>
                </a:solidFill>
                <a:effectLst/>
                <a:latin typeface="Arial"/>
                <a:cs typeface="Arial"/>
              </a:rPr>
              <a:t>What is the purpose/goal of implementing this assessment? </a:t>
            </a:r>
            <a:endParaRPr lang="en-US" sz="28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570865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325E"/>
                </a:solidFill>
                <a:effectLst/>
                <a:latin typeface="Arial"/>
                <a:cs typeface="Arial"/>
              </a:rPr>
              <a:t>Insert </a:t>
            </a:r>
          </a:p>
          <a:p>
            <a:pPr marL="113665"/>
            <a:endParaRPr lang="en-US" sz="28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800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7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8971-0434-C890-D115-EE9CEB6F4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47BED-EE09-6E46-B97E-A4C7675E2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Student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F1D80-7141-E87C-C940-266BD2DA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3104"/>
            <a:ext cx="4336498" cy="1384994"/>
          </a:xfrm>
        </p:spPr>
        <p:txBody>
          <a:bodyPr>
            <a:normAutofit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My Student,</a:t>
            </a:r>
          </a:p>
          <a:p>
            <a:r>
              <a:rPr lang="en-US" dirty="0"/>
              <a:t>Individual Student Profile	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C8575C-D01D-3CD1-E8EC-EC79B33AE0D6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5FDC806-B356-100B-4D32-9EC98B8FC932}"/>
              </a:ext>
            </a:extLst>
          </p:cNvPr>
          <p:cNvSpPr txBox="1">
            <a:spLocks/>
          </p:cNvSpPr>
          <p:nvPr/>
        </p:nvSpPr>
        <p:spPr>
          <a:xfrm>
            <a:off x="6580378" y="6030537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2EDBC-ADA0-BD3E-37BC-D4DC514CA555}"/>
              </a:ext>
            </a:extLst>
          </p:cNvPr>
          <p:cNvSpPr txBox="1"/>
          <p:nvPr/>
        </p:nvSpPr>
        <p:spPr>
          <a:xfrm>
            <a:off x="6096000" y="98869"/>
            <a:ext cx="6035956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Student: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8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Assessment Form: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 </a:t>
            </a:r>
            <a:endParaRPr lang="en-US" sz="28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2060"/>
                </a:solidFill>
                <a:latin typeface="Arial"/>
                <a:cs typeface="Arial"/>
              </a:rPr>
              <a:t>Descriptive Range: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8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i="1" dirty="0">
                <a:solidFill>
                  <a:srgbClr val="00325E"/>
                </a:solidFill>
                <a:latin typeface="Arial"/>
                <a:cs typeface="Arial"/>
              </a:rPr>
              <a:t>T-Score: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</a:t>
            </a:r>
          </a:p>
          <a:p>
            <a:pPr marL="113665"/>
            <a:endParaRPr lang="en-US" sz="28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Additional Information: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Include areas such as attendance data, student services/eligibility, behavior data, and out-of-school status or events.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556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4900-5D86-F4DD-86C6-3161630CE4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FFFFD-D960-91CB-D013-0F3E686F8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Reviewing Individual Student Results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6F40D7-B7A5-A0E2-1795-14783031E410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CFD305-5B30-20FD-65C1-0296EB954637}"/>
              </a:ext>
            </a:extLst>
          </p:cNvPr>
          <p:cNvSpPr txBox="1"/>
          <p:nvPr/>
        </p:nvSpPr>
        <p:spPr>
          <a:xfrm>
            <a:off x="6096000" y="691289"/>
            <a:ext cx="5741301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are the results by reviewing the descriptive range and the t-score?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Identify students for intervention and support groups. Focus targeted interventions on areas of need, using the Strategies and Tier 2 Intervention resources.</a:t>
            </a:r>
          </a:p>
          <a:p>
            <a:pPr marL="113665"/>
            <a:endParaRPr lang="en-US" sz="22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If available, which competency area has the highest T-score? Which area has the lowest T-score?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Engage students in celebrating their strengths! Check out the resources within the “Strategies” tab to facilitate lessons and activities that continue to build students’ skills. </a:t>
            </a:r>
            <a:endParaRPr lang="en-US" sz="2200" i="1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93218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61CA09A-EE5E-8023-0E2A-5B232894F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4" y="184425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What’s Next?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685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0140-76A1-1397-6C49-CCE11D25B8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5FEC0-C4E9-95D9-8789-D6300649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7" y="367591"/>
            <a:ext cx="10138651" cy="986631"/>
          </a:xfrm>
        </p:spPr>
        <p:txBody>
          <a:bodyPr>
            <a:normAutofit/>
          </a:bodyPr>
          <a:lstStyle/>
          <a:p>
            <a:r>
              <a:rPr lang="en-US" sz="4400" b="1" dirty="0"/>
              <a:t>Key Takeaways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CA6E9-DEAD-C73D-4D21-74A7DCF858F3}"/>
              </a:ext>
            </a:extLst>
          </p:cNvPr>
          <p:cNvSpPr txBox="1"/>
          <p:nvPr/>
        </p:nvSpPr>
        <p:spPr>
          <a:xfrm>
            <a:off x="570359" y="1888779"/>
            <a:ext cx="11555228" cy="3185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DESSA results reviewed today, some key takeaways include: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3178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73A3-F70B-545E-57C3-42ABCC213B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B2C66-146C-533E-169C-356251E5A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59" y="390768"/>
            <a:ext cx="10138651" cy="986631"/>
          </a:xfrm>
        </p:spPr>
        <p:txBody>
          <a:bodyPr>
            <a:normAutofit/>
          </a:bodyPr>
          <a:lstStyle/>
          <a:p>
            <a:r>
              <a:rPr lang="en-US" sz="4400" b="1" dirty="0"/>
              <a:t>Celebrating Strengths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5F9CA-3AA6-8202-1329-D28CA7C89B8C}"/>
              </a:ext>
            </a:extLst>
          </p:cNvPr>
          <p:cNvSpPr txBox="1"/>
          <p:nvPr/>
        </p:nvSpPr>
        <p:spPr>
          <a:xfrm>
            <a:off x="485706" y="3429000"/>
            <a:ext cx="1122058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0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the DESSA results review, what are strengths that we can celebrate together? </a:t>
            </a:r>
            <a:endParaRPr lang="en-US" sz="2000" b="1" i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1826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BD2A4C-16BA-A047-2436-B0377B225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647" y="399674"/>
            <a:ext cx="10138651" cy="986631"/>
          </a:xfrm>
        </p:spPr>
        <p:txBody>
          <a:bodyPr>
            <a:normAutofit/>
          </a:bodyPr>
          <a:lstStyle/>
          <a:p>
            <a:r>
              <a:rPr lang="en-US" sz="4400" b="1" dirty="0"/>
              <a:t>What’s Next?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15B78-8049-419F-1043-540FCDDD3BAC}"/>
              </a:ext>
            </a:extLst>
          </p:cNvPr>
          <p:cNvSpPr txBox="1"/>
          <p:nvPr/>
        </p:nvSpPr>
        <p:spPr>
          <a:xfrm>
            <a:off x="570359" y="1888779"/>
            <a:ext cx="1155522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reviewing and analyzing DESSA results, we will:</a:t>
            </a:r>
          </a:p>
          <a:p>
            <a:pPr>
              <a:spcBef>
                <a:spcPts val="600"/>
              </a:spcBef>
            </a:pPr>
            <a:r>
              <a:rPr lang="en-US" sz="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Insert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4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66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6473-665D-C5FF-4A1C-ADB5AA07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59" y="390768"/>
            <a:ext cx="10138651" cy="986631"/>
          </a:xfrm>
        </p:spPr>
        <p:txBody>
          <a:bodyPr>
            <a:normAutofit/>
          </a:bodyPr>
          <a:lstStyle/>
          <a:p>
            <a:r>
              <a:rPr lang="en-US" sz="4000" b="1" dirty="0"/>
              <a:t>Feedback &amp; Input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98618-3DBA-E9F1-7804-9768E29979C9}"/>
              </a:ext>
            </a:extLst>
          </p:cNvPr>
          <p:cNvSpPr txBox="1"/>
          <p:nvPr/>
        </p:nvSpPr>
        <p:spPr>
          <a:xfrm>
            <a:off x="485706" y="2337958"/>
            <a:ext cx="11220588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Successful and sustainable implementation and data collection involves feedback and input from staff members.</a:t>
            </a:r>
          </a:p>
          <a:p>
            <a:pPr algn="ctr">
              <a:spcBef>
                <a:spcPts val="600"/>
              </a:spcBef>
            </a:pPr>
            <a:endParaRPr lang="en-US" sz="32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en-US" sz="32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 with us your thoughts, ideas, and suggestions by:</a:t>
            </a:r>
          </a:p>
          <a:p>
            <a:pPr algn="ctr">
              <a:spcBef>
                <a:spcPts val="600"/>
              </a:spcBef>
            </a:pPr>
            <a:r>
              <a:rPr lang="en-US" sz="3200" b="1" i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(insert method for obtaining feedback)</a:t>
            </a:r>
            <a:endParaRPr lang="en-US" sz="1600" b="1" i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2952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4B6D65-DAE3-F150-89AF-F7BA346F0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6643B3F-E7AB-AE0C-9689-9D0693CEF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1284" y="184425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Wrapping Up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51658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1ECB5-D40E-2DA0-A113-EEEFB2D88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946BAF-1AE4-966F-0918-822F4242E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606" y="383632"/>
            <a:ext cx="10138651" cy="986631"/>
          </a:xfrm>
        </p:spPr>
        <p:txBody>
          <a:bodyPr>
            <a:normAutofit/>
          </a:bodyPr>
          <a:lstStyle/>
          <a:p>
            <a:r>
              <a:rPr lang="en-US" sz="4400" b="1" dirty="0"/>
              <a:t>Additional Considerations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A823C2-A0D1-C66B-DD5D-215B8A158218}"/>
              </a:ext>
            </a:extLst>
          </p:cNvPr>
          <p:cNvSpPr txBox="1"/>
          <p:nvPr/>
        </p:nvSpPr>
        <p:spPr>
          <a:xfrm>
            <a:off x="318386" y="1944826"/>
            <a:ext cx="115552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implementation practices and determine any adjustments needed.</a:t>
            </a:r>
            <a:b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educators and leaders access and complete training materials, located under the “Training” tab in the DESSA System.</a:t>
            </a:r>
            <a:b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analyzing assessment results using the </a:t>
            </a: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Analyzing Tiered Data: Report Guides</a:t>
            </a:r>
            <a:r>
              <a:rPr lang="en-US" sz="2800" b="1" dirty="0">
                <a:solidFill>
                  <a:srgbClr val="0032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resource.</a:t>
            </a:r>
          </a:p>
          <a:p>
            <a:pPr>
              <a:spcBef>
                <a:spcPts val="600"/>
              </a:spcBef>
            </a:pPr>
            <a:endParaRPr lang="en-US" sz="1400" b="1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-173038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2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83077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A6E9E2CF-4C45-C5D7-67DB-5808B9D0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95883"/>
            <a:ext cx="3932237" cy="1600200"/>
          </a:xfrm>
        </p:spPr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09DE76-0A09-23F2-D961-BEA3568B1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Contact DESSA: </a:t>
            </a:r>
          </a:p>
          <a:p>
            <a:endParaRPr lang="en-US" dirty="0"/>
          </a:p>
          <a:p>
            <a:r>
              <a:rPr lang="en-US" i="1" dirty="0"/>
              <a:t>Insert email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BBC7BE-2C3C-8BA0-0AD2-0F8E165079A4}"/>
              </a:ext>
            </a:extLst>
          </p:cNvPr>
          <p:cNvSpPr txBox="1"/>
          <p:nvPr/>
        </p:nvSpPr>
        <p:spPr>
          <a:xfrm>
            <a:off x="5534886" y="420566"/>
            <a:ext cx="5817326" cy="63709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  <a:hlinkClick r:id="rId4"/>
              </a:rPr>
              <a:t>DESSA System Support Portal </a:t>
            </a:r>
            <a:endParaRPr lang="en-US" sz="24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400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  <a:hlinkClick r:id="rId5"/>
              </a:rPr>
              <a:t>On-Demand Video Library </a:t>
            </a:r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  <a:hlinkClick r:id="rId4"/>
              </a:rPr>
              <a:t>Analyzing Tiered Data: Report Guides</a:t>
            </a:r>
          </a:p>
          <a:p>
            <a:pPr marL="113665"/>
            <a:endParaRPr lang="en-US" sz="2400" b="1" dirty="0">
              <a:solidFill>
                <a:srgbClr val="00325E"/>
              </a:solidFill>
              <a:latin typeface="Arial"/>
              <a:cs typeface="Arial"/>
              <a:hlinkClick r:id="rId4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  <a:hlinkClick r:id="rId6"/>
              </a:rPr>
              <a:t>DESSA Data Action Plans </a:t>
            </a:r>
            <a:endParaRPr lang="en-US" sz="24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</a:rPr>
              <a:t>Implementation Guides: </a:t>
            </a: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  <a:hlinkClick r:id="rId7"/>
              </a:rPr>
              <a:t>DESSA 2 K-8</a:t>
            </a:r>
            <a:r>
              <a:rPr lang="en-US" sz="2400" b="1" i="1" baseline="30000" dirty="0">
                <a:solidFill>
                  <a:srgbClr val="00325E"/>
                </a:solidFill>
                <a:latin typeface="Arial"/>
                <a:cs typeface="Arial"/>
                <a:hlinkClick r:id="rId7"/>
              </a:rPr>
              <a:t>th</a:t>
            </a:r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  <a:hlinkClick r:id="rId7"/>
              </a:rPr>
              <a:t> </a:t>
            </a:r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  <a:hlinkClick r:id="rId8"/>
              </a:rPr>
              <a:t>DESSA Middle School </a:t>
            </a:r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  <a:hlinkClick r:id="rId9"/>
              </a:rPr>
              <a:t>DESSA High School</a:t>
            </a:r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913765" lvl="1" indent="-3429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325E"/>
                </a:solidFill>
                <a:latin typeface="Arial"/>
                <a:cs typeface="Arial"/>
                <a:hlinkClick r:id="rId10"/>
              </a:rPr>
              <a:t>DESSA Second Step Edition</a:t>
            </a:r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570865" lvl="1"/>
            <a:endParaRPr lang="en-US" sz="24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400" b="1" dirty="0">
                <a:solidFill>
                  <a:srgbClr val="00325E"/>
                </a:solidFill>
                <a:latin typeface="Arial"/>
                <a:cs typeface="Arial"/>
                <a:hlinkClick r:id="rId11"/>
              </a:rPr>
              <a:t>Talking to Your Students about their SSR Data</a:t>
            </a:r>
            <a:endParaRPr lang="en-US" sz="24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endParaRPr lang="en-US" sz="2400" b="1" dirty="0">
              <a:solidFill>
                <a:srgbClr val="00325E"/>
              </a:solidFill>
              <a:latin typeface="Arial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6376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867C22A-FF36-BDBB-536B-EB1361C3179F}"/>
              </a:ext>
            </a:extLst>
          </p:cNvPr>
          <p:cNvSpPr/>
          <p:nvPr/>
        </p:nvSpPr>
        <p:spPr>
          <a:xfrm>
            <a:off x="4023360" y="585216"/>
            <a:ext cx="670560" cy="1731264"/>
          </a:xfrm>
          <a:prstGeom prst="ellipse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26A932-7CD1-2092-B2A0-0CEA2E062EFB}"/>
              </a:ext>
            </a:extLst>
          </p:cNvPr>
          <p:cNvGrpSpPr/>
          <p:nvPr/>
        </p:nvGrpSpPr>
        <p:grpSpPr>
          <a:xfrm>
            <a:off x="0" y="-2836"/>
            <a:ext cx="12210800" cy="6860836"/>
            <a:chOff x="0" y="-2836"/>
            <a:chExt cx="12210800" cy="686083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3FBC404-E5E4-FEAA-05E9-B4661324C9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2835"/>
              <a:ext cx="12210800" cy="686083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8BDC892-81FC-BD60-EEC3-7DEE388CE154}"/>
                </a:ext>
              </a:extLst>
            </p:cNvPr>
            <p:cNvGrpSpPr/>
            <p:nvPr/>
          </p:nvGrpSpPr>
          <p:grpSpPr>
            <a:xfrm>
              <a:off x="3669792" y="-2836"/>
              <a:ext cx="8351520" cy="6860835"/>
              <a:chOff x="3700651" y="320907"/>
              <a:chExt cx="8319086" cy="652853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1AF0079-15F1-006A-CBC1-B0AE6164F7BB}"/>
                  </a:ext>
                </a:extLst>
              </p:cNvPr>
              <p:cNvSpPr/>
              <p:nvPr/>
            </p:nvSpPr>
            <p:spPr>
              <a:xfrm>
                <a:off x="4242816" y="320907"/>
                <a:ext cx="7776921" cy="6528537"/>
              </a:xfrm>
              <a:prstGeom prst="rect">
                <a:avLst/>
              </a:prstGeom>
              <a:solidFill>
                <a:srgbClr val="FFF8EC"/>
              </a:solidFill>
              <a:ln>
                <a:solidFill>
                  <a:srgbClr val="FFF8E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E0422BE1-7CA8-95A5-017F-89C875E991ED}"/>
                  </a:ext>
                </a:extLst>
              </p:cNvPr>
              <p:cNvSpPr/>
              <p:nvPr/>
            </p:nvSpPr>
            <p:spPr>
              <a:xfrm>
                <a:off x="3797808" y="320908"/>
                <a:ext cx="1048512" cy="2147972"/>
              </a:xfrm>
              <a:prstGeom prst="ellipse">
                <a:avLst/>
              </a:prstGeom>
              <a:solidFill>
                <a:srgbClr val="FFF8EC"/>
              </a:solidFill>
              <a:ln>
                <a:solidFill>
                  <a:srgbClr val="FFF8E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E5702BA1-A6FF-75D3-89F3-6E8DBACC9E9B}"/>
                  </a:ext>
                </a:extLst>
              </p:cNvPr>
              <p:cNvSpPr/>
              <p:nvPr/>
            </p:nvSpPr>
            <p:spPr>
              <a:xfrm>
                <a:off x="3700651" y="4950102"/>
                <a:ext cx="1020151" cy="1899342"/>
              </a:xfrm>
              <a:prstGeom prst="ellipse">
                <a:avLst/>
              </a:prstGeom>
              <a:solidFill>
                <a:srgbClr val="FFF8EC"/>
              </a:solidFill>
              <a:ln>
                <a:solidFill>
                  <a:srgbClr val="FFF8EC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85C8C1-EAC1-E523-BD80-DEB53462F1D3}"/>
              </a:ext>
            </a:extLst>
          </p:cNvPr>
          <p:cNvSpPr txBox="1">
            <a:spLocks/>
          </p:cNvSpPr>
          <p:nvPr/>
        </p:nvSpPr>
        <p:spPr>
          <a:xfrm>
            <a:off x="4596384" y="1766793"/>
            <a:ext cx="6469169" cy="38981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325E"/>
                </a:solidFill>
              </a:rPr>
              <a:t>Insert rating window/timeline: </a:t>
            </a:r>
            <a:r>
              <a:rPr lang="en-US" i="1" dirty="0">
                <a:solidFill>
                  <a:srgbClr val="00325E"/>
                </a:solidFill>
              </a:rPr>
              <a:t>pre/mid/post assessment, date range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325E"/>
                </a:solidFill>
              </a:rPr>
              <a:t> </a:t>
            </a:r>
          </a:p>
          <a:p>
            <a:r>
              <a:rPr lang="en-US" b="1" dirty="0">
                <a:solidFill>
                  <a:srgbClr val="00325E"/>
                </a:solidFill>
              </a:rPr>
              <a:t>Insert ratings completed for:</a:t>
            </a:r>
            <a:r>
              <a:rPr lang="en-US" b="1" i="1" dirty="0">
                <a:solidFill>
                  <a:srgbClr val="00325E"/>
                </a:solidFill>
              </a:rPr>
              <a:t> </a:t>
            </a:r>
            <a:r>
              <a:rPr lang="en-US" i="1" dirty="0">
                <a:solidFill>
                  <a:srgbClr val="00325E"/>
                </a:solidFill>
              </a:rPr>
              <a:t>grade levels specific classes, homeroom, etc. </a:t>
            </a:r>
          </a:p>
          <a:p>
            <a:pPr marL="0" indent="0">
              <a:buNone/>
            </a:pPr>
            <a:endParaRPr lang="en-US" i="1" dirty="0">
              <a:solidFill>
                <a:srgbClr val="00325E"/>
              </a:solidFill>
            </a:endParaRPr>
          </a:p>
          <a:p>
            <a:r>
              <a:rPr lang="en-US" b="1" dirty="0">
                <a:solidFill>
                  <a:srgbClr val="00325E"/>
                </a:solidFill>
              </a:rPr>
              <a:t>Insert ratings completed by: </a:t>
            </a:r>
            <a:r>
              <a:rPr lang="en-US" i="1" dirty="0">
                <a:solidFill>
                  <a:srgbClr val="00325E"/>
                </a:solidFill>
              </a:rPr>
              <a:t>teachers, counselors, students, etc. 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7126EE8-CADE-79D3-E975-7E6A1238CAA9}"/>
              </a:ext>
            </a:extLst>
          </p:cNvPr>
          <p:cNvSpPr txBox="1">
            <a:spLocks/>
          </p:cNvSpPr>
          <p:nvPr/>
        </p:nvSpPr>
        <p:spPr>
          <a:xfrm>
            <a:off x="4181856" y="779537"/>
            <a:ext cx="6469169" cy="6925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>
                <a:solidFill>
                  <a:srgbClr val="00325E"/>
                </a:solidFill>
              </a:rPr>
              <a:t>DESSA Data Collection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827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6B0A-3A03-1886-8E7D-6E389EC70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48" y="390542"/>
            <a:ext cx="10138651" cy="986631"/>
          </a:xfrm>
        </p:spPr>
        <p:txBody>
          <a:bodyPr>
            <a:normAutofit/>
          </a:bodyPr>
          <a:lstStyle/>
          <a:p>
            <a:r>
              <a:rPr lang="en-US" sz="4800" b="1" dirty="0"/>
              <a:t>DESSA Assessment Results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3F9EC-7DD2-BA86-D0FF-1CCE037E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D753A3-7B84-33B7-8813-811111AC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3744"/>
            <a:ext cx="121920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510A11D-05F7-06A3-0C50-2C8AC488791F}"/>
              </a:ext>
            </a:extLst>
          </p:cNvPr>
          <p:cNvSpPr txBox="1">
            <a:spLocks/>
          </p:cNvSpPr>
          <p:nvPr/>
        </p:nvSpPr>
        <p:spPr>
          <a:xfrm>
            <a:off x="556198" y="6240698"/>
            <a:ext cx="4198682" cy="384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i="1" u="sng" dirty="0">
                <a:solidFill>
                  <a:srgbClr val="002060"/>
                </a:solidFill>
                <a:hlinkClick r:id="rId5"/>
              </a:rPr>
              <a:t>Video: Understanding DESSA Scores</a:t>
            </a:r>
            <a:endParaRPr lang="en-US" sz="1600" b="1" i="1" u="sng" dirty="0">
              <a:solidFill>
                <a:srgbClr val="00206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499B1B6-6778-A2E0-EC19-AACFEC309B0E}"/>
              </a:ext>
            </a:extLst>
          </p:cNvPr>
          <p:cNvGrpSpPr/>
          <p:nvPr/>
        </p:nvGrpSpPr>
        <p:grpSpPr>
          <a:xfrm>
            <a:off x="100461" y="6030536"/>
            <a:ext cx="728595" cy="728595"/>
            <a:chOff x="100461" y="6030536"/>
            <a:chExt cx="728595" cy="728595"/>
          </a:xfrm>
        </p:grpSpPr>
        <p:pic>
          <p:nvPicPr>
            <p:cNvPr id="11" name="Graphic 10" descr="Play with solid fill">
              <a:extLst>
                <a:ext uri="{FF2B5EF4-FFF2-40B4-BE49-F238E27FC236}">
                  <a16:creationId xmlns:a16="http://schemas.microsoft.com/office/drawing/2014/main" id="{20F6D148-1F8B-B299-23C0-48A522B9A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461" y="6030536"/>
              <a:ext cx="728595" cy="728595"/>
            </a:xfrm>
            <a:prstGeom prst="rect">
              <a:avLst/>
            </a:prstGeom>
          </p:spPr>
        </p:pic>
        <p:pic>
          <p:nvPicPr>
            <p:cNvPr id="12" name="Graphic 11" descr="Cursor with solid fill">
              <a:extLst>
                <a:ext uri="{FF2B5EF4-FFF2-40B4-BE49-F238E27FC236}">
                  <a16:creationId xmlns:a16="http://schemas.microsoft.com/office/drawing/2014/main" id="{E8A3FEDC-E06F-AC5E-5FC6-232D5EE8C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673936">
              <a:off x="206685" y="6216342"/>
              <a:ext cx="357208" cy="3572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501499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9D9E-3706-C91A-9527-08F07438B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DESSA Assessment Norms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BA250-43A0-C15E-E1A1-F78574B63A6A}"/>
              </a:ext>
            </a:extLst>
          </p:cNvPr>
          <p:cNvSpPr/>
          <p:nvPr/>
        </p:nvSpPr>
        <p:spPr>
          <a:xfrm>
            <a:off x="0" y="5807242"/>
            <a:ext cx="2518611" cy="9866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01ED8FE-3C4C-904A-9F8C-528AA4097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" r="4206"/>
          <a:stretch/>
        </p:blipFill>
        <p:spPr bwMode="auto">
          <a:xfrm>
            <a:off x="178878" y="2144420"/>
            <a:ext cx="11834243" cy="42016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9845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A6E5F-C3B5-4B2E-EA62-C66FAE40E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C45AC-5C7A-12F3-6BCE-2E67A6412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148" y="390542"/>
            <a:ext cx="10138651" cy="986631"/>
          </a:xfrm>
        </p:spPr>
        <p:txBody>
          <a:bodyPr>
            <a:normAutofit/>
          </a:bodyPr>
          <a:lstStyle/>
          <a:p>
            <a:r>
              <a:rPr lang="en-US" sz="4800" b="1" dirty="0"/>
              <a:t>DESSA Data Review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3DCE89-F991-4D84-52BB-4A88A35F32AD}"/>
              </a:ext>
            </a:extLst>
          </p:cNvPr>
          <p:cNvSpPr txBox="1"/>
          <p:nvPr/>
        </p:nvSpPr>
        <p:spPr>
          <a:xfrm>
            <a:off x="367065" y="1737091"/>
            <a:ext cx="10573930" cy="48320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0865" indent="-457200">
              <a:buFont typeface="+mj-lt"/>
              <a:buAutoNum type="arabicPeriod"/>
            </a:pPr>
            <a:endParaRPr lang="en-US" sz="28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dirty="0">
                <a:solidFill>
                  <a:srgbClr val="00325E"/>
                </a:solidFill>
                <a:latin typeface="Arial"/>
                <a:cs typeface="Arial"/>
              </a:rPr>
              <a:t>Review results for: </a:t>
            </a:r>
            <a:r>
              <a:rPr lang="en-US" sz="2800" b="1" i="1" dirty="0">
                <a:solidFill>
                  <a:srgbClr val="00325E"/>
                </a:solidFill>
                <a:latin typeface="Arial"/>
                <a:cs typeface="Arial"/>
              </a:rPr>
              <a:t>(insert applicable groups)</a:t>
            </a:r>
            <a:br>
              <a:rPr lang="en-US" sz="2800" dirty="0">
                <a:solidFill>
                  <a:srgbClr val="00325E"/>
                </a:solidFill>
                <a:latin typeface="Arial"/>
                <a:cs typeface="Arial"/>
              </a:rPr>
            </a:br>
            <a:endParaRPr lang="en-US" sz="28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District/organization-wide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School/program-wide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Grade level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Classroom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rgbClr val="00325E"/>
                </a:solidFill>
                <a:latin typeface="Arial" panose="020B0604020202020204" pitchFamily="34" charset="0"/>
              </a:rPr>
              <a:t>Competencies </a:t>
            </a:r>
            <a:endParaRPr lang="en-US" sz="2800" b="0" i="1" dirty="0">
              <a:solidFill>
                <a:srgbClr val="00325E"/>
              </a:solidFill>
              <a:effectLst/>
              <a:latin typeface="Arial" panose="020B060402020202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Custom Group (Tier 2/ MTSS)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2800" b="0" i="1" dirty="0">
                <a:solidFill>
                  <a:srgbClr val="00325E"/>
                </a:solidFill>
                <a:effectLst/>
                <a:latin typeface="Arial" panose="020B0604020202020204" pitchFamily="34" charset="0"/>
              </a:rPr>
              <a:t>Individual student results </a:t>
            </a:r>
            <a:br>
              <a:rPr lang="en-US" sz="2800" dirty="0">
                <a:latin typeface="Arial"/>
              </a:rPr>
            </a:br>
            <a:endParaRPr lang="en-US" sz="2800" dirty="0">
              <a:solidFill>
                <a:srgbClr val="00325E"/>
              </a:solidFill>
              <a:latin typeface="Arial"/>
              <a:cs typeface="Arial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A1CA86B-98D5-F187-91C9-0198968FC788}"/>
              </a:ext>
            </a:extLst>
          </p:cNvPr>
          <p:cNvSpPr txBox="1">
            <a:spLocks/>
          </p:cNvSpPr>
          <p:nvPr/>
        </p:nvSpPr>
        <p:spPr>
          <a:xfrm>
            <a:off x="8930196" y="6255535"/>
            <a:ext cx="3040250" cy="384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u="sng" dirty="0">
                <a:solidFill>
                  <a:srgbClr val="002060"/>
                </a:solidFill>
                <a:hlinkClick r:id="rId4"/>
              </a:rPr>
              <a:t>Video: Accessing Data Ratings in the DESSA System</a:t>
            </a:r>
            <a:endParaRPr lang="en-US" sz="1400" b="1" i="1" u="sng" dirty="0">
              <a:solidFill>
                <a:srgbClr val="00206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E9B4FE6-D9C2-8A6E-F9E3-1F0C71C319C3}"/>
              </a:ext>
            </a:extLst>
          </p:cNvPr>
          <p:cNvGrpSpPr/>
          <p:nvPr/>
        </p:nvGrpSpPr>
        <p:grpSpPr>
          <a:xfrm>
            <a:off x="8360540" y="6032843"/>
            <a:ext cx="728595" cy="728595"/>
            <a:chOff x="100461" y="6030536"/>
            <a:chExt cx="728595" cy="728595"/>
          </a:xfrm>
        </p:grpSpPr>
        <p:pic>
          <p:nvPicPr>
            <p:cNvPr id="7" name="Graphic 6" descr="Play with solid fill">
              <a:extLst>
                <a:ext uri="{FF2B5EF4-FFF2-40B4-BE49-F238E27FC236}">
                  <a16:creationId xmlns:a16="http://schemas.microsoft.com/office/drawing/2014/main" id="{EA24B703-CB00-9969-29D5-4A700D323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0461" y="6030536"/>
              <a:ext cx="728595" cy="728595"/>
            </a:xfrm>
            <a:prstGeom prst="rect">
              <a:avLst/>
            </a:prstGeom>
          </p:spPr>
        </p:pic>
        <p:pic>
          <p:nvPicPr>
            <p:cNvPr id="8" name="Graphic 7" descr="Cursor with solid fill">
              <a:extLst>
                <a:ext uri="{FF2B5EF4-FFF2-40B4-BE49-F238E27FC236}">
                  <a16:creationId xmlns:a16="http://schemas.microsoft.com/office/drawing/2014/main" id="{E11E6556-2649-9DFC-21E9-253469447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5673936">
              <a:off x="206685" y="6216342"/>
              <a:ext cx="357208" cy="35720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85527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07B00-633E-AC4D-C062-E5AC4CE03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A1DC85D-0DB8-6829-F9ED-503312E2BE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b="1" dirty="0"/>
              <a:t>DESSA Results by Report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3695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3BE5B-C1F8-4396-0F93-BBE7C8B56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631B9-4D7F-73CA-D9F6-CBB412CC9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District-Wide Results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922DC-7775-3294-E23E-DB80D82345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DESSA System Report: </a:t>
            </a:r>
          </a:p>
          <a:p>
            <a:r>
              <a:rPr lang="en-US" dirty="0"/>
              <a:t>My Students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6866B1-1CDE-E205-ACB9-EFB182DF0CE9}"/>
              </a:ext>
            </a:extLst>
          </p:cNvPr>
          <p:cNvSpPr txBox="1"/>
          <p:nvPr/>
        </p:nvSpPr>
        <p:spPr>
          <a:xfrm>
            <a:off x="6108192" y="463166"/>
            <a:ext cx="5817326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Total students assessed: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</a:t>
            </a:r>
          </a:p>
          <a:p>
            <a:pPr marL="113665"/>
            <a:endParaRPr lang="en-US" sz="2800" b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50"/>
                </a:solidFill>
                <a:latin typeface="Arial"/>
                <a:cs typeface="Arial"/>
              </a:rPr>
              <a:t>Strength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00B0F0"/>
                </a:solidFill>
                <a:latin typeface="Arial"/>
                <a:cs typeface="Arial"/>
              </a:rPr>
              <a:t>Typical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number/percent</a:t>
            </a:r>
          </a:p>
          <a:p>
            <a:pPr marL="113665"/>
            <a:endParaRPr lang="en-US" sz="2800" b="1" i="1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800" b="1" dirty="0">
                <a:solidFill>
                  <a:srgbClr val="C00000"/>
                </a:solidFill>
                <a:latin typeface="Arial"/>
                <a:cs typeface="Arial"/>
              </a:rPr>
              <a:t>Need for Instruction</a:t>
            </a:r>
            <a:r>
              <a:rPr lang="en-US" sz="2800" b="1" dirty="0">
                <a:solidFill>
                  <a:srgbClr val="00325E"/>
                </a:solidFill>
                <a:latin typeface="Arial"/>
                <a:cs typeface="Arial"/>
              </a:rPr>
              <a:t>: </a:t>
            </a:r>
            <a:r>
              <a:rPr lang="en-US" sz="2800" i="1" dirty="0">
                <a:solidFill>
                  <a:srgbClr val="00325E"/>
                </a:solidFill>
                <a:latin typeface="Arial"/>
                <a:cs typeface="Arial"/>
              </a:rPr>
              <a:t>Insert number/ percent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784080-9FF0-0414-E24A-CD1A1F713D67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FB8AA0-6F67-C459-135B-C170A6D710B3}"/>
              </a:ext>
            </a:extLst>
          </p:cNvPr>
          <p:cNvSpPr txBox="1">
            <a:spLocks/>
          </p:cNvSpPr>
          <p:nvPr/>
        </p:nvSpPr>
        <p:spPr>
          <a:xfrm>
            <a:off x="6604762" y="5273456"/>
            <a:ext cx="4336498" cy="7285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0325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i="1" dirty="0"/>
              <a:t>Insert screenshot from </a:t>
            </a:r>
          </a:p>
          <a:p>
            <a:pPr algn="ctr"/>
            <a:r>
              <a:rPr lang="en-US" i="1" dirty="0"/>
              <a:t>DESSA System (optional)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46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2DD37-7314-3571-48A0-15F706B6F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A1F35-9CFA-A035-9191-897D4041E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108" y="1312173"/>
            <a:ext cx="4999107" cy="2852737"/>
          </a:xfrm>
        </p:spPr>
        <p:txBody>
          <a:bodyPr/>
          <a:lstStyle/>
          <a:p>
            <a:r>
              <a:rPr lang="en-US" dirty="0"/>
              <a:t>Considerations for Reviewing District-Wide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9DF86-F856-6A9B-6D46-F200DA933D4F}"/>
              </a:ext>
            </a:extLst>
          </p:cNvPr>
          <p:cNvSpPr txBox="1"/>
          <p:nvPr/>
        </p:nvSpPr>
        <p:spPr>
          <a:xfrm>
            <a:off x="6242152" y="433266"/>
            <a:ext cx="5592039" cy="61555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Are results what you expected?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Use reflection prompts such as </a:t>
            </a:r>
            <a:r>
              <a:rPr lang="en-US" sz="2200" i="1" dirty="0">
                <a:solidFill>
                  <a:srgbClr val="00325E"/>
                </a:solidFill>
                <a:latin typeface="Arial"/>
                <a:cs typeface="Arial"/>
              </a:rPr>
              <a:t>“I am curious about…”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or </a:t>
            </a:r>
            <a:r>
              <a:rPr lang="en-US" sz="2200" i="1" dirty="0">
                <a:solidFill>
                  <a:srgbClr val="00325E"/>
                </a:solidFill>
                <a:latin typeface="Arial"/>
                <a:cs typeface="Arial"/>
              </a:rPr>
              <a:t>“Some patterns or trends I notice are…”</a:t>
            </a: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does DESSA implementation currently look like?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Discuss changes to implementation and adjustments to existing systems that can address any differences in results. </a:t>
            </a:r>
          </a:p>
          <a:p>
            <a:pPr marL="113665"/>
            <a:endParaRPr lang="en-US" sz="2200" dirty="0">
              <a:solidFill>
                <a:srgbClr val="00325E"/>
              </a:solidFill>
              <a:latin typeface="Arial"/>
              <a:cs typeface="Arial"/>
            </a:endParaRPr>
          </a:p>
          <a:p>
            <a:pPr marL="113665"/>
            <a:r>
              <a:rPr lang="en-US" sz="2200" b="1" dirty="0">
                <a:solidFill>
                  <a:srgbClr val="00325E"/>
                </a:solidFill>
                <a:latin typeface="Arial"/>
                <a:cs typeface="Arial"/>
              </a:rPr>
              <a:t>What additional training and/or resources are needed?</a:t>
            </a:r>
          </a:p>
          <a:p>
            <a:pPr marL="456565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2C86FE"/>
                </a:solidFill>
                <a:latin typeface="Arial"/>
                <a:cs typeface="Arial"/>
              </a:rPr>
              <a:t>Action: </a:t>
            </a:r>
            <a:r>
              <a:rPr lang="en-US" sz="2200" dirty="0">
                <a:solidFill>
                  <a:srgbClr val="00325E"/>
                </a:solidFill>
                <a:latin typeface="Arial"/>
                <a:cs typeface="Arial"/>
              </a:rPr>
              <a:t>Consider professional development opportunities and support from leadership. </a:t>
            </a:r>
          </a:p>
          <a:p>
            <a:pPr marL="1028065" lvl="1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325E"/>
              </a:solidFill>
              <a:latin typeface="Arial"/>
              <a:cs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72D858-AFC5-5239-FE39-EC782B54D44E}"/>
              </a:ext>
            </a:extLst>
          </p:cNvPr>
          <p:cNvSpPr/>
          <p:nvPr/>
        </p:nvSpPr>
        <p:spPr>
          <a:xfrm>
            <a:off x="47852" y="5790274"/>
            <a:ext cx="1048512" cy="1031150"/>
          </a:xfrm>
          <a:prstGeom prst="rect">
            <a:avLst/>
          </a:prstGeom>
          <a:solidFill>
            <a:srgbClr val="FFF8EC"/>
          </a:solidFill>
          <a:ln>
            <a:solidFill>
              <a:srgbClr val="FFF8E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6024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Growth Organization">
      <a:dk1>
        <a:srgbClr val="000000"/>
      </a:dk1>
      <a:lt1>
        <a:srgbClr val="FFFFFF"/>
      </a:lt1>
      <a:dk2>
        <a:srgbClr val="58595B"/>
      </a:dk2>
      <a:lt2>
        <a:srgbClr val="E8E8E8"/>
      </a:lt2>
      <a:accent1>
        <a:srgbClr val="004998"/>
      </a:accent1>
      <a:accent2>
        <a:srgbClr val="8DC956"/>
      </a:accent2>
      <a:accent3>
        <a:srgbClr val="67B3DD"/>
      </a:accent3>
      <a:accent4>
        <a:srgbClr val="D9EDC7"/>
      </a:accent4>
      <a:accent5>
        <a:srgbClr val="CDE6F3"/>
      </a:accent5>
      <a:accent6>
        <a:srgbClr val="0380C3"/>
      </a:accent6>
      <a:hlink>
        <a:srgbClr val="86BC24"/>
      </a:hlink>
      <a:folHlink>
        <a:srgbClr val="1B2848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E169AC3E-6C90-48FE-95E0-DF16305747A7}" vid="{12E8DCC2-4D35-4AA4-B108-7F8F2803BC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5dc268-5597-4ef9-843e-319efa1f772d" xsi:nil="true"/>
    <lcf76f155ced4ddcb4097134ff3c332f xmlns="7627477e-2d09-447b-ae1d-56cec2f273f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81DFF13C31514C9FCC960E56A7F10C" ma:contentTypeVersion="12" ma:contentTypeDescription="Create a new document." ma:contentTypeScope="" ma:versionID="2e44800a0d41b066937b857ab556cac9">
  <xsd:schema xmlns:xsd="http://www.w3.org/2001/XMLSchema" xmlns:xs="http://www.w3.org/2001/XMLSchema" xmlns:p="http://schemas.microsoft.com/office/2006/metadata/properties" xmlns:ns2="7627477e-2d09-447b-ae1d-56cec2f273fe" xmlns:ns3="335dc268-5597-4ef9-843e-319efa1f772d" targetNamespace="http://schemas.microsoft.com/office/2006/metadata/properties" ma:root="true" ma:fieldsID="9ce319a4511315c88b34f6f567987ae0" ns2:_="" ns3:_="">
    <xsd:import namespace="7627477e-2d09-447b-ae1d-56cec2f273fe"/>
    <xsd:import namespace="335dc268-5597-4ef9-843e-319efa1f77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7477e-2d09-447b-ae1d-56cec2f27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330c6cff-633c-440f-9beb-d59977b481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5dc268-5597-4ef9-843e-319efa1f772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a68faa-ed50-4ed9-bd04-aa0e6a00b5c4}" ma:internalName="TaxCatchAll" ma:showField="CatchAllData" ma:web="335dc268-5597-4ef9-843e-319efa1f77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C96D1F-5740-4188-8DE5-BAA5184E05EB}">
  <ds:schemaRefs>
    <ds:schemaRef ds:uri="335dc268-5597-4ef9-843e-319efa1f772d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7627477e-2d09-447b-ae1d-56cec2f273fe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804FEFB-5462-43FD-A37C-95AB2E4CD737}">
  <ds:schemaRefs>
    <ds:schemaRef ds:uri="335dc268-5597-4ef9-843e-319efa1f772d"/>
    <ds:schemaRef ds:uri="7627477e-2d09-447b-ae1d-56cec2f273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EE3C153-167A-4F4C-8273-BB2586AD49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3064</TotalTime>
  <Words>3214</Words>
  <Application>Microsoft Office PowerPoint</Application>
  <PresentationFormat>Widescreen</PresentationFormat>
  <Paragraphs>394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Aptos</vt:lpstr>
      <vt:lpstr>Arial</vt:lpstr>
      <vt:lpstr>Tema de Office</vt:lpstr>
      <vt:lpstr>DESSA Data Results </vt:lpstr>
      <vt:lpstr>DESSA Overview</vt:lpstr>
      <vt:lpstr>PowerPoint Presentation</vt:lpstr>
      <vt:lpstr>DESSA Assessment Results </vt:lpstr>
      <vt:lpstr>DESSA Assessment Norms</vt:lpstr>
      <vt:lpstr>DESSA Data Review </vt:lpstr>
      <vt:lpstr>DESSA Results by Report</vt:lpstr>
      <vt:lpstr>District-Wide Results </vt:lpstr>
      <vt:lpstr>Considerations for Reviewing District-Wide Results</vt:lpstr>
      <vt:lpstr>School-Wide Results </vt:lpstr>
      <vt:lpstr>School-Wide Results </vt:lpstr>
      <vt:lpstr>Grade Level Results </vt:lpstr>
      <vt:lpstr>Considerations for Reviewing Grade Level Results </vt:lpstr>
      <vt:lpstr>Classroom Results </vt:lpstr>
      <vt:lpstr>Considerations for Reviewing Classroom Results </vt:lpstr>
      <vt:lpstr>Competencies Results </vt:lpstr>
      <vt:lpstr>Considerations for Reviewing Competencies Results </vt:lpstr>
      <vt:lpstr>Custom Group </vt:lpstr>
      <vt:lpstr>Considerations for Reviewing Custom Group </vt:lpstr>
      <vt:lpstr>Individual Student Results </vt:lpstr>
      <vt:lpstr>Considerations for Reviewing Individual Student Results </vt:lpstr>
      <vt:lpstr>What’s Next?</vt:lpstr>
      <vt:lpstr>Key Takeaways</vt:lpstr>
      <vt:lpstr>Celebrating Strengths</vt:lpstr>
      <vt:lpstr>What’s Next?</vt:lpstr>
      <vt:lpstr>Feedback &amp; Input</vt:lpstr>
      <vt:lpstr>Wrapping Up</vt:lpstr>
      <vt:lpstr>Additional Considerations</vt:lpstr>
      <vt:lpstr>Resources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Sandherr, Jim</dc:creator>
  <cp:lastModifiedBy>Katy Kizer</cp:lastModifiedBy>
  <cp:revision>11</cp:revision>
  <dcterms:created xsi:type="dcterms:W3CDTF">2024-12-03T14:59:02Z</dcterms:created>
  <dcterms:modified xsi:type="dcterms:W3CDTF">2025-02-14T17:26:14Z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0x010100AE81DFF13C31514C9FCC960E56A7F10C</vt:lpwstr>
  </property>
  <property fmtid="{D5CDD505-2E9C-101B-9397-08002B2CF9AE}" pid="3" name="MediaServiceImageTags">
    <vt:lpwstr/>
  </property>
  <property fmtid="{D5CDD505-2E9C-101B-9397-08002B2CF9AE}" pid="4" name="ArticulateGUID">
    <vt:lpwstr>797C1D69-96BF-4CF2-93A9-B5D8530090EB</vt:lpwstr>
  </property>
  <property fmtid="{D5CDD505-2E9C-101B-9397-08002B2CF9AE}" pid="5" name="ArticulatePath">
    <vt:lpwstr>DESSA SYSTEM TEMPLATE 2025</vt:lpwstr>
  </property>
</Properties>
</file>