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1" r:id="rId4"/>
    <p:sldMasterId id="2147483736" r:id="rId5"/>
  </p:sldMasterIdLst>
  <p:notesMasterIdLst>
    <p:notesMasterId r:id="rId22"/>
  </p:notesMasterIdLst>
  <p:handoutMasterIdLst>
    <p:handoutMasterId r:id="rId23"/>
  </p:handoutMasterIdLst>
  <p:sldIdLst>
    <p:sldId id="256" r:id="rId6"/>
    <p:sldId id="305" r:id="rId7"/>
    <p:sldId id="4537" r:id="rId8"/>
    <p:sldId id="4527" r:id="rId9"/>
    <p:sldId id="4446" r:id="rId10"/>
    <p:sldId id="4538" r:id="rId11"/>
    <p:sldId id="4438" r:id="rId12"/>
    <p:sldId id="4539" r:id="rId13"/>
    <p:sldId id="4540" r:id="rId14"/>
    <p:sldId id="4412" r:id="rId15"/>
    <p:sldId id="4543" r:id="rId16"/>
    <p:sldId id="844" r:id="rId17"/>
    <p:sldId id="4544" r:id="rId18"/>
    <p:sldId id="4541" r:id="rId19"/>
    <p:sldId id="4545" r:id="rId20"/>
    <p:sldId id="4467" r:id="rId21"/>
  </p:sldIdLst>
  <p:sldSz cx="9144000" cy="5143500" type="screen16x9"/>
  <p:notesSz cx="6858000" cy="9144000"/>
  <p:embeddedFontLst>
    <p:embeddedFont>
      <p:font typeface="Gotham" panose="020B0604020202020204"/>
      <p:regular r:id="rId24"/>
      <p:bold r:id="rId25"/>
      <p:italic r:id="rId26"/>
      <p:boldItalic r:id="rId27"/>
    </p:embeddedFont>
    <p:embeddedFont>
      <p:font typeface="Gotham Medium" charset="0"/>
      <p:regular r:id="rId28"/>
      <p:italic r:id="rId29"/>
    </p:embeddedFont>
    <p:embeddedFont>
      <p:font typeface="Montserrat"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EC20A-A94C-1564-B526-D2C4019D9FDA}" name="Kara Culp" initials="KC" userId="S::kculp@apertureed.com::028e200b-e27a-40e9-a870-81efe59befa5" providerId="AD"/>
  <p188:author id="{E858171B-D8BA-F71A-8D62-FC114A058971}" name="Alexandra Baker" initials="AB" userId="S::abaker@apertureed.com::333686e7-2f0b-42ce-84b8-f76d7b79f4b8" providerId="AD"/>
  <p188:author id="{C7C78824-6ADF-619C-3CF8-FF73EA4C580B}" name="Katy Kizer" initials="KK" userId="S::Kkizer@Apertureed.com::813afd83-a221-4df8-b2d7-7cef149da586" providerId="AD"/>
  <p188:author id="{DF83EB2E-70D7-8A1F-206E-F1639052DA0B}" name="Kim Williams" initials="KW" userId="S::kwilliams@Apertureed.com::f82eea2e-ab2c-451e-b6d1-54c5646cdede" providerId="AD"/>
  <p188:author id="{6E706992-6FA6-2CE3-34AA-FE91DD65428C}" name="Katy Kizer" initials="KK" userId="S::kkizer@apertureed.com::4c25d5a3-bd6c-4e3c-8414-fa10ef5095e7" providerId="AD"/>
  <p188:author id="{62E08693-9897-6924-ECC6-F73822A251EE}" name="Kim Williams" initials="KW" userId="S::kwilliams@apertureed.com::f82eea2e-ab2c-451e-b6d1-54c5646cdede" providerId="AD"/>
  <p188:author id="{F8250599-9E66-749F-7923-398743AF9675}" name="Charese Cook" initials="CC" userId="S::ccook@apertureed.com::010fc6a6-25ae-41e4-b206-7ce3b29f71b3" providerId="AD"/>
  <p188:author id="{9A08139B-A2CB-DFF1-0921-E2F258A77DE5}" name="Julie Ruble" initials="JR" userId="S::jruble@apertureed.com::bd7dfe6e-844f-4b9e-aa01-ae13e557f13c" providerId="AD"/>
  <p188:author id="{3C48D4FF-22B3-BD2B-8A7C-31A05CB021AB}" name="Katy Kizer" initials="KK" userId="S::kkizer@apertureed.com::813afd83-a221-4df8-b2d7-7cef149da5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lker" initials="AW" lastIdx="12" clrIdx="0">
    <p:extLst>
      <p:ext uri="{19B8F6BF-5375-455C-9EA6-DF929625EA0E}">
        <p15:presenceInfo xmlns:p15="http://schemas.microsoft.com/office/powerpoint/2012/main" userId="S::awalker@Apertureed.com::3774b972-8084-4d94-aa7c-b8e6bb24eda3" providerId="AD"/>
      </p:ext>
    </p:extLst>
  </p:cmAuthor>
  <p:cmAuthor id="2" name="Sandy Cales" initials="SC" lastIdx="6" clrIdx="1">
    <p:extLst>
      <p:ext uri="{19B8F6BF-5375-455C-9EA6-DF929625EA0E}">
        <p15:presenceInfo xmlns:p15="http://schemas.microsoft.com/office/powerpoint/2012/main" userId="S::scales@apertureed.com::c24c0cdf-6578-40d0-b169-28d54dd68582" providerId="AD"/>
      </p:ext>
    </p:extLst>
  </p:cmAuthor>
  <p:cmAuthor id="3" name="Kaci Sheridan" initials="KS" lastIdx="30" clrIdx="2">
    <p:extLst>
      <p:ext uri="{19B8F6BF-5375-455C-9EA6-DF929625EA0E}">
        <p15:presenceInfo xmlns:p15="http://schemas.microsoft.com/office/powerpoint/2012/main" userId="S::ksheridan@apertureed.com::f6f3739b-b397-4b30-9901-39d65de636ba" providerId="AD"/>
      </p:ext>
    </p:extLst>
  </p:cmAuthor>
  <p:cmAuthor id="4" name="Kim Williams" initials="KW" lastIdx="9" clrIdx="3">
    <p:extLst>
      <p:ext uri="{19B8F6BF-5375-455C-9EA6-DF929625EA0E}">
        <p15:presenceInfo xmlns:p15="http://schemas.microsoft.com/office/powerpoint/2012/main" userId="Kim Williams" providerId="None"/>
      </p:ext>
    </p:extLst>
  </p:cmAuthor>
  <p:cmAuthor id="5" name="Kim Williams" initials="KW [2]" lastIdx="1" clrIdx="4">
    <p:extLst>
      <p:ext uri="{19B8F6BF-5375-455C-9EA6-DF929625EA0E}">
        <p15:presenceInfo xmlns:p15="http://schemas.microsoft.com/office/powerpoint/2012/main" userId="S::kwilliams@apertureed.com::f82eea2e-ab2c-451e-b6d1-54c5646cde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B"/>
    <a:srgbClr val="FDC109"/>
    <a:srgbClr val="F6E00A"/>
    <a:srgbClr val="34B6E4"/>
    <a:srgbClr val="747679"/>
    <a:srgbClr val="FCFCFC"/>
    <a:srgbClr val="FFFFFF"/>
    <a:srgbClr val="E6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5400D-68AD-696A-9F91-7EDBDA824E3C}" v="1" dt="2024-08-19T19:43:48.657"/>
    <p1510:client id="{1610E5B7-7403-4C0A-8CD7-237734C2A687}" v="238" dt="2024-08-19T19:45:42.214"/>
    <p1510:client id="{1B45E7E4-B7D9-2376-1E56-71075727093F}" v="73" dt="2024-08-20T12:33:39.666"/>
    <p1510:client id="{9F44A9B2-399B-C260-4209-3584EE4506D6}" v="86" dt="2024-08-20T19:32:26.141"/>
    <p1510:client id="{D9AF1BBD-927F-4B53-A169-9C52D83A49B6}" v="1091" dt="2024-08-20T19:33:08.529"/>
  </p1510:revLst>
</p1510:revInfo>
</file>

<file path=ppt/tableStyles.xml><?xml version="1.0" encoding="utf-8"?>
<a:tblStyleLst xmlns:a="http://schemas.openxmlformats.org/drawingml/2006/main" def="{6D11E95A-CA02-4DD2-B3AE-B5CEAF39A960}">
  <a:tblStyle styleId="{6D11E95A-CA02-4DD2-B3AE-B5CEAF39A9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67" autoAdjust="0"/>
  </p:normalViewPr>
  <p:slideViewPr>
    <p:cSldViewPr snapToGrid="0">
      <p:cViewPr varScale="1">
        <p:scale>
          <a:sx n="58" d="100"/>
          <a:sy n="58" d="100"/>
        </p:scale>
        <p:origin x="15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7BD313-1885-4E7C-8D38-7DC3A250CD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53B68D-1B97-4307-81D4-BD1FE59DCD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5B94B-B2F2-40E0-9805-DF936C7516BC}" type="datetimeFigureOut">
              <a:rPr lang="en-US" smtClean="0"/>
              <a:t>8/21/2024</a:t>
            </a:fld>
            <a:endParaRPr lang="en-US"/>
          </a:p>
        </p:txBody>
      </p:sp>
      <p:sp>
        <p:nvSpPr>
          <p:cNvPr id="4" name="Footer Placeholder 3">
            <a:extLst>
              <a:ext uri="{FF2B5EF4-FFF2-40B4-BE49-F238E27FC236}">
                <a16:creationId xmlns:a16="http://schemas.microsoft.com/office/drawing/2014/main" id="{225DD6FE-CA3F-46A5-82B4-70DC1F2B1E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4C402A-E0BF-48C2-A6D9-8139FADC0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5C4D6-F968-430C-9D0A-2FEE5AC3D8AD}" type="slidenum">
              <a:rPr lang="en-US" smtClean="0"/>
              <a:t>‹#›</a:t>
            </a:fld>
            <a:endParaRPr lang="en-US"/>
          </a:p>
        </p:txBody>
      </p:sp>
    </p:spTree>
    <p:extLst>
      <p:ext uri="{BB962C8B-B14F-4D97-AF65-F5344CB8AC3E}">
        <p14:creationId xmlns:p14="http://schemas.microsoft.com/office/powerpoint/2010/main" val="4015811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defRPr/>
            </a:pPr>
            <a:r>
              <a:rPr lang="en-US" sz="1100" b="1"/>
              <a:t>Slide Purpose</a:t>
            </a:r>
            <a:r>
              <a:rPr lang="en-US" sz="1100" b="0"/>
              <a:t>: To explain the two ways in which students may access their account. </a:t>
            </a:r>
            <a:r>
              <a:rPr lang="en-US">
                <a:solidFill>
                  <a:schemeClr val="dk1"/>
                </a:solidFill>
                <a:sym typeface="Calibri"/>
              </a:rPr>
              <a:t>Check with your program administrator to confirm if students will log in with SSO, or username + password</a:t>
            </a:r>
            <a:endParaRPr lang="en-US" sz="1100">
              <a:solidFill>
                <a:schemeClr val="dk1"/>
              </a:solidFill>
              <a:latin typeface="Calibri"/>
              <a:ea typeface="Calibri"/>
              <a:cs typeface="Calibri"/>
            </a:endParaRPr>
          </a:p>
          <a:p>
            <a:pPr marL="139700" indent="0">
              <a:buNone/>
            </a:pPr>
            <a:endParaRPr lang="en-US" sz="1100" b="0"/>
          </a:p>
          <a:p>
            <a:pPr marL="139700" indent="0">
              <a:buNone/>
            </a:pPr>
            <a:r>
              <a:rPr lang="en-US" sz="1100"/>
              <a:t>Educator Note*: Prior to student’s logging in for the first time to the student portal, they will need to register. You can find each of your student’s registration information on by going to your admin menu and clicking on the student self-report button. Once you are on the student self-report page, click the “Register Students” button above the table with student information. This will take you to screen that you can print with each student’s unique username and QR code to use to register. It would be helpful to print this list and cut out each student before student training. </a:t>
            </a:r>
          </a:p>
          <a:p>
            <a:pPr marL="139700" indent="0">
              <a:buNone/>
            </a:pPr>
            <a:endParaRPr lang="en-US" sz="1100" b="1"/>
          </a:p>
          <a:p>
            <a:pPr marL="139700" indent="0">
              <a:buNone/>
            </a:pPr>
            <a:r>
              <a:rPr lang="en-US" sz="1100" b="1"/>
              <a:t>Talking points:</a:t>
            </a:r>
            <a:endParaRPr lang="en-US" sz="1100"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7593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defRPr/>
            </a:pPr>
            <a:r>
              <a:rPr lang="en-US" sz="1100" b="1"/>
              <a:t>Slide Purpose</a:t>
            </a:r>
            <a:r>
              <a:rPr lang="en-US" sz="1100" b="0"/>
              <a:t>: To explain the two ways in which students may access their account. </a:t>
            </a:r>
            <a:r>
              <a:rPr lang="en-US">
                <a:sym typeface="Calibri"/>
              </a:rPr>
              <a:t>Check with your program administrator to confirm if students will log in with SSO, or username + password</a:t>
            </a:r>
            <a:endParaRPr lang="en-US" sz="1100">
              <a:solidFill>
                <a:schemeClr val="dk1"/>
              </a:solidFill>
              <a:latin typeface="Calibri"/>
              <a:ea typeface="Calibri"/>
              <a:cs typeface="Calibri"/>
              <a:sym typeface="Calibri"/>
            </a:endParaRPr>
          </a:p>
          <a:p>
            <a:pPr marL="139700" indent="0">
              <a:buNone/>
            </a:pPr>
            <a:endParaRPr lang="en-US" sz="1100" b="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Educator Note*: Prior to student’s logging in for the first time to the student portal, they will need to register. You can find each of your student’s registration information on by going to your admin menu and clicking on the student self-report button. Once you are on the student self-report page, click the “Register Students” button above the table with student information. This will take you to screen that you can print with each student’s unique username and QR code to use to register. It would be helpful to print this list and cut out each student before student training. </a:t>
            </a:r>
          </a:p>
          <a:p>
            <a:pPr marL="139700" indent="0">
              <a:buNone/>
            </a:pPr>
            <a:endParaRPr lang="en-US" sz="1100"/>
          </a:p>
        </p:txBody>
      </p:sp>
    </p:spTree>
    <p:extLst>
      <p:ext uri="{BB962C8B-B14F-4D97-AF65-F5344CB8AC3E}">
        <p14:creationId xmlns:p14="http://schemas.microsoft.com/office/powerpoint/2010/main" val="286344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444dec7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444dec7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US" sz="1400" b="1">
                <a:highlight>
                  <a:srgbClr val="FFFF00"/>
                </a:highlight>
                <a:latin typeface="Calibri"/>
                <a:ea typeface="Calibri"/>
                <a:cs typeface="Calibri"/>
                <a:sym typeface="Calibri"/>
              </a:rPr>
              <a:t>Note to the Educator:</a:t>
            </a:r>
            <a:endParaRPr lang="en-US" sz="1400">
              <a:solidFill>
                <a:schemeClr val="dk1"/>
              </a:solidFill>
              <a:latin typeface="Calibri"/>
              <a:ea typeface="Calibri"/>
              <a:cs typeface="Calibri"/>
              <a:sym typeface="Calibri"/>
            </a:endParaRPr>
          </a:p>
          <a:p>
            <a:pPr marL="285750" marR="0" lvl="0" indent="-285750" algn="l" defTabSz="914400" rtl="0" eaLnBrk="1" fontAlgn="auto" latinLnBrk="0" hangingPunct="1">
              <a:lnSpc>
                <a:spcPct val="115000"/>
              </a:lnSpc>
              <a:spcBef>
                <a:spcPts val="0"/>
              </a:spcBef>
              <a:spcAft>
                <a:spcPts val="1200"/>
              </a:spcAft>
              <a:buClr>
                <a:srgbClr val="000000"/>
              </a:buClr>
              <a:buSzPts val="1400"/>
              <a:buFont typeface="Arial"/>
              <a:buChar char="●"/>
              <a:tabLst/>
              <a:defRPr/>
            </a:pPr>
            <a:r>
              <a:rPr lang="en-US" sz="1400" b="1" i="0"/>
              <a:t>Activity Purpose: </a:t>
            </a:r>
            <a:r>
              <a:rPr lang="en-US" sz="1400" b="0" i="0"/>
              <a:t>Students complete the DESSA in their Student Portal.</a:t>
            </a:r>
            <a:endParaRPr lang="en-US" sz="1400" b="0"/>
          </a:p>
          <a:p>
            <a:pPr marL="285750" lvl="0" indent="-285750" algn="l" rtl="0">
              <a:lnSpc>
                <a:spcPct val="115000"/>
              </a:lnSpc>
              <a:spcBef>
                <a:spcPts val="0"/>
              </a:spcBef>
              <a:spcAft>
                <a:spcPts val="1200"/>
              </a:spcAft>
            </a:pPr>
            <a:r>
              <a:rPr lang="en-US" sz="1400">
                <a:solidFill>
                  <a:schemeClr val="dk1"/>
                </a:solidFill>
                <a:latin typeface="Calibri"/>
                <a:ea typeface="Calibri"/>
                <a:cs typeface="Calibri"/>
                <a:sym typeface="Calibri"/>
              </a:rPr>
              <a:t>Review Step 2 of completing the DESSA.</a:t>
            </a:r>
          </a:p>
        </p:txBody>
      </p:sp>
    </p:spTree>
    <p:extLst>
      <p:ext uri="{BB962C8B-B14F-4D97-AF65-F5344CB8AC3E}">
        <p14:creationId xmlns:p14="http://schemas.microsoft.com/office/powerpoint/2010/main" val="321270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0" lvl="0" indent="0" algn="l" rtl="0">
              <a:spcBef>
                <a:spcPts val="0"/>
              </a:spcBef>
              <a:spcAft>
                <a:spcPts val="0"/>
              </a:spcAft>
              <a:buNone/>
            </a:pPr>
            <a:endParaRPr/>
          </a:p>
        </p:txBody>
      </p:sp>
    </p:spTree>
    <p:extLst>
      <p:ext uri="{BB962C8B-B14F-4D97-AF65-F5344CB8AC3E}">
        <p14:creationId xmlns:p14="http://schemas.microsoft.com/office/powerpoint/2010/main" val="342442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1364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dirty="0"/>
              <a:t>Note to the Educator:</a:t>
            </a:r>
          </a:p>
          <a:p>
            <a:pPr marL="171450" lvl="0" indent="-171450" algn="l" rtl="0">
              <a:spcBef>
                <a:spcPts val="0"/>
              </a:spcBef>
              <a:spcAft>
                <a:spcPts val="0"/>
              </a:spcAft>
            </a:pPr>
            <a:r>
              <a:rPr lang="en-US" sz="1100" b="0" dirty="0"/>
              <a:t>Remind students that they also have the option to set personal SMART goals within the Student Portal.</a:t>
            </a:r>
          </a:p>
          <a:p>
            <a:pPr marL="171450" lvl="0" indent="-171450" algn="l" rtl="0">
              <a:spcBef>
                <a:spcPts val="0"/>
              </a:spcBef>
              <a:spcAft>
                <a:spcPts val="0"/>
              </a:spcAft>
            </a:pPr>
            <a:r>
              <a:rPr lang="en-US" sz="1100" b="0"/>
              <a:t>Students can access this feature by selecting the “Goals and Rewards” section </a:t>
            </a:r>
            <a:r>
              <a:rPr lang="en-US"/>
              <a:t>of</a:t>
            </a:r>
            <a:r>
              <a:rPr lang="en-US" sz="1100" b="0"/>
              <a:t> the dashboard and then selecting “Add a new goal.”</a:t>
            </a:r>
          </a:p>
          <a:p>
            <a:pPr marL="171450" lvl="0" indent="-171450" algn="l" rtl="0">
              <a:spcBef>
                <a:spcPts val="0"/>
              </a:spcBef>
              <a:spcAft>
                <a:spcPts val="0"/>
              </a:spcAft>
            </a:pPr>
            <a:endParaRPr lang="en-US" sz="1100" b="0"/>
          </a:p>
        </p:txBody>
      </p:sp>
    </p:spTree>
    <p:extLst>
      <p:ext uri="{BB962C8B-B14F-4D97-AF65-F5344CB8AC3E}">
        <p14:creationId xmlns:p14="http://schemas.microsoft.com/office/powerpoint/2010/main" val="212832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00" b="1"/>
              <a:t>Note to the Educator:</a:t>
            </a:r>
          </a:p>
          <a:p>
            <a:pPr marL="342900" lvl="0" indent="-342900" algn="l" rtl="0">
              <a:spcBef>
                <a:spcPts val="0"/>
              </a:spcBef>
              <a:spcAft>
                <a:spcPts val="0"/>
              </a:spcAft>
            </a:pPr>
            <a:r>
              <a:rPr lang="en-US" sz="1100" b="0">
                <a:latin typeface="Gotham" pitchFamily="50" charset="0"/>
                <a:cs typeface="Gotham" pitchFamily="50" charset="0"/>
              </a:rPr>
              <a:t>The purpose of this slide is to introduce the topic of measuring social and emotional skills and highlight why this process is important. </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0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a:t>Suggestions:</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Connect with your district, school, or program administrator for specific implementation details that may be relevant to share with students. </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Consider aligning existing initiatives to the DESSA SSR, such as: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PBIS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MTSS</a:t>
            </a:r>
          </a:p>
          <a:p>
            <a:pPr marL="742950" marR="0" lvl="1" indent="-285750" algn="l" defTabSz="914400" rtl="0" eaLnBrk="1" fontAlgn="auto" latinLnBrk="0" hangingPunct="1">
              <a:lnSpc>
                <a:spcPct val="100000"/>
              </a:lnSpc>
              <a:spcBef>
                <a:spcPts val="0"/>
              </a:spcBef>
              <a:spcAft>
                <a:spcPts val="0"/>
              </a:spcAft>
              <a:buClr>
                <a:srgbClr val="000000"/>
              </a:buClr>
              <a:buSzPts val="1400"/>
              <a:tabLst/>
              <a:defRPr/>
            </a:pPr>
            <a:r>
              <a:rPr lang="en-US" sz="1000" b="0"/>
              <a:t>College, career, and workforce readiness or Portrait of a Graduate programming</a:t>
            </a:r>
          </a:p>
          <a:p>
            <a:pPr marL="285750" marR="0" lvl="0" indent="-285750" algn="l" defTabSz="914400" rtl="0" eaLnBrk="1" fontAlgn="auto" latinLnBrk="0" hangingPunct="1">
              <a:lnSpc>
                <a:spcPct val="100000"/>
              </a:lnSpc>
              <a:spcBef>
                <a:spcPts val="0"/>
              </a:spcBef>
              <a:spcAft>
                <a:spcPts val="0"/>
              </a:spcAft>
              <a:buClr>
                <a:srgbClr val="000000"/>
              </a:buClr>
              <a:buSzPts val="1400"/>
              <a:tabLst/>
              <a:defRPr/>
            </a:pPr>
            <a:r>
              <a:rPr lang="en-US" b="0"/>
              <a:t>Share an SEL Skill you use in your role, and/or a skill you are working on</a:t>
            </a:r>
          </a:p>
        </p:txBody>
      </p:sp>
    </p:spTree>
    <p:extLst>
      <p:ext uri="{BB962C8B-B14F-4D97-AF65-F5344CB8AC3E}">
        <p14:creationId xmlns:p14="http://schemas.microsoft.com/office/powerpoint/2010/main" val="5552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00" b="1"/>
              <a:t>Note to the Educator:</a:t>
            </a:r>
          </a:p>
          <a:p>
            <a:pPr marL="342900" lvl="0" indent="-342900" algn="l" rtl="0">
              <a:spcBef>
                <a:spcPts val="0"/>
              </a:spcBef>
              <a:spcAft>
                <a:spcPts val="0"/>
              </a:spcAft>
            </a:pPr>
            <a:r>
              <a:rPr lang="en-US" sz="1100" b="0">
                <a:latin typeface="Gotham" pitchFamily="50" charset="0"/>
                <a:cs typeface="Gotham" pitchFamily="50" charset="0"/>
              </a:rPr>
              <a:t>The purpose of this slide is to highlight how SEL skills support students with career readiness</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endParaRPr lang="en-US" sz="1000"/>
          </a:p>
        </p:txBody>
      </p:sp>
    </p:spTree>
    <p:extLst>
      <p:ext uri="{BB962C8B-B14F-4D97-AF65-F5344CB8AC3E}">
        <p14:creationId xmlns:p14="http://schemas.microsoft.com/office/powerpoint/2010/main" val="231469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dirty="0"/>
              <a:t>Slide Purpose</a:t>
            </a:r>
            <a:r>
              <a:rPr lang="en-US" sz="1100" b="0" dirty="0"/>
              <a:t>: To review a Student Portal overview video (also located in the MS SSR Intro LMS course).</a:t>
            </a:r>
          </a:p>
          <a:p>
            <a:pPr marL="139700" indent="0">
              <a:buNone/>
            </a:pPr>
            <a:endParaRPr lang="en-US" sz="1100" dirty="0"/>
          </a:p>
          <a:p>
            <a:pPr marL="139700" indent="0">
              <a:buNone/>
            </a:pPr>
            <a:r>
              <a:rPr lang="en-US" sz="1100" b="1" dirty="0"/>
              <a:t>Talking points:</a:t>
            </a:r>
            <a:endParaRPr lang="en-US" sz="1100" b="0" i="0" dirty="0">
              <a:solidFill>
                <a:srgbClr val="000000"/>
              </a:solidFill>
              <a:effectLst/>
              <a:latin typeface="Calibri" panose="020F0502020204030204" pitchFamily="34" charset="0"/>
            </a:endParaRPr>
          </a:p>
          <a:p>
            <a:pPr marL="457200" indent="-317500"/>
            <a:r>
              <a:rPr lang="en-US" b="0" i="0" dirty="0">
                <a:solidFill>
                  <a:srgbClr val="000000"/>
                </a:solidFill>
                <a:effectLst/>
                <a:latin typeface="WordVisi_MSFontService"/>
              </a:rPr>
              <a:t>Let’s take a look at an overview of the Student Portal! We’ll be sure to expand on these details following the short video.</a:t>
            </a:r>
          </a:p>
          <a:p>
            <a:pPr marL="457200" indent="-317500"/>
            <a:endParaRPr lang="en-US" b="0" i="0" dirty="0">
              <a:solidFill>
                <a:srgbClr val="000000"/>
              </a:solidFill>
              <a:effectLst/>
              <a:latin typeface="WordVisi_MSFontService"/>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i="1" dirty="0">
                <a:solidFill>
                  <a:srgbClr val="000000"/>
                </a:solidFill>
                <a:effectLst/>
                <a:latin typeface="WordVisi_MSFontService"/>
              </a:rPr>
              <a:t>If needed, </a:t>
            </a:r>
            <a:r>
              <a:rPr lang="en-US" b="0" i="1" dirty="0" err="1">
                <a:solidFill>
                  <a:srgbClr val="000000"/>
                </a:solidFill>
                <a:effectLst/>
                <a:latin typeface="WordVisi_MSFontService"/>
              </a:rPr>
              <a:t>ScreenPal</a:t>
            </a:r>
            <a:r>
              <a:rPr lang="en-US" b="0" i="1" dirty="0">
                <a:solidFill>
                  <a:srgbClr val="000000"/>
                </a:solidFill>
                <a:effectLst/>
                <a:latin typeface="WordVisi_MSFontService"/>
              </a:rPr>
              <a:t> for “Student Portal Overview” link: </a:t>
            </a:r>
            <a:r>
              <a:rPr lang="en-US" b="0" i="1" u="sng" dirty="0">
                <a:solidFill>
                  <a:srgbClr val="000000"/>
                </a:solidFill>
                <a:effectLst/>
                <a:latin typeface="WordVisi_MSFontService"/>
              </a:rPr>
              <a:t>https://screenpal.com/watch/c0ji0pVkKO2</a:t>
            </a:r>
            <a:endParaRPr lang="en-US" b="0" i="1" u="sng" dirty="0">
              <a:solidFill>
                <a:srgbClr val="000000"/>
              </a:solidFill>
              <a:effectLst/>
              <a:latin typeface="Segoe UI" panose="020B0502040204020203" pitchFamily="34" charset="0"/>
            </a:endParaRPr>
          </a:p>
          <a:p>
            <a:pPr marL="457200" indent="-317500"/>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5472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a:t>Slide Purpose</a:t>
            </a:r>
            <a:r>
              <a:rPr lang="en-US" sz="1100" b="0"/>
              <a:t>: To provide example questions asked on the MS SSR.</a:t>
            </a:r>
            <a:endParaRPr lang="en-US" sz="1100"/>
          </a:p>
          <a:p>
            <a:pPr marL="139700" indent="0">
              <a:buNone/>
            </a:pPr>
            <a:r>
              <a:rPr lang="en-US" sz="1100" b="1"/>
              <a:t>Talking points:</a:t>
            </a:r>
            <a:endParaRPr lang="en-US" sz="1100" b="0" i="0">
              <a:solidFill>
                <a:srgbClr val="000000"/>
              </a:solidFill>
              <a:effectLst/>
              <a:latin typeface="Calibri" panose="020F0502020204030204" pitchFamily="34" charset="0"/>
            </a:endParaRPr>
          </a:p>
          <a:p>
            <a:pPr algn="l" rtl="0" fontAlgn="base"/>
            <a:r>
              <a:rPr lang="en-US" sz="1100" b="0" i="0">
                <a:solidFill>
                  <a:srgbClr val="000000"/>
                </a:solidFill>
                <a:effectLst/>
                <a:latin typeface="Calibri" panose="020F0502020204030204" pitchFamily="34" charset="0"/>
              </a:rPr>
              <a:t>As a reminder, the questions asked on the MS SSR are strength based. Here we have a few examples. For 6</a:t>
            </a:r>
            <a:r>
              <a:rPr lang="en-US" sz="1100" b="0" i="0" baseline="30000">
                <a:solidFill>
                  <a:srgbClr val="000000"/>
                </a:solidFill>
                <a:effectLst/>
                <a:latin typeface="Calibri" panose="020F0502020204030204" pitchFamily="34" charset="0"/>
              </a:rPr>
              <a:t>th</a:t>
            </a:r>
            <a:r>
              <a:rPr lang="en-US" sz="1100" b="0" i="0">
                <a:solidFill>
                  <a:srgbClr val="000000"/>
                </a:solidFill>
                <a:effectLst/>
                <a:latin typeface="Calibri" panose="020F0502020204030204" pitchFamily="34" charset="0"/>
              </a:rPr>
              <a:t>-8</a:t>
            </a:r>
            <a:r>
              <a:rPr lang="en-US" sz="1100" b="0" i="0" baseline="30000">
                <a:solidFill>
                  <a:srgbClr val="000000"/>
                </a:solidFill>
                <a:effectLst/>
                <a:latin typeface="Calibri" panose="020F0502020204030204" pitchFamily="34" charset="0"/>
              </a:rPr>
              <a:t>th</a:t>
            </a:r>
            <a:r>
              <a:rPr lang="en-US" sz="1100" b="0" i="0">
                <a:solidFill>
                  <a:srgbClr val="000000"/>
                </a:solidFill>
                <a:effectLst/>
                <a:latin typeface="Calibri" panose="020F0502020204030204" pitchFamily="34" charset="0"/>
              </a:rPr>
              <a:t> graders, the sentence stem will always begin with “</a:t>
            </a:r>
            <a:r>
              <a:rPr lang="en-US" sz="1100" b="0" i="1">
                <a:solidFill>
                  <a:srgbClr val="000000"/>
                </a:solidFill>
                <a:effectLst/>
                <a:latin typeface="Calibri" panose="020F0502020204030204" pitchFamily="34" charset="0"/>
              </a:rPr>
              <a:t>Do your best to rate yourself.</a:t>
            </a:r>
            <a:r>
              <a:rPr lang="en-US" sz="1100" b="0" i="0">
                <a:solidFill>
                  <a:srgbClr val="000000"/>
                </a:solidFill>
                <a:effectLst/>
                <a:latin typeface="Calibri" panose="020F0502020204030204" pitchFamily="34" charset="0"/>
              </a:rPr>
              <a:t>”</a:t>
            </a:r>
          </a:p>
          <a:p>
            <a:pPr algn="l" rtl="0" fontAlgn="base"/>
            <a:r>
              <a:rPr lang="en-US" sz="1100" b="0" i="0">
                <a:solidFill>
                  <a:srgbClr val="000000"/>
                </a:solidFill>
                <a:effectLst/>
                <a:latin typeface="Calibri" panose="020F0502020204030204" pitchFamily="34" charset="0"/>
                <a:ea typeface="Calibri" panose="020F0502020204030204" pitchFamily="34" charset="0"/>
                <a:cs typeface="Calibri"/>
              </a:rPr>
              <a:t>The answer options include </a:t>
            </a:r>
            <a:r>
              <a:rPr lang="en-US" sz="1100" b="0" i="1">
                <a:solidFill>
                  <a:srgbClr val="000000"/>
                </a:solidFill>
                <a:effectLst/>
                <a:latin typeface="Calibri" panose="020F0502020204030204" pitchFamily="34" charset="0"/>
                <a:ea typeface="Calibri" panose="020F0502020204030204" pitchFamily="34" charset="0"/>
                <a:cs typeface="Calibri"/>
              </a:rPr>
              <a:t>never, rarely, sometimes, often, and almost always. </a:t>
            </a:r>
            <a:r>
              <a:rPr lang="en-US" sz="1100" b="0" i="0">
                <a:solidFill>
                  <a:srgbClr val="000000"/>
                </a:solidFill>
                <a:effectLst/>
                <a:latin typeface="Calibri" panose="020F0502020204030204" pitchFamily="34" charset="0"/>
                <a:ea typeface="Calibri" panose="020F0502020204030204" pitchFamily="34" charset="0"/>
                <a:cs typeface="Calibri"/>
              </a:rPr>
              <a:t>If you have students who may need support in identifying the difference, this may be a piece you can visit as a whole class.</a:t>
            </a:r>
            <a:endParaRPr lang="en-US" sz="800">
              <a:effectLst/>
              <a:latin typeface="Calibri"/>
              <a:ea typeface="Calibri" panose="020F0502020204030204" pitchFamily="34" charset="0"/>
              <a:cs typeface="Calibri"/>
            </a:endParaRPr>
          </a:p>
          <a:p>
            <a:pPr marL="139700" indent="0" algn="l" rtl="0" fontAlgn="base">
              <a:buNone/>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73792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1"/>
              <a:t>Slide Purpose</a:t>
            </a:r>
            <a:r>
              <a:rPr lang="en-US" sz="1100" b="0"/>
              <a:t>: To provide example questions asked on the HS SSR.</a:t>
            </a:r>
            <a:endParaRPr lang="en-US" sz="1100"/>
          </a:p>
          <a:p>
            <a:pPr marL="139700" indent="0">
              <a:buNone/>
            </a:pPr>
            <a:r>
              <a:rPr lang="en-US" sz="1100" b="1"/>
              <a:t>Talking points:</a:t>
            </a:r>
            <a:endParaRPr lang="en-US" sz="1100" b="0" i="0">
              <a:solidFill>
                <a:srgbClr val="000000"/>
              </a:solidFill>
              <a:effectLst/>
              <a:latin typeface="Calibri" panose="020F0502020204030204" pitchFamily="34" charset="0"/>
            </a:endParaRPr>
          </a:p>
          <a:p>
            <a:pPr algn="l" rtl="0" fontAlgn="base"/>
            <a:r>
              <a:rPr lang="en-US" sz="1100" b="0" i="0">
                <a:solidFill>
                  <a:srgbClr val="000000"/>
                </a:solidFill>
                <a:effectLst/>
                <a:latin typeface="Calibri" panose="020F0502020204030204" pitchFamily="34" charset="0"/>
              </a:rPr>
              <a:t>As a reminder, the questions asked on the HSS SSR are strength based. Here we have a few examples. For 9</a:t>
            </a:r>
            <a:r>
              <a:rPr lang="en-US" sz="1100" b="0" i="0" baseline="30000">
                <a:solidFill>
                  <a:srgbClr val="000000"/>
                </a:solidFill>
                <a:effectLst/>
                <a:latin typeface="Calibri" panose="020F0502020204030204" pitchFamily="34" charset="0"/>
              </a:rPr>
              <a:t>th</a:t>
            </a:r>
            <a:r>
              <a:rPr lang="en-US" sz="1100" b="0" i="0">
                <a:solidFill>
                  <a:srgbClr val="000000"/>
                </a:solidFill>
                <a:effectLst/>
                <a:latin typeface="Calibri" panose="020F0502020204030204" pitchFamily="34" charset="0"/>
              </a:rPr>
              <a:t>-12</a:t>
            </a:r>
            <a:r>
              <a:rPr lang="en-US" sz="1100" b="0" i="0" baseline="30000">
                <a:solidFill>
                  <a:srgbClr val="000000"/>
                </a:solidFill>
                <a:effectLst/>
                <a:latin typeface="Calibri" panose="020F0502020204030204" pitchFamily="34" charset="0"/>
              </a:rPr>
              <a:t>th</a:t>
            </a:r>
            <a:r>
              <a:rPr lang="en-US" sz="1100" b="0" i="0">
                <a:solidFill>
                  <a:srgbClr val="000000"/>
                </a:solidFill>
                <a:effectLst/>
                <a:latin typeface="Calibri" panose="020F0502020204030204" pitchFamily="34" charset="0"/>
              </a:rPr>
              <a:t> graders, the sentence stem will always begin with “</a:t>
            </a:r>
            <a:r>
              <a:rPr lang="en-US" sz="1100" b="0" i="1">
                <a:solidFill>
                  <a:srgbClr val="000000"/>
                </a:solidFill>
                <a:effectLst/>
                <a:latin typeface="Calibri" panose="020F0502020204030204" pitchFamily="34" charset="0"/>
              </a:rPr>
              <a:t>During the past 4 weeks, how often did you…”</a:t>
            </a:r>
            <a:endParaRPr lang="en-US" sz="1100" b="0" i="0">
              <a:solidFill>
                <a:srgbClr val="000000"/>
              </a:solidFill>
              <a:effectLst/>
              <a:latin typeface="Calibri" panose="020F0502020204030204" pitchFamily="34" charset="0"/>
            </a:endParaRPr>
          </a:p>
          <a:p>
            <a:pPr algn="l" rtl="0" fontAlgn="base"/>
            <a:r>
              <a:rPr lang="en-US" sz="1100" b="0" i="0">
                <a:solidFill>
                  <a:srgbClr val="000000"/>
                </a:solidFill>
                <a:effectLst/>
                <a:latin typeface="Calibri" panose="020F0502020204030204" pitchFamily="34" charset="0"/>
                <a:ea typeface="Calibri" panose="020F0502020204030204" pitchFamily="34" charset="0"/>
                <a:cs typeface="Calibri"/>
              </a:rPr>
              <a:t>The answer options include </a:t>
            </a:r>
            <a:r>
              <a:rPr lang="en-US" sz="1100" b="0" i="1">
                <a:solidFill>
                  <a:srgbClr val="000000"/>
                </a:solidFill>
                <a:effectLst/>
                <a:latin typeface="Calibri" panose="020F0502020204030204" pitchFamily="34" charset="0"/>
                <a:ea typeface="Calibri" panose="020F0502020204030204" pitchFamily="34" charset="0"/>
                <a:cs typeface="Calibri"/>
              </a:rPr>
              <a:t>never, rarely, sometimes, often, and almost always. </a:t>
            </a:r>
            <a:r>
              <a:rPr lang="en-US" sz="1100" b="0" i="0">
                <a:solidFill>
                  <a:srgbClr val="000000"/>
                </a:solidFill>
                <a:effectLst/>
                <a:latin typeface="Calibri" panose="020F0502020204030204" pitchFamily="34" charset="0"/>
                <a:ea typeface="Calibri" panose="020F0502020204030204" pitchFamily="34" charset="0"/>
                <a:cs typeface="Calibri"/>
              </a:rPr>
              <a:t>If you have students who may need support in identifying the difference, this may be a piece you can visit as a whole class.</a:t>
            </a:r>
            <a:endParaRPr lang="en-US" sz="800">
              <a:effectLst/>
              <a:latin typeface="Calibri"/>
              <a:ea typeface="Calibri" panose="020F0502020204030204" pitchFamily="34" charset="0"/>
              <a:cs typeface="Calibri"/>
            </a:endParaRPr>
          </a:p>
          <a:p>
            <a:pPr marL="139700" indent="0" algn="l" rtl="0" fontAlgn="base">
              <a:buNone/>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441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a:t>Note to the Educator:</a:t>
            </a:r>
          </a:p>
          <a:p>
            <a:pPr marL="171450" lvl="0" indent="-171450" algn="l" rtl="0">
              <a:spcBef>
                <a:spcPts val="0"/>
              </a:spcBef>
              <a:spcAft>
                <a:spcPts val="0"/>
              </a:spcAft>
            </a:pPr>
            <a:r>
              <a:rPr lang="en-US" sz="1100"/>
              <a:t>Share with students that they will have access to their results in real time after they complete the DESSA SSR in the Student Portal. </a:t>
            </a:r>
          </a:p>
          <a:p>
            <a:pPr marL="171450" lvl="0" indent="-171450" algn="l" rtl="0">
              <a:spcBef>
                <a:spcPts val="0"/>
              </a:spcBef>
              <a:spcAft>
                <a:spcPts val="0"/>
              </a:spcAft>
            </a:pPr>
            <a:r>
              <a:rPr lang="en-US" sz="1100"/>
              <a:t>Share with students who else will be able to see their results, such as their assigned educator, counselors, administrators, etc. Connect with your administrator for site-specific implementation details, as needed. </a:t>
            </a:r>
          </a:p>
          <a:p>
            <a:pPr marL="139700" indent="0">
              <a:buNone/>
            </a:pPr>
            <a:endParaRPr lang="en-US"/>
          </a:p>
        </p:txBody>
      </p:sp>
    </p:spTree>
    <p:extLst>
      <p:ext uri="{BB962C8B-B14F-4D97-AF65-F5344CB8AC3E}">
        <p14:creationId xmlns:p14="http://schemas.microsoft.com/office/powerpoint/2010/main" val="75117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1"/>
              <a:t>Note to the Educator:</a:t>
            </a:r>
          </a:p>
          <a:p>
            <a:pPr marL="171450" lvl="0" indent="-171450" algn="l" rtl="0">
              <a:spcBef>
                <a:spcPts val="0"/>
              </a:spcBef>
              <a:spcAft>
                <a:spcPts val="0"/>
              </a:spcAft>
            </a:pPr>
            <a:r>
              <a:rPr lang="en-US" sz="1100"/>
              <a:t>Share with students that they will have access to their results in real time after they complete the DESSA SSR in the Student Portal. </a:t>
            </a:r>
          </a:p>
          <a:p>
            <a:pPr marL="171450" lvl="0" indent="-171450" algn="l" rtl="0">
              <a:spcBef>
                <a:spcPts val="0"/>
              </a:spcBef>
              <a:spcAft>
                <a:spcPts val="0"/>
              </a:spcAft>
            </a:pPr>
            <a:r>
              <a:rPr lang="en-US" sz="1100"/>
              <a:t>Share with students who else will be able to see their results, such as their assigned educator, counselors, administrators, etc. Connect with your administrator for site-specific implementation details, as needed. </a:t>
            </a:r>
          </a:p>
          <a:p>
            <a:pPr marL="139700" indent="0">
              <a:buNone/>
            </a:pPr>
            <a:endParaRPr lang="en-US"/>
          </a:p>
        </p:txBody>
      </p:sp>
    </p:spTree>
    <p:extLst>
      <p:ext uri="{BB962C8B-B14F-4D97-AF65-F5344CB8AC3E}">
        <p14:creationId xmlns:p14="http://schemas.microsoft.com/office/powerpoint/2010/main" val="351270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 to the Educator: </a:t>
            </a:r>
          </a:p>
          <a:p>
            <a:pPr marL="171450" lvl="0" indent="-171450" algn="l" rtl="0">
              <a:spcBef>
                <a:spcPts val="0"/>
              </a:spcBef>
              <a:spcAft>
                <a:spcPts val="0"/>
              </a:spcAft>
            </a:pPr>
            <a:r>
              <a:rPr lang="en-US"/>
              <a:t>This student-facing resource is designed to support the overall implementation of the DESSA Student Self-Report (SSR) for middle and high school grades. </a:t>
            </a:r>
          </a:p>
          <a:p>
            <a:pPr marL="171450" lvl="0" indent="-171450" algn="l" rtl="0">
              <a:spcBef>
                <a:spcPts val="0"/>
              </a:spcBef>
              <a:spcAft>
                <a:spcPts val="0"/>
              </a:spcAft>
            </a:pPr>
            <a:r>
              <a:rPr lang="en-US"/>
              <a:t>It includes foundational information to share with students, embedded opportunities for student engagement, step-by-step directions for accessing the Student Portal features, and additional resources.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Suggestions: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Prior to facilitation, preview the slide deck and adjust it for your students, as needed. Connect with your site-based administrator for implementation details that can be shared with students.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a:t>Visit the Aperture Education Support Portal for more information and to submit a support request: </a:t>
            </a:r>
            <a:r>
              <a:rPr lang="en-US" i="1"/>
              <a:t>https://selcompass.zendesk.com/hc/en-us </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en-US" b="0" i="0"/>
              <a:t>Review the Support Portal Article: How to Talk to Your Students about Their SSR Data: https://selcompass.zendesk.com/hc/en-us/articles/16362862103565-Talking-to-Students-About-Their-SSR-Data AND Responding to Student Self-Report Data: https://selcompass.zendesk.com/hc/en-us/articles/7150556819469-Responding-to-DESSA-Student-Self-Report-Data</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lang="en-US" b="0" i="0"/>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2862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Quote">
    <p:spTree>
      <p:nvGrpSpPr>
        <p:cNvPr id="1" name="Shape 17"/>
        <p:cNvGrpSpPr/>
        <p:nvPr/>
      </p:nvGrpSpPr>
      <p:grpSpPr>
        <a:xfrm>
          <a:off x="0" y="0"/>
          <a:ext cx="0" cy="0"/>
          <a:chOff x="0" y="0"/>
          <a:chExt cx="0" cy="0"/>
        </a:xfrm>
      </p:grpSpPr>
      <p:sp>
        <p:nvSpPr>
          <p:cNvPr id="18" name="Google Shape;18;p4"/>
          <p:cNvSpPr/>
          <p:nvPr/>
        </p:nvSpPr>
        <p:spPr>
          <a:xfrm>
            <a:off x="0" y="0"/>
            <a:ext cx="5508793"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457200" lvl="0" indent="-419100" algn="l" rtl="0">
              <a:spcBef>
                <a:spcPts val="600"/>
              </a:spcBef>
              <a:spcAft>
                <a:spcPts val="0"/>
              </a:spcAft>
              <a:buSzPts val="3000"/>
              <a:buNone/>
              <a:defRPr sz="3000" baseline="0">
                <a:solidFill>
                  <a:schemeClr val="tx1"/>
                </a:solidFill>
                <a:latin typeface="Gotham" panose="02000504050000020004" pitchFamily="2"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8" name="Picture 7" descr="Text, logo&#10;&#10;Description automatically generated">
            <a:extLst>
              <a:ext uri="{FF2B5EF4-FFF2-40B4-BE49-F238E27FC236}">
                <a16:creationId xmlns:a16="http://schemas.microsoft.com/office/drawing/2014/main" id="{F681CAC2-BB46-4EC0-877B-65E10F259A53}"/>
              </a:ext>
            </a:extLst>
          </p:cNvPr>
          <p:cNvPicPr>
            <a:picLocks noChangeAspect="1"/>
          </p:cNvPicPr>
          <p:nvPr/>
        </p:nvPicPr>
        <p:blipFill>
          <a:blip r:embed="rId2"/>
          <a:stretch>
            <a:fillRect/>
          </a:stretch>
        </p:blipFill>
        <p:spPr>
          <a:xfrm>
            <a:off x="258314" y="4840474"/>
            <a:ext cx="854971" cy="144917"/>
          </a:xfrm>
          <a:prstGeom prst="rect">
            <a:avLst/>
          </a:prstGeom>
        </p:spPr>
      </p:pic>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Gotham" panose="02000504050000020004" pitchFamily="2"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374675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7" name="Group 6">
            <a:extLst>
              <a:ext uri="{FF2B5EF4-FFF2-40B4-BE49-F238E27FC236}">
                <a16:creationId xmlns:a16="http://schemas.microsoft.com/office/drawing/2014/main" id="{8311A338-7928-5904-8262-96084F85E28E}"/>
              </a:ext>
            </a:extLst>
          </p:cNvPr>
          <p:cNvGrpSpPr/>
          <p:nvPr userDrawn="1"/>
        </p:nvGrpSpPr>
        <p:grpSpPr>
          <a:xfrm>
            <a:off x="0" y="0"/>
            <a:ext cx="9144000" cy="5143500"/>
            <a:chOff x="0" y="0"/>
            <a:chExt cx="9144000" cy="5143500"/>
          </a:xfrm>
        </p:grpSpPr>
        <p:pic>
          <p:nvPicPr>
            <p:cNvPr id="3" name="Picture 2" descr="A picture containing screenshot, aqua, graphics, blue&#10;&#10;Description automatically generated">
              <a:extLst>
                <a:ext uri="{FF2B5EF4-FFF2-40B4-BE49-F238E27FC236}">
                  <a16:creationId xmlns:a16="http://schemas.microsoft.com/office/drawing/2014/main" id="{A95F69DC-EFD6-7000-8BE1-50F07AFA2A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 picture containing screenshot, aqua, graphics, blue&#10;&#10;Description automatically generated">
              <a:extLst>
                <a:ext uri="{FF2B5EF4-FFF2-40B4-BE49-F238E27FC236}">
                  <a16:creationId xmlns:a16="http://schemas.microsoft.com/office/drawing/2014/main" id="{B61CE33C-1FF6-2DD8-6D2C-C21FDC33F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5677"/>
              <a:ext cx="2570813" cy="751288"/>
            </a:xfrm>
            <a:prstGeom prst="rect">
              <a:avLst/>
            </a:prstGeom>
          </p:spPr>
        </p:pic>
      </p:grpSp>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0" baseline="0">
                <a:solidFill>
                  <a:schemeClr val="bg1"/>
                </a:solidFill>
                <a:latin typeface="Proxima Nova Semi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pic>
        <p:nvPicPr>
          <p:cNvPr id="6" name="Picture 5" descr="Text, logo&#10;&#10;Description automatically generated">
            <a:extLst>
              <a:ext uri="{FF2B5EF4-FFF2-40B4-BE49-F238E27FC236}">
                <a16:creationId xmlns:a16="http://schemas.microsoft.com/office/drawing/2014/main" id="{D89F9D50-0CE5-44E6-AE42-93A1B9F56C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4222" y="777466"/>
            <a:ext cx="5455556" cy="924711"/>
          </a:xfrm>
          <a:prstGeom prst="rect">
            <a:avLst/>
          </a:prstGeom>
        </p:spPr>
      </p:pic>
    </p:spTree>
    <p:extLst>
      <p:ext uri="{BB962C8B-B14F-4D97-AF65-F5344CB8AC3E}">
        <p14:creationId xmlns:p14="http://schemas.microsoft.com/office/powerpoint/2010/main" val="175785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reserve="1">
  <p:cSld name="1_Title">
    <p:bg>
      <p:bgPr>
        <a:solidFill>
          <a:schemeClr val="accent1"/>
        </a:solidFill>
        <a:effectLst/>
      </p:bgPr>
    </p:bg>
    <p:spTree>
      <p:nvGrpSpPr>
        <p:cNvPr id="1" name="Shape 9"/>
        <p:cNvGrpSpPr/>
        <p:nvPr/>
      </p:nvGrpSpPr>
      <p:grpSpPr>
        <a:xfrm>
          <a:off x="0" y="0"/>
          <a:ext cx="0" cy="0"/>
          <a:chOff x="0" y="0"/>
          <a:chExt cx="0" cy="0"/>
        </a:xfrm>
      </p:grpSpPr>
      <p:pic>
        <p:nvPicPr>
          <p:cNvPr id="4" name="Picture 3" descr="A picture containing screenshot, aqua, graphics, graphic design&#10;&#10;Description automatically generated">
            <a:extLst>
              <a:ext uri="{FF2B5EF4-FFF2-40B4-BE49-F238E27FC236}">
                <a16:creationId xmlns:a16="http://schemas.microsoft.com/office/drawing/2014/main" id="{3A2CF8D8-1FCC-0C47-DFF7-DAAABEA78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aseline="0">
                <a:solidFill>
                  <a:schemeClr val="bg1"/>
                </a:solidFill>
                <a:latin typeface="Proxima Nova Extra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95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7"/>
        <p:cNvGrpSpPr/>
        <p:nvPr/>
      </p:nvGrpSpPr>
      <p:grpSpPr>
        <a:xfrm>
          <a:off x="0" y="0"/>
          <a:ext cx="0" cy="0"/>
          <a:chOff x="0" y="0"/>
          <a:chExt cx="0" cy="0"/>
        </a:xfrm>
      </p:grpSpPr>
      <p:pic>
        <p:nvPicPr>
          <p:cNvPr id="3" name="Picture 2" descr="A picture containing text, design, graphics, graphic design&#10;&#10;Description automatically generated">
            <a:extLst>
              <a:ext uri="{FF2B5EF4-FFF2-40B4-BE49-F238E27FC236}">
                <a16:creationId xmlns:a16="http://schemas.microsoft.com/office/drawing/2014/main" id="{63448498-EC74-6AE3-6A85-71B4A6B675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216275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45"/>
        <p:cNvGrpSpPr/>
        <p:nvPr/>
      </p:nvGrpSpPr>
      <p:grpSpPr>
        <a:xfrm>
          <a:off x="0" y="0"/>
          <a:ext cx="0" cy="0"/>
          <a:chOff x="0" y="0"/>
          <a:chExt cx="0" cy="0"/>
        </a:xfrm>
      </p:grpSpPr>
      <p:pic>
        <p:nvPicPr>
          <p:cNvPr id="4" name="Picture 3">
            <a:extLst>
              <a:ext uri="{FF2B5EF4-FFF2-40B4-BE49-F238E27FC236}">
                <a16:creationId xmlns:a16="http://schemas.microsoft.com/office/drawing/2014/main" id="{B7886C59-C3B7-A634-FA53-B6FAFEAC66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1"/>
            <a:ext cx="9144000" cy="5142857"/>
          </a:xfrm>
          <a:prstGeom prst="rect">
            <a:avLst/>
          </a:prstGeom>
        </p:spPr>
      </p:pic>
      <p:sp>
        <p:nvSpPr>
          <p:cNvPr id="48" name="Google Shape;48;p8"/>
          <p:cNvSpPr txBox="1">
            <a:spLocks noGrp="1"/>
          </p:cNvSpPr>
          <p:nvPr>
            <p:ph type="title"/>
          </p:nvPr>
        </p:nvSpPr>
        <p:spPr>
          <a:xfrm>
            <a:off x="1998132" y="632359"/>
            <a:ext cx="6454667"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aseline="0">
                <a:latin typeface="Proxima Nova Semibold" panose="02000506030000020004" pitchFamily="50"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 name="Google Shape;41;p7">
            <a:extLst>
              <a:ext uri="{FF2B5EF4-FFF2-40B4-BE49-F238E27FC236}">
                <a16:creationId xmlns:a16="http://schemas.microsoft.com/office/drawing/2014/main" id="{4685FB43-0D9A-5070-0FCF-AD854E8BAE6B}"/>
              </a:ext>
            </a:extLst>
          </p:cNvPr>
          <p:cNvSpPr txBox="1">
            <a:spLocks noGrp="1"/>
          </p:cNvSpPr>
          <p:nvPr>
            <p:ph type="body" idx="1"/>
          </p:nvPr>
        </p:nvSpPr>
        <p:spPr>
          <a:xfrm>
            <a:off x="1998131" y="1393425"/>
            <a:ext cx="6454667"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2428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12" name="Group 11">
            <a:extLst>
              <a:ext uri="{FF2B5EF4-FFF2-40B4-BE49-F238E27FC236}">
                <a16:creationId xmlns:a16="http://schemas.microsoft.com/office/drawing/2014/main" id="{54AE475B-EFF2-A50E-0D87-0331C7B9011D}"/>
              </a:ext>
            </a:extLst>
          </p:cNvPr>
          <p:cNvGrpSpPr/>
          <p:nvPr userDrawn="1"/>
        </p:nvGrpSpPr>
        <p:grpSpPr>
          <a:xfrm>
            <a:off x="-1" y="0"/>
            <a:ext cx="5510019" cy="5143500"/>
            <a:chOff x="-1" y="0"/>
            <a:chExt cx="5510019" cy="5143500"/>
          </a:xfrm>
        </p:grpSpPr>
        <p:pic>
          <p:nvPicPr>
            <p:cNvPr id="11" name="Picture 10" descr="A picture containing screenshot, aqua, graphics, blue&#10;&#10;Description automatically generated">
              <a:extLst>
                <a:ext uri="{FF2B5EF4-FFF2-40B4-BE49-F238E27FC236}">
                  <a16:creationId xmlns:a16="http://schemas.microsoft.com/office/drawing/2014/main" id="{E1BEC263-FA63-EA26-9BA7-7FD78F6D5C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510019" cy="5143500"/>
            </a:xfrm>
            <a:prstGeom prst="rect">
              <a:avLst/>
            </a:prstGeom>
          </p:spPr>
        </p:pic>
        <p:pic>
          <p:nvPicPr>
            <p:cNvPr id="7" name="Picture 6" descr="A picture containing screenshot, aqua, graphics, graphic design&#10;&#10;Description automatically generated">
              <a:extLst>
                <a:ext uri="{FF2B5EF4-FFF2-40B4-BE49-F238E27FC236}">
                  <a16:creationId xmlns:a16="http://schemas.microsoft.com/office/drawing/2014/main" id="{D1746488-4C7B-C3B4-727C-7F28571589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5" y="4613920"/>
              <a:ext cx="2136098" cy="529579"/>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37526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13" name="Group 12">
            <a:extLst>
              <a:ext uri="{FF2B5EF4-FFF2-40B4-BE49-F238E27FC236}">
                <a16:creationId xmlns:a16="http://schemas.microsoft.com/office/drawing/2014/main" id="{21A191EA-FE0B-F1B4-54DF-689775E38891}"/>
              </a:ext>
            </a:extLst>
          </p:cNvPr>
          <p:cNvGrpSpPr/>
          <p:nvPr userDrawn="1"/>
        </p:nvGrpSpPr>
        <p:grpSpPr>
          <a:xfrm>
            <a:off x="0" y="0"/>
            <a:ext cx="5510017" cy="5143500"/>
            <a:chOff x="0" y="0"/>
            <a:chExt cx="5510017" cy="5143500"/>
          </a:xfrm>
        </p:grpSpPr>
        <p:pic>
          <p:nvPicPr>
            <p:cNvPr id="3" name="Picture 2" descr="A picture containing screenshot, aqua, graphics, blue&#10;&#10;Description automatically generated">
              <a:extLst>
                <a:ext uri="{FF2B5EF4-FFF2-40B4-BE49-F238E27FC236}">
                  <a16:creationId xmlns:a16="http://schemas.microsoft.com/office/drawing/2014/main" id="{E7C881C3-A7FB-E9A3-C954-742594D477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10017" cy="5143500"/>
            </a:xfrm>
            <a:prstGeom prst="rect">
              <a:avLst/>
            </a:prstGeom>
          </p:spPr>
        </p:pic>
        <p:pic>
          <p:nvPicPr>
            <p:cNvPr id="10" name="Picture 9" descr="A picture containing screenshot, aqua, graphics, blue&#10;&#10;Description automatically generated">
              <a:extLst>
                <a:ext uri="{FF2B5EF4-FFF2-40B4-BE49-F238E27FC236}">
                  <a16:creationId xmlns:a16="http://schemas.microsoft.com/office/drawing/2014/main" id="{FF94DEC5-10F9-BEC8-E478-67CE83DB37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2470"/>
              <a:ext cx="2136098" cy="1064302"/>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7" name="Picture 6" descr="A picture containing screenshot, aqua, graphics, graphic design&#10;&#10;Description automatically generated">
            <a:extLst>
              <a:ext uri="{FF2B5EF4-FFF2-40B4-BE49-F238E27FC236}">
                <a16:creationId xmlns:a16="http://schemas.microsoft.com/office/drawing/2014/main" id="{D1746488-4C7B-C3B4-727C-7F285715897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5" y="4613920"/>
            <a:ext cx="2136098" cy="529579"/>
          </a:xfrm>
          <a:prstGeom prst="rect">
            <a:avLst/>
          </a:prstGeom>
        </p:spPr>
      </p:pic>
    </p:spTree>
    <p:extLst>
      <p:ext uri="{BB962C8B-B14F-4D97-AF65-F5344CB8AC3E}">
        <p14:creationId xmlns:p14="http://schemas.microsoft.com/office/powerpoint/2010/main" val="35076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0552DF4E-3D25-EE09-5CCD-068EE99973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73156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B4A1C06B-21FF-5F51-68DC-5CBED3A78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275984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0552DF4E-3D25-EE09-5CCD-068EE99973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96407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B4A1C06B-21FF-5F51-68DC-5CBED3A78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06719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Gotham" panose="0200050405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662054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EB057048-6319-C45B-28C8-A163697654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24083835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C487C2A0-3FB6-60F4-E341-1C2758433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373281101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C487C2A0-3FB6-60F4-E341-1C2758433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61199548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4376960-E948-13F4-F90B-4CE5DEEDE9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hasCustomPrompt="1"/>
          </p:nvPr>
        </p:nvSpPr>
        <p:spPr>
          <a:xfrm>
            <a:off x="691200"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571500" lvl="1" indent="0" rtl="0">
              <a:spcBef>
                <a:spcPts val="0"/>
              </a:spcBef>
              <a:spcAft>
                <a:spcPts val="0"/>
              </a:spcAft>
              <a:buSzPts val="1800"/>
              <a:buFont typeface="Arial" panose="020B0604020202020204" pitchFamily="34" charset="0"/>
              <a:buNone/>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r>
              <a:rPr lang="en-US"/>
              <a:t>Click to add text</a:t>
            </a:r>
          </a:p>
        </p:txBody>
      </p:sp>
      <p:sp>
        <p:nvSpPr>
          <p:cNvPr id="42" name="Google Shape;42;p7"/>
          <p:cNvSpPr txBox="1">
            <a:spLocks noGrp="1"/>
          </p:cNvSpPr>
          <p:nvPr>
            <p:ph type="body" idx="2"/>
          </p:nvPr>
        </p:nvSpPr>
        <p:spPr>
          <a:xfrm>
            <a:off x="3321088"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lang="en-US"/>
          </a:p>
        </p:txBody>
      </p:sp>
      <p:sp>
        <p:nvSpPr>
          <p:cNvPr id="43" name="Google Shape;43;p7"/>
          <p:cNvSpPr txBox="1">
            <a:spLocks noGrp="1"/>
          </p:cNvSpPr>
          <p:nvPr>
            <p:ph type="body" idx="3"/>
          </p:nvPr>
        </p:nvSpPr>
        <p:spPr>
          <a:xfrm>
            <a:off x="5950975"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9684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DB140519-FC95-D247-6751-1D2289413F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4652768" y="1393425"/>
            <a:ext cx="3800035"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67645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6F01682A-3205-228A-1966-20FF263E4F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9" name="Google Shape;39;p7"/>
          <p:cNvSpPr/>
          <p:nvPr/>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Proxima Nova Semibold" panose="02000506030000020004" pitchFamily="50"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Proxima Nova Semibold" panose="02000506030000020004" pitchFamily="50"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87606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descr="Background pattern&#10;&#10;Description automatically generated with low confidence">
            <a:extLst>
              <a:ext uri="{FF2B5EF4-FFF2-40B4-BE49-F238E27FC236}">
                <a16:creationId xmlns:a16="http://schemas.microsoft.com/office/drawing/2014/main" id="{CA63772D-877A-DE1C-5044-4CBA62AFE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3971375252"/>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17"/>
        <p:cNvGrpSpPr/>
        <p:nvPr/>
      </p:nvGrpSpPr>
      <p:grpSpPr>
        <a:xfrm>
          <a:off x="0" y="0"/>
          <a:ext cx="0" cy="0"/>
          <a:chOff x="0" y="0"/>
          <a:chExt cx="0" cy="0"/>
        </a:xfrm>
      </p:grpSpPr>
      <p:pic>
        <p:nvPicPr>
          <p:cNvPr id="3" name="Picture 2" descr="A picture containing screenshot, text, design, graphic design&#10;&#10;Description automatically generated">
            <a:extLst>
              <a:ext uri="{FF2B5EF4-FFF2-40B4-BE49-F238E27FC236}">
                <a16:creationId xmlns:a16="http://schemas.microsoft.com/office/drawing/2014/main" id="{DFBDB1CF-D90F-7244-F086-220F82861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6" name="Graphic 5" descr="Closed quotation mark with solid fill">
            <a:extLst>
              <a:ext uri="{FF2B5EF4-FFF2-40B4-BE49-F238E27FC236}">
                <a16:creationId xmlns:a16="http://schemas.microsoft.com/office/drawing/2014/main" id="{97EDC488-23E6-F0B7-1F06-946A398C7FE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64019" y="3706170"/>
            <a:ext cx="914400" cy="914400"/>
          </a:xfrm>
          <a:prstGeom prst="rect">
            <a:avLst/>
          </a:prstGeom>
        </p:spPr>
      </p:pic>
      <p:pic>
        <p:nvPicPr>
          <p:cNvPr id="9" name="Graphic 8" descr="Open quotation mark with solid fill">
            <a:extLst>
              <a:ext uri="{FF2B5EF4-FFF2-40B4-BE49-F238E27FC236}">
                <a16:creationId xmlns:a16="http://schemas.microsoft.com/office/drawing/2014/main" id="{D8961910-B9C1-0059-F5EB-B7227A6982F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361049" y="922930"/>
            <a:ext cx="914400" cy="914400"/>
          </a:xfrm>
          <a:prstGeom prst="rect">
            <a:avLst/>
          </a:prstGeom>
        </p:spPr>
      </p:pic>
    </p:spTree>
    <p:extLst>
      <p:ext uri="{BB962C8B-B14F-4D97-AF65-F5344CB8AC3E}">
        <p14:creationId xmlns:p14="http://schemas.microsoft.com/office/powerpoint/2010/main" val="270835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17"/>
        <p:cNvGrpSpPr/>
        <p:nvPr/>
      </p:nvGrpSpPr>
      <p:grpSpPr>
        <a:xfrm>
          <a:off x="0" y="0"/>
          <a:ext cx="0" cy="0"/>
          <a:chOff x="0" y="0"/>
          <a:chExt cx="0" cy="0"/>
        </a:xfrm>
      </p:grpSpPr>
      <p:pic>
        <p:nvPicPr>
          <p:cNvPr id="4" name="Picture 3" descr="A picture containing screenshot, text, design, graphic design&#10;&#10;Description automatically generated">
            <a:extLst>
              <a:ext uri="{FF2B5EF4-FFF2-40B4-BE49-F238E27FC236}">
                <a16:creationId xmlns:a16="http://schemas.microsoft.com/office/drawing/2014/main" id="{FFCAE99A-6D7C-A2D1-FBD2-1D8CD400E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None/>
              <a:defRPr sz="3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075081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45"/>
        <p:cNvGrpSpPr/>
        <p:nvPr/>
      </p:nvGrpSpPr>
      <p:grpSpPr>
        <a:xfrm>
          <a:off x="0" y="0"/>
          <a:ext cx="0" cy="0"/>
          <a:chOff x="0" y="0"/>
          <a:chExt cx="0" cy="0"/>
        </a:xfrm>
      </p:grpSpPr>
      <p:pic>
        <p:nvPicPr>
          <p:cNvPr id="3" name="Picture 2" descr="A picture containing screenshot, text, design, graphic design&#10;&#10;Description automatically generated">
            <a:extLst>
              <a:ext uri="{FF2B5EF4-FFF2-40B4-BE49-F238E27FC236}">
                <a16:creationId xmlns:a16="http://schemas.microsoft.com/office/drawing/2014/main" id="{65B52B62-8D7D-6D81-A24E-FC8D276B8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8" name="Google Shape;48;p8"/>
          <p:cNvSpPr txBox="1">
            <a:spLocks noGrp="1"/>
          </p:cNvSpPr>
          <p:nvPr>
            <p:ph type="title"/>
          </p:nvPr>
        </p:nvSpPr>
        <p:spPr>
          <a:xfrm>
            <a:off x="1998132" y="632359"/>
            <a:ext cx="6454667"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aseline="0">
                <a:latin typeface="Proxima Nova Semibold" panose="02000506030000020004" pitchFamily="50"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236528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reserve="1" userDrawn="1">
  <p:cSld name="1_Title + 3 columns">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aseline="0">
                <a:latin typeface="Gotham" panose="0200050405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199" y="1393425"/>
            <a:ext cx="77616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Font typeface="Arial" panose="020B0604020202020204" pitchFamily="34" charset="0"/>
              <a:buChar char="•"/>
              <a:defRPr sz="1800" baseline="0">
                <a:solidFill>
                  <a:schemeClr val="tx1"/>
                </a:solidFill>
                <a:latin typeface="Gotham" panose="02000504050000020004"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82543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17"/>
        <p:cNvGrpSpPr/>
        <p:nvPr/>
      </p:nvGrpSpPr>
      <p:grpSpPr>
        <a:xfrm>
          <a:off x="0" y="0"/>
          <a:ext cx="0" cy="0"/>
          <a:chOff x="0" y="0"/>
          <a:chExt cx="0" cy="0"/>
        </a:xfrm>
      </p:grpSpPr>
      <p:grpSp>
        <p:nvGrpSpPr>
          <p:cNvPr id="6" name="Group 5">
            <a:extLst>
              <a:ext uri="{FF2B5EF4-FFF2-40B4-BE49-F238E27FC236}">
                <a16:creationId xmlns:a16="http://schemas.microsoft.com/office/drawing/2014/main" id="{DC4F69A5-CC79-F5EC-06CA-119F57B3EED4}"/>
              </a:ext>
            </a:extLst>
          </p:cNvPr>
          <p:cNvGrpSpPr/>
          <p:nvPr userDrawn="1"/>
        </p:nvGrpSpPr>
        <p:grpSpPr>
          <a:xfrm>
            <a:off x="0" y="0"/>
            <a:ext cx="5533270" cy="5143500"/>
            <a:chOff x="0" y="0"/>
            <a:chExt cx="5533270" cy="5143500"/>
          </a:xfrm>
        </p:grpSpPr>
        <p:pic>
          <p:nvPicPr>
            <p:cNvPr id="5" name="Picture 4" descr="A picture containing screenshot, graphics, design&#10;&#10;Description automatically generated">
              <a:extLst>
                <a:ext uri="{FF2B5EF4-FFF2-40B4-BE49-F238E27FC236}">
                  <a16:creationId xmlns:a16="http://schemas.microsoft.com/office/drawing/2014/main" id="{60537290-4A4D-2E5C-BD6A-7A753C83B3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33270" cy="5143500"/>
            </a:xfrm>
            <a:prstGeom prst="rect">
              <a:avLst/>
            </a:prstGeom>
          </p:spPr>
        </p:pic>
        <p:pic>
          <p:nvPicPr>
            <p:cNvPr id="3" name="Picture 2" descr="A picture containing screenshot, graphics, graphic design, design&#10;&#10;Description automatically generated">
              <a:extLst>
                <a:ext uri="{FF2B5EF4-FFF2-40B4-BE49-F238E27FC236}">
                  <a16:creationId xmlns:a16="http://schemas.microsoft.com/office/drawing/2014/main" id="{798C5845-0B23-0025-5AAE-47BB3502FC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13920"/>
              <a:ext cx="2143593" cy="529579"/>
            </a:xfrm>
            <a:prstGeom prst="rect">
              <a:avLst/>
            </a:prstGeom>
          </p:spPr>
        </p:pic>
      </p:grpSp>
      <p:sp>
        <p:nvSpPr>
          <p:cNvPr id="19" name="Google Shape;19;p4"/>
          <p:cNvSpPr txBox="1">
            <a:spLocks noGrp="1"/>
          </p:cNvSpPr>
          <p:nvPr>
            <p:ph type="body" idx="1"/>
          </p:nvPr>
        </p:nvSpPr>
        <p:spPr>
          <a:xfrm>
            <a:off x="6035039" y="3209731"/>
            <a:ext cx="2642430" cy="1404190"/>
          </a:xfrm>
          <a:prstGeom prst="rect">
            <a:avLst/>
          </a:prstGeom>
        </p:spPr>
        <p:txBody>
          <a:bodyPr spcFirstLastPara="1" wrap="square" lIns="91425" tIns="91425" rIns="91425" bIns="91425" anchor="t" anchorCtr="0">
            <a:noAutofit/>
          </a:bodyPr>
          <a:lstStyle>
            <a:lvl1pPr marL="114300" lvl="0" indent="0" algn="l" rtl="0">
              <a:spcBef>
                <a:spcPts val="600"/>
              </a:spcBef>
              <a:spcAft>
                <a:spcPts val="0"/>
              </a:spcAft>
              <a:buSzPts val="3000"/>
              <a:buNone/>
              <a:defRPr sz="2000" baseline="0">
                <a:solidFill>
                  <a:schemeClr val="tx1"/>
                </a:solidFill>
                <a:latin typeface="Proxima Nova Semi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9" name="Google Shape;19;p4">
            <a:extLst>
              <a:ext uri="{FF2B5EF4-FFF2-40B4-BE49-F238E27FC236}">
                <a16:creationId xmlns:a16="http://schemas.microsoft.com/office/drawing/2014/main" id="{EB09C9F9-1C86-445B-B291-9BEA34F5CAD7}"/>
              </a:ext>
            </a:extLst>
          </p:cNvPr>
          <p:cNvSpPr txBox="1">
            <a:spLocks noGrp="1"/>
          </p:cNvSpPr>
          <p:nvPr>
            <p:ph type="body" idx="10"/>
          </p:nvPr>
        </p:nvSpPr>
        <p:spPr>
          <a:xfrm>
            <a:off x="1228985" y="2862633"/>
            <a:ext cx="3842513" cy="1751288"/>
          </a:xfrm>
          <a:prstGeom prst="rect">
            <a:avLst/>
          </a:prstGeom>
        </p:spPr>
        <p:txBody>
          <a:bodyPr spcFirstLastPara="1" wrap="square" lIns="91425" tIns="91425" rIns="91425" bIns="91425" anchor="t" anchorCtr="0">
            <a:noAutofit/>
          </a:bodyPr>
          <a:lstStyle>
            <a:lvl1pPr marL="457200" lvl="0" indent="-419100" algn="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47132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ECD43160-DE7B-025A-D0C0-8BCD7B52D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rgbClr val="053657"/>
          </a:solidFill>
          <a:ln>
            <a:solidFill>
              <a:srgbClr val="0536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lvl1pPr>
              <a:defRPr>
                <a:solidFill>
                  <a:srgbClr val="747679"/>
                </a:solidFill>
                <a:latin typeface="Proxima Nova Semibold" panose="02000506030000020004" pitchFamily="50" charset="0"/>
              </a:defRPr>
            </a:lvl1p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latin typeface="Proxima Nova Semibold" panose="02000506030000020004" pitchFamily="50" charset="0"/>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latin typeface="Proxima Nova Semibold" panose="02000506030000020004" pitchFamily="50" charset="0"/>
              </a:defRPr>
            </a:lvl1pPr>
          </a:lstStyle>
          <a:p>
            <a:endParaRPr lang="en-US"/>
          </a:p>
        </p:txBody>
      </p:sp>
    </p:spTree>
    <p:extLst>
      <p:ext uri="{BB962C8B-B14F-4D97-AF65-F5344CB8AC3E}">
        <p14:creationId xmlns:p14="http://schemas.microsoft.com/office/powerpoint/2010/main" val="1578242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3709117"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3709117" cy="2537813"/>
          </a:xfrm>
          <a:prstGeom prst="rect">
            <a:avLst/>
          </a:prstGeom>
        </p:spPr>
        <p:txBody>
          <a:bodyPr/>
          <a:lstStyle>
            <a:lvl1pPr>
              <a:defRPr>
                <a:solidFill>
                  <a:srgbClr val="747679"/>
                </a:solidFill>
                <a:latin typeface="Proxima Nova Light" panose="02000506030000020004" pitchFamily="50" charset="0"/>
                <a:cs typeface="Gotham Light" pitchFamily="50" charset="0"/>
              </a:defRPr>
            </a:lvl1pPr>
          </a:lstStyle>
          <a:p>
            <a:endParaRPr lang="en-US"/>
          </a:p>
        </p:txBody>
      </p:sp>
      <p:sp>
        <p:nvSpPr>
          <p:cNvPr id="5" name="Text Placeholder 7">
            <a:extLst>
              <a:ext uri="{FF2B5EF4-FFF2-40B4-BE49-F238E27FC236}">
                <a16:creationId xmlns:a16="http://schemas.microsoft.com/office/drawing/2014/main" id="{6C65687B-F2F8-4725-AB38-1443C1EE6035}"/>
              </a:ext>
            </a:extLst>
          </p:cNvPr>
          <p:cNvSpPr>
            <a:spLocks noGrp="1"/>
          </p:cNvSpPr>
          <p:nvPr>
            <p:ph type="body" sz="quarter" idx="3"/>
          </p:nvPr>
        </p:nvSpPr>
        <p:spPr>
          <a:xfrm>
            <a:off x="4790001" y="1561732"/>
            <a:ext cx="3727383"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6" name="Content Placeholder 8">
            <a:extLst>
              <a:ext uri="{FF2B5EF4-FFF2-40B4-BE49-F238E27FC236}">
                <a16:creationId xmlns:a16="http://schemas.microsoft.com/office/drawing/2014/main" id="{EA3ACE14-018B-4E68-9CA0-EAA4E9A1612F}"/>
              </a:ext>
            </a:extLst>
          </p:cNvPr>
          <p:cNvSpPr>
            <a:spLocks noGrp="1"/>
          </p:cNvSpPr>
          <p:nvPr>
            <p:ph sz="quarter" idx="4"/>
          </p:nvPr>
        </p:nvSpPr>
        <p:spPr>
          <a:xfrm>
            <a:off x="4790001" y="2055357"/>
            <a:ext cx="3727383" cy="2537813"/>
          </a:xfrm>
          <a:prstGeom prst="rect">
            <a:avLst/>
          </a:prstGeom>
        </p:spPr>
        <p:txBody>
          <a:bodyPr/>
          <a:lstStyle>
            <a:lvl1pPr>
              <a:defRPr>
                <a:solidFill>
                  <a:schemeClr val="tx1"/>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9144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1515292"/>
            <a:ext cx="7761600" cy="3077880"/>
          </a:xfrm>
          <a:prstGeom prst="rect">
            <a:avLst/>
          </a:prstGeom>
        </p:spPr>
        <p:txBody>
          <a:bodyPr/>
          <a:lstStyle>
            <a:lvl1pPr>
              <a:defRPr>
                <a:solidFill>
                  <a:schemeClr val="tx1"/>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590178"/>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chemeClr val="accent1"/>
        </a:solidFill>
        <a:effectLst/>
      </p:bgPr>
    </p:bg>
    <p:spTree>
      <p:nvGrpSpPr>
        <p:cNvPr id="1" name="Shape 55"/>
        <p:cNvGrpSpPr/>
        <p:nvPr/>
      </p:nvGrpSpPr>
      <p:grpSpPr>
        <a:xfrm>
          <a:off x="0" y="0"/>
          <a:ext cx="0" cy="0"/>
          <a:chOff x="0" y="0"/>
          <a:chExt cx="0" cy="0"/>
        </a:xfrm>
      </p:grpSpPr>
      <p:pic>
        <p:nvPicPr>
          <p:cNvPr id="4" name="Picture 3" descr="A picture containing screenshot, graphics, graphic design, design&#10;&#10;Description automatically generated">
            <a:extLst>
              <a:ext uri="{FF2B5EF4-FFF2-40B4-BE49-F238E27FC236}">
                <a16:creationId xmlns:a16="http://schemas.microsoft.com/office/drawing/2014/main" id="{83A3E625-9311-A016-C814-28F024ED1E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Google Shape;19;p4">
            <a:extLst>
              <a:ext uri="{FF2B5EF4-FFF2-40B4-BE49-F238E27FC236}">
                <a16:creationId xmlns:a16="http://schemas.microsoft.com/office/drawing/2014/main" id="{E719FAE5-CFA8-4CE9-8004-60FB60C183C6}"/>
              </a:ext>
            </a:extLst>
          </p:cNvPr>
          <p:cNvSpPr txBox="1">
            <a:spLocks noGrp="1"/>
          </p:cNvSpPr>
          <p:nvPr>
            <p:ph type="body" idx="10"/>
          </p:nvPr>
        </p:nvSpPr>
        <p:spPr>
          <a:xfrm>
            <a:off x="1059953" y="1696106"/>
            <a:ext cx="7024085" cy="1751288"/>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None/>
              <a:defRPr sz="4800" b="1" i="0" baseline="0">
                <a:solidFill>
                  <a:schemeClr val="bg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Tree>
    <p:extLst>
      <p:ext uri="{BB962C8B-B14F-4D97-AF65-F5344CB8AC3E}">
        <p14:creationId xmlns:p14="http://schemas.microsoft.com/office/powerpoint/2010/main" val="18049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A picture containing diagram, font, graphics, design&#10;&#10;Description automatically generated">
            <a:extLst>
              <a:ext uri="{FF2B5EF4-FFF2-40B4-BE49-F238E27FC236}">
                <a16:creationId xmlns:a16="http://schemas.microsoft.com/office/drawing/2014/main" id="{72390BCE-CC01-D1F8-F378-8B03578A62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lvl1pPr>
              <a:defRPr>
                <a:latin typeface="Proxima Nova Semibold" panose="02000506030000020004" pitchFamily="50" charset="0"/>
              </a:defRPr>
            </a:lvl1p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5604670" cy="493626"/>
          </a:xfrm>
          <a:prstGeom prst="rect">
            <a:avLst/>
          </a:prstGeom>
        </p:spPr>
        <p:txBody>
          <a:bodyPr/>
          <a:lstStyle>
            <a:lvl1pPr>
              <a:defRPr sz="1600">
                <a:solidFill>
                  <a:schemeClr val="tx1"/>
                </a:solidFill>
                <a:latin typeface="Proxima Nova Semibold" panose="02000506030000020004" pitchFamily="50" charset="0"/>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5604670" cy="2537813"/>
          </a:xfrm>
          <a:prstGeom prst="rect">
            <a:avLst/>
          </a:prstGeom>
        </p:spPr>
        <p:txBody>
          <a:bodyPr/>
          <a:lstStyle>
            <a:lvl1pPr>
              <a:defRPr>
                <a:solidFill>
                  <a:srgbClr val="747679"/>
                </a:solidFill>
                <a:latin typeface="Proxima Nova Light" panose="02000506030000020004" pitchFamily="50" charset="0"/>
                <a:cs typeface="Gotham Light" pitchFamily="50" charset="0"/>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614041"/>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3" name="Google Shape;19;p4">
            <a:extLst>
              <a:ext uri="{FF2B5EF4-FFF2-40B4-BE49-F238E27FC236}">
                <a16:creationId xmlns:a16="http://schemas.microsoft.com/office/drawing/2014/main" id="{CF0A1558-F30B-49D1-959B-B433C7FFA5AB}"/>
              </a:ext>
            </a:extLst>
          </p:cNvPr>
          <p:cNvSpPr txBox="1">
            <a:spLocks noGrp="1"/>
          </p:cNvSpPr>
          <p:nvPr>
            <p:ph type="body" idx="10"/>
          </p:nvPr>
        </p:nvSpPr>
        <p:spPr>
          <a:xfrm>
            <a:off x="1059953" y="1696106"/>
            <a:ext cx="7024085" cy="1751288"/>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None/>
              <a:defRPr sz="4800" b="1" i="0" baseline="0">
                <a:solidFill>
                  <a:schemeClr val="tx1"/>
                </a:solidFill>
                <a:latin typeface="Proxima Nova Extrabold" panose="02000506030000020004" pitchFamily="50" charset="0"/>
              </a:defRPr>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pic>
        <p:nvPicPr>
          <p:cNvPr id="4" name="Picture 3" descr="A picture containing screenshot, design, pattern&#10;&#10;Description automatically generated">
            <a:extLst>
              <a:ext uri="{FF2B5EF4-FFF2-40B4-BE49-F238E27FC236}">
                <a16:creationId xmlns:a16="http://schemas.microsoft.com/office/drawing/2014/main" id="{C8AA689A-DBEB-ED72-FE96-998BD0370A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39525"/>
            <a:ext cx="1916949" cy="803975"/>
          </a:xfrm>
          <a:prstGeom prst="rect">
            <a:avLst/>
          </a:prstGeom>
        </p:spPr>
      </p:pic>
    </p:spTree>
    <p:extLst>
      <p:ext uri="{BB962C8B-B14F-4D97-AF65-F5344CB8AC3E}">
        <p14:creationId xmlns:p14="http://schemas.microsoft.com/office/powerpoint/2010/main" val="60887620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 White">
    <p:spTree>
      <p:nvGrpSpPr>
        <p:cNvPr id="1" name=""/>
        <p:cNvGrpSpPr/>
        <p:nvPr/>
      </p:nvGrpSpPr>
      <p:grpSpPr>
        <a:xfrm>
          <a:off x="0" y="0"/>
          <a:ext cx="0" cy="0"/>
          <a:chOff x="0" y="0"/>
          <a:chExt cx="0" cy="0"/>
        </a:xfrm>
      </p:grpSpPr>
      <p:sp>
        <p:nvSpPr>
          <p:cNvPr id="4" name="Google Shape;56;p10">
            <a:extLst>
              <a:ext uri="{FF2B5EF4-FFF2-40B4-BE49-F238E27FC236}">
                <a16:creationId xmlns:a16="http://schemas.microsoft.com/office/drawing/2014/main" id="{3664D263-DDF5-45E5-BB90-F512B45ACAA6}"/>
              </a:ext>
            </a:extLst>
          </p:cNvPr>
          <p:cNvSpPr/>
          <p:nvPr userDrawn="1"/>
        </p:nvSpPr>
        <p:spPr>
          <a:xfrm>
            <a:off x="-4" y="5040225"/>
            <a:ext cx="9144000" cy="103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5631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88CA-27A5-4FC6-80F5-0388291629C6}"/>
              </a:ext>
            </a:extLst>
          </p:cNvPr>
          <p:cNvSpPr>
            <a:spLocks noGrp="1"/>
          </p:cNvSpPr>
          <p:nvPr>
            <p:ph type="title"/>
          </p:nvPr>
        </p:nvSpPr>
        <p:spPr/>
        <p:txBody>
          <a:bodyPr/>
          <a:lstStyle/>
          <a:p>
            <a:r>
              <a:rPr lang="en-US"/>
              <a:t>Click to edit Master title style</a:t>
            </a:r>
          </a:p>
        </p:txBody>
      </p:sp>
      <p:sp>
        <p:nvSpPr>
          <p:cNvPr id="3" name="Google Shape;47;p8">
            <a:extLst>
              <a:ext uri="{FF2B5EF4-FFF2-40B4-BE49-F238E27FC236}">
                <a16:creationId xmlns:a16="http://schemas.microsoft.com/office/drawing/2014/main" id="{BD968451-F76B-45ED-9426-7A61D4526F52}"/>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ontent Placeholder 2">
            <a:extLst>
              <a:ext uri="{FF2B5EF4-FFF2-40B4-BE49-F238E27FC236}">
                <a16:creationId xmlns:a16="http://schemas.microsoft.com/office/drawing/2014/main" id="{CA036016-AD5E-4650-8FF7-D01A0A8FED85}"/>
              </a:ext>
            </a:extLst>
          </p:cNvPr>
          <p:cNvSpPr>
            <a:spLocks noGrp="1"/>
          </p:cNvSpPr>
          <p:nvPr>
            <p:ph idx="1"/>
          </p:nvPr>
        </p:nvSpPr>
        <p:spPr>
          <a:xfrm>
            <a:off x="4165184" y="1527422"/>
            <a:ext cx="4542143" cy="3242387"/>
          </a:xfrm>
          <a:prstGeom prst="rect">
            <a:avLst/>
          </a:prstGeom>
        </p:spPr>
        <p:txBody>
          <a:bodyPr/>
          <a:lstStyle/>
          <a:p>
            <a:endParaRPr lang="en-US"/>
          </a:p>
        </p:txBody>
      </p:sp>
      <p:sp>
        <p:nvSpPr>
          <p:cNvPr id="6" name="Text Placeholder 3">
            <a:extLst>
              <a:ext uri="{FF2B5EF4-FFF2-40B4-BE49-F238E27FC236}">
                <a16:creationId xmlns:a16="http://schemas.microsoft.com/office/drawing/2014/main" id="{C859F3F7-D883-4A13-B418-CBD446CC1D6C}"/>
              </a:ext>
            </a:extLst>
          </p:cNvPr>
          <p:cNvSpPr>
            <a:spLocks noGrp="1"/>
          </p:cNvSpPr>
          <p:nvPr>
            <p:ph type="body" sz="half" idx="2"/>
          </p:nvPr>
        </p:nvSpPr>
        <p:spPr>
          <a:xfrm>
            <a:off x="691201" y="1527422"/>
            <a:ext cx="3082100" cy="767909"/>
          </a:xfrm>
          <a:prstGeom prst="rect">
            <a:avLst/>
          </a:prstGeom>
        </p:spPr>
        <p:txBody>
          <a:bodyPr/>
          <a:lstStyle>
            <a:lvl1pPr>
              <a:defRPr sz="1400" b="1">
                <a:solidFill>
                  <a:schemeClr val="tx1"/>
                </a:solidFill>
              </a:defRPr>
            </a:lvl1pPr>
          </a:lstStyle>
          <a:p>
            <a:endParaRPr lang="en-US"/>
          </a:p>
        </p:txBody>
      </p:sp>
      <p:sp>
        <p:nvSpPr>
          <p:cNvPr id="7" name="Text Placeholder 3">
            <a:extLst>
              <a:ext uri="{FF2B5EF4-FFF2-40B4-BE49-F238E27FC236}">
                <a16:creationId xmlns:a16="http://schemas.microsoft.com/office/drawing/2014/main" id="{FDE456A9-2BA9-41AD-A638-9209F3E9D3F2}"/>
              </a:ext>
            </a:extLst>
          </p:cNvPr>
          <p:cNvSpPr>
            <a:spLocks noGrp="1"/>
          </p:cNvSpPr>
          <p:nvPr>
            <p:ph type="body" sz="half" idx="10"/>
          </p:nvPr>
        </p:nvSpPr>
        <p:spPr>
          <a:xfrm>
            <a:off x="691200" y="2411342"/>
            <a:ext cx="3082100" cy="2145729"/>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82647859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9B51-D250-4098-9495-6A063CB24736}"/>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0819DA8-04C4-4F12-9F5E-1A12D0516BD1}"/>
              </a:ext>
            </a:extLst>
          </p:cNvPr>
          <p:cNvSpPr>
            <a:spLocks noGrp="1"/>
          </p:cNvSpPr>
          <p:nvPr>
            <p:ph type="body" idx="1"/>
          </p:nvPr>
        </p:nvSpPr>
        <p:spPr>
          <a:xfrm>
            <a:off x="691199" y="1561732"/>
            <a:ext cx="3709117" cy="493626"/>
          </a:xfrm>
          <a:prstGeom prst="rect">
            <a:avLst/>
          </a:prstGeom>
        </p:spPr>
        <p:txBody>
          <a:bodyPr/>
          <a:lstStyle>
            <a:lvl1pPr>
              <a:defRPr>
                <a:solidFill>
                  <a:schemeClr val="tx1"/>
                </a:solidFill>
              </a:defRPr>
            </a:lvl1pPr>
          </a:lstStyle>
          <a:p>
            <a:endParaRPr lang="en-US"/>
          </a:p>
        </p:txBody>
      </p:sp>
      <p:sp>
        <p:nvSpPr>
          <p:cNvPr id="4" name="Content Placeholder 6">
            <a:extLst>
              <a:ext uri="{FF2B5EF4-FFF2-40B4-BE49-F238E27FC236}">
                <a16:creationId xmlns:a16="http://schemas.microsoft.com/office/drawing/2014/main" id="{8A448B6C-5F84-4350-897B-C5771981D83F}"/>
              </a:ext>
            </a:extLst>
          </p:cNvPr>
          <p:cNvSpPr>
            <a:spLocks noGrp="1"/>
          </p:cNvSpPr>
          <p:nvPr>
            <p:ph sz="half" idx="2"/>
          </p:nvPr>
        </p:nvSpPr>
        <p:spPr>
          <a:xfrm>
            <a:off x="691199" y="2055358"/>
            <a:ext cx="3709117" cy="2537813"/>
          </a:xfrm>
          <a:prstGeom prst="rect">
            <a:avLst/>
          </a:prstGeom>
        </p:spPr>
        <p:txBody>
          <a:bodyPr/>
          <a:lstStyle>
            <a:lvl1pPr>
              <a:defRPr>
                <a:solidFill>
                  <a:schemeClr val="tx1"/>
                </a:solidFill>
              </a:defRPr>
            </a:lvl1pPr>
          </a:lstStyle>
          <a:p>
            <a:endParaRPr lang="en-US"/>
          </a:p>
        </p:txBody>
      </p:sp>
      <p:sp>
        <p:nvSpPr>
          <p:cNvPr id="5" name="Text Placeholder 7">
            <a:extLst>
              <a:ext uri="{FF2B5EF4-FFF2-40B4-BE49-F238E27FC236}">
                <a16:creationId xmlns:a16="http://schemas.microsoft.com/office/drawing/2014/main" id="{6C65687B-F2F8-4725-AB38-1443C1EE6035}"/>
              </a:ext>
            </a:extLst>
          </p:cNvPr>
          <p:cNvSpPr>
            <a:spLocks noGrp="1"/>
          </p:cNvSpPr>
          <p:nvPr>
            <p:ph type="body" sz="quarter" idx="3"/>
          </p:nvPr>
        </p:nvSpPr>
        <p:spPr>
          <a:xfrm>
            <a:off x="4790001" y="1561732"/>
            <a:ext cx="3727383" cy="493626"/>
          </a:xfrm>
          <a:prstGeom prst="rect">
            <a:avLst/>
          </a:prstGeom>
        </p:spPr>
        <p:txBody>
          <a:bodyPr/>
          <a:lstStyle>
            <a:lvl1pPr>
              <a:defRPr>
                <a:solidFill>
                  <a:schemeClr val="tx1"/>
                </a:solidFill>
              </a:defRPr>
            </a:lvl1pPr>
          </a:lstStyle>
          <a:p>
            <a:endParaRPr lang="en-US"/>
          </a:p>
        </p:txBody>
      </p:sp>
      <p:sp>
        <p:nvSpPr>
          <p:cNvPr id="6" name="Content Placeholder 8">
            <a:extLst>
              <a:ext uri="{FF2B5EF4-FFF2-40B4-BE49-F238E27FC236}">
                <a16:creationId xmlns:a16="http://schemas.microsoft.com/office/drawing/2014/main" id="{EA3ACE14-018B-4E68-9CA0-EAA4E9A1612F}"/>
              </a:ext>
            </a:extLst>
          </p:cNvPr>
          <p:cNvSpPr>
            <a:spLocks noGrp="1"/>
          </p:cNvSpPr>
          <p:nvPr>
            <p:ph sz="quarter" idx="4"/>
          </p:nvPr>
        </p:nvSpPr>
        <p:spPr>
          <a:xfrm>
            <a:off x="4790001" y="2055357"/>
            <a:ext cx="3727383" cy="2537813"/>
          </a:xfrm>
          <a:prstGeom prst="rect">
            <a:avLst/>
          </a:prstGeom>
        </p:spPr>
        <p:txBody>
          <a:bodyPr/>
          <a:lstStyle>
            <a:lvl1pPr>
              <a:defRPr>
                <a:solidFill>
                  <a:schemeClr val="tx1"/>
                </a:solidFill>
              </a:defRPr>
            </a:lvl1pPr>
          </a:lstStyle>
          <a:p>
            <a:endParaRPr lang="en-US"/>
          </a:p>
        </p:txBody>
      </p:sp>
      <p:sp>
        <p:nvSpPr>
          <p:cNvPr id="7" name="Google Shape;47;p8">
            <a:extLst>
              <a:ext uri="{FF2B5EF4-FFF2-40B4-BE49-F238E27FC236}">
                <a16:creationId xmlns:a16="http://schemas.microsoft.com/office/drawing/2014/main" id="{AD827972-47CE-492D-B8A6-3828F719EE7D}"/>
              </a:ext>
            </a:extLst>
          </p:cNvPr>
          <p:cNvSpPr/>
          <p:nvPr userDrawn="1"/>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21142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Google Shape;56;p10">
            <a:extLst>
              <a:ext uri="{FF2B5EF4-FFF2-40B4-BE49-F238E27FC236}">
                <a16:creationId xmlns:a16="http://schemas.microsoft.com/office/drawing/2014/main" id="{3664D263-DDF5-45E5-BB90-F512B45ACAA6}"/>
              </a:ext>
            </a:extLst>
          </p:cNvPr>
          <p:cNvSpPr/>
          <p:nvPr userDrawn="1"/>
        </p:nvSpPr>
        <p:spPr>
          <a:xfrm>
            <a:off x="-4" y="5040225"/>
            <a:ext cx="9144000" cy="103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2406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7A2730A-859E-B540-ADF3-E97069AD1FDB}" type="datetimeFigureOut">
              <a:rPr lang="en-US" smtClean="0"/>
              <a:t>8/21/2024</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46626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69219"/>
            <a:ext cx="3886200" cy="3263504"/>
          </a:xfrm>
          <a:prstGeom prst="rect">
            <a:avLst/>
          </a:prstGeom>
        </p:spPr>
        <p:txBody>
          <a:bodyPr/>
          <a:lstStyle>
            <a:lvl1pPr>
              <a:defRPr sz="1800"/>
            </a:lvl1pPr>
            <a:lvl2pPr>
              <a:defRPr sz="165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369219"/>
            <a:ext cx="3886200" cy="3263504"/>
          </a:xfrm>
          <a:prstGeom prst="rect">
            <a:avLst/>
          </a:prstGeom>
        </p:spPr>
        <p:txBody>
          <a:bodyPr/>
          <a:lstStyle>
            <a:lvl1pPr>
              <a:defRPr sz="1800"/>
            </a:lvl1pPr>
            <a:lvl2pPr>
              <a:defRPr sz="1650"/>
            </a:lvl2pPr>
          </a:lstStyle>
          <a:p>
            <a:pPr lvl="0"/>
            <a:r>
              <a:rPr lang="en-US"/>
              <a:t>Click to Edit Body Text</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628650" y="273844"/>
            <a:ext cx="7886700" cy="994172"/>
          </a:xfrm>
          <a:prstGeom prst="rect">
            <a:avLst/>
          </a:prstGeom>
        </p:spPr>
        <p:txBody>
          <a:bodyPr>
            <a:normAutofit/>
          </a:bodyPr>
          <a:lstStyle>
            <a:lvl1pPr>
              <a:defRPr sz="2400">
                <a:solidFill>
                  <a:srgbClr val="41A0D1"/>
                </a:solidFill>
              </a:defRPr>
            </a:lvl1pPr>
          </a:lstStyle>
          <a:p>
            <a:r>
              <a:rPr lang="en-US"/>
              <a:t>Click to Edit Title</a:t>
            </a:r>
          </a:p>
        </p:txBody>
      </p:sp>
      <p:pic>
        <p:nvPicPr>
          <p:cNvPr id="9" name="Picture 8">
            <a:extLst>
              <a:ext uri="{FF2B5EF4-FFF2-40B4-BE49-F238E27FC236}">
                <a16:creationId xmlns:a16="http://schemas.microsoft.com/office/drawing/2014/main" id="{DEDF059C-B042-4B30-BB41-7504BF29D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11" y="4755328"/>
            <a:ext cx="2621008" cy="334406"/>
          </a:xfrm>
          <a:prstGeom prst="rect">
            <a:avLst/>
          </a:prstGeom>
        </p:spPr>
      </p:pic>
    </p:spTree>
    <p:extLst>
      <p:ext uri="{BB962C8B-B14F-4D97-AF65-F5344CB8AC3E}">
        <p14:creationId xmlns:p14="http://schemas.microsoft.com/office/powerpoint/2010/main" val="378869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7" name="Group 6">
            <a:extLst>
              <a:ext uri="{FF2B5EF4-FFF2-40B4-BE49-F238E27FC236}">
                <a16:creationId xmlns:a16="http://schemas.microsoft.com/office/drawing/2014/main" id="{8311A338-7928-5904-8262-96084F85E28E}"/>
              </a:ext>
            </a:extLst>
          </p:cNvPr>
          <p:cNvGrpSpPr/>
          <p:nvPr userDrawn="1"/>
        </p:nvGrpSpPr>
        <p:grpSpPr>
          <a:xfrm>
            <a:off x="0" y="0"/>
            <a:ext cx="9144000" cy="5143500"/>
            <a:chOff x="0" y="0"/>
            <a:chExt cx="9144000" cy="5143500"/>
          </a:xfrm>
        </p:grpSpPr>
        <p:pic>
          <p:nvPicPr>
            <p:cNvPr id="3" name="Picture 2" descr="A picture containing screenshot, aqua, graphics, blue&#10;&#10;Description automatically generated">
              <a:extLst>
                <a:ext uri="{FF2B5EF4-FFF2-40B4-BE49-F238E27FC236}">
                  <a16:creationId xmlns:a16="http://schemas.microsoft.com/office/drawing/2014/main" id="{A95F69DC-EFD6-7000-8BE1-50F07AFA2A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 picture containing screenshot, aqua, graphics, blue&#10;&#10;Description automatically generated">
              <a:extLst>
                <a:ext uri="{FF2B5EF4-FFF2-40B4-BE49-F238E27FC236}">
                  <a16:creationId xmlns:a16="http://schemas.microsoft.com/office/drawing/2014/main" id="{B61CE33C-1FF6-2DD8-6D2C-C21FDC33F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5677"/>
              <a:ext cx="2570813" cy="751288"/>
            </a:xfrm>
            <a:prstGeom prst="rect">
              <a:avLst/>
            </a:prstGeom>
          </p:spPr>
        </p:pic>
      </p:grpSp>
      <p:sp>
        <p:nvSpPr>
          <p:cNvPr id="10" name="Google Shape;10;p2"/>
          <p:cNvSpPr txBox="1">
            <a:spLocks noGrp="1"/>
          </p:cNvSpPr>
          <p:nvPr>
            <p:ph type="ctrTitle"/>
          </p:nvPr>
        </p:nvSpPr>
        <p:spPr>
          <a:xfrm>
            <a:off x="686254" y="1914369"/>
            <a:ext cx="7771492" cy="1804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0" baseline="0">
                <a:solidFill>
                  <a:schemeClr val="bg1"/>
                </a:solidFill>
                <a:latin typeface="Proxima Nova Semibold" panose="02000506030000020004" pitchFamily="50" charset="0"/>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pic>
        <p:nvPicPr>
          <p:cNvPr id="6" name="Picture 5" descr="Text, logo&#10;&#10;Description automatically generated">
            <a:extLst>
              <a:ext uri="{FF2B5EF4-FFF2-40B4-BE49-F238E27FC236}">
                <a16:creationId xmlns:a16="http://schemas.microsoft.com/office/drawing/2014/main" id="{D89F9D50-0CE5-44E6-AE42-93A1B9F56C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4222" y="777466"/>
            <a:ext cx="5455556" cy="924711"/>
          </a:xfrm>
          <a:prstGeom prst="rect">
            <a:avLst/>
          </a:prstGeom>
        </p:spPr>
      </p:pic>
    </p:spTree>
    <p:extLst>
      <p:ext uri="{BB962C8B-B14F-4D97-AF65-F5344CB8AC3E}">
        <p14:creationId xmlns:p14="http://schemas.microsoft.com/office/powerpoint/2010/main" val="77809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pic>
        <p:nvPicPr>
          <p:cNvPr id="9" name="Picture 8" descr="Logo&#10;&#10;Description automatically generated">
            <a:extLst>
              <a:ext uri="{FF2B5EF4-FFF2-40B4-BE49-F238E27FC236}">
                <a16:creationId xmlns:a16="http://schemas.microsoft.com/office/drawing/2014/main" id="{B864EE0E-325F-47D6-BECA-0C03A54301EE}"/>
              </a:ext>
            </a:extLst>
          </p:cNvPr>
          <p:cNvPicPr>
            <a:picLocks noChangeAspect="1"/>
          </p:cNvPicPr>
          <p:nvPr userDrawn="1"/>
        </p:nvPicPr>
        <p:blipFill>
          <a:blip r:embed="rId11"/>
          <a:stretch>
            <a:fillRect/>
          </a:stretch>
        </p:blipFill>
        <p:spPr>
          <a:xfrm>
            <a:off x="206945" y="4830852"/>
            <a:ext cx="968510" cy="164162"/>
          </a:xfrm>
          <a:prstGeom prst="rect">
            <a:avLst/>
          </a:prstGeom>
        </p:spPr>
      </p:pic>
    </p:spTree>
    <p:extLst>
      <p:ext uri="{BB962C8B-B14F-4D97-AF65-F5344CB8AC3E}">
        <p14:creationId xmlns:p14="http://schemas.microsoft.com/office/powerpoint/2010/main" val="3601275940"/>
      </p:ext>
    </p:extLst>
  </p:cSld>
  <p:clrMap bg1="lt1" tx1="dk1" bg2="dk2" tx2="lt2" accent1="accent1" accent2="accent2" accent3="accent3" accent4="accent4" accent5="accent5" accent6="accent6" hlink="hlink" folHlink="folHlink"/>
  <p:sldLayoutIdLst>
    <p:sldLayoutId id="2147483693" r:id="rId1"/>
    <p:sldLayoutId id="2147483695" r:id="rId2"/>
    <p:sldLayoutId id="2147483696" r:id="rId3"/>
    <p:sldLayoutId id="2147483697" r:id="rId4"/>
    <p:sldLayoutId id="2147483698" r:id="rId5"/>
    <p:sldLayoutId id="2147483721" r:id="rId6"/>
    <p:sldLayoutId id="2147483703" r:id="rId7"/>
    <p:sldLayoutId id="2147483734" r:id="rId8"/>
    <p:sldLayoutId id="2147483735"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baseline="0">
          <a:solidFill>
            <a:srgbClr val="000000"/>
          </a:solidFill>
          <a:latin typeface="Gotham" panose="0200050405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pic>
        <p:nvPicPr>
          <p:cNvPr id="9" name="Picture 8" descr="Logo&#10;&#10;Description automatically generated">
            <a:extLst>
              <a:ext uri="{FF2B5EF4-FFF2-40B4-BE49-F238E27FC236}">
                <a16:creationId xmlns:a16="http://schemas.microsoft.com/office/drawing/2014/main" id="{B864EE0E-325F-47D6-BECA-0C03A54301EE}"/>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6945" y="4830852"/>
            <a:ext cx="968510" cy="164162"/>
          </a:xfrm>
          <a:prstGeom prst="rect">
            <a:avLst/>
          </a:prstGeom>
        </p:spPr>
      </p:pic>
    </p:spTree>
    <p:extLst>
      <p:ext uri="{BB962C8B-B14F-4D97-AF65-F5344CB8AC3E}">
        <p14:creationId xmlns:p14="http://schemas.microsoft.com/office/powerpoint/2010/main" val="1080221473"/>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baseline="0">
          <a:solidFill>
            <a:srgbClr val="000000"/>
          </a:solidFill>
          <a:latin typeface="Gotham" panose="0200050405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student.apertureed.com/logi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xml"/><Relationship Id="rId7" Type="http://schemas.openxmlformats.org/officeDocument/2006/relationships/image" Target="../media/image32.svg"/><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player.vimeo.com/video/995422615?app_id=122963" TargetMode="External"/><Relationship Id="rId1" Type="http://schemas.openxmlformats.org/officeDocument/2006/relationships/tags" Target="../tags/tag5.xml"/><Relationship Id="rId5" Type="http://schemas.openxmlformats.org/officeDocument/2006/relationships/image" Target="../media/image3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745479" y="2507814"/>
            <a:ext cx="7719241" cy="1804200"/>
          </a:xfrm>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Getting Started with the DESSA Student Self-Report (SSR) </a:t>
            </a:r>
            <a:endParaRPr lang="en" sz="7200" b="1">
              <a:latin typeface="Gotham "/>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CF12FA6-A4E1-BB7F-4C2C-4F188C8AC2F5}"/>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667EDE7-3133-5889-5FD1-DB0BE0CCA6FB}"/>
              </a:ext>
            </a:extLst>
          </p:cNvPr>
          <p:cNvCxnSpPr>
            <a:cxnSpLocks/>
          </p:cNvCxnSpPr>
          <p:nvPr/>
        </p:nvCxnSpPr>
        <p:spPr>
          <a:xfrm>
            <a:off x="0" y="916913"/>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97C1239-5ACD-23D2-F2EE-9B29B4017518}"/>
              </a:ext>
            </a:extLst>
          </p:cNvPr>
          <p:cNvGrpSpPr/>
          <p:nvPr/>
        </p:nvGrpSpPr>
        <p:grpSpPr>
          <a:xfrm>
            <a:off x="521374" y="117902"/>
            <a:ext cx="7791144" cy="603693"/>
            <a:chOff x="398910" y="131161"/>
            <a:chExt cx="7791144" cy="603693"/>
          </a:xfrm>
        </p:grpSpPr>
        <p:sp>
          <p:nvSpPr>
            <p:cNvPr id="33" name="TextBox 32">
              <a:extLst>
                <a:ext uri="{FF2B5EF4-FFF2-40B4-BE49-F238E27FC236}">
                  <a16:creationId xmlns:a16="http://schemas.microsoft.com/office/drawing/2014/main" id="{2C36F734-F71B-1B40-7857-C439DE3CC040}"/>
                </a:ext>
              </a:extLst>
            </p:cNvPr>
            <p:cNvSpPr txBox="1"/>
            <p:nvPr/>
          </p:nvSpPr>
          <p:spPr>
            <a:xfrm>
              <a:off x="398910" y="150079"/>
              <a:ext cx="6989769" cy="584775"/>
            </a:xfrm>
            <a:prstGeom prst="rect">
              <a:avLst/>
            </a:prstGeom>
            <a:noFill/>
          </p:spPr>
          <p:txBody>
            <a:bodyPr wrap="square" lIns="91440" tIns="45720" rIns="91440" bIns="45720" rtlCol="0" anchor="t">
              <a:spAutoFit/>
            </a:bodyPr>
            <a:lstStyle/>
            <a:p>
              <a:pPr algn="ctr"/>
              <a:r>
                <a:rPr lang="en-US" sz="3200" b="1">
                  <a:solidFill>
                    <a:schemeClr val="accent3"/>
                  </a:solidFill>
                  <a:latin typeface="+mj-lt"/>
                </a:rPr>
                <a:t> Log into your Student Portal</a:t>
              </a:r>
            </a:p>
          </p:txBody>
        </p:sp>
        <p:sp>
          <p:nvSpPr>
            <p:cNvPr id="38" name="TextBox 37">
              <a:extLst>
                <a:ext uri="{FF2B5EF4-FFF2-40B4-BE49-F238E27FC236}">
                  <a16:creationId xmlns:a16="http://schemas.microsoft.com/office/drawing/2014/main" id="{2A36172F-7782-72ED-04CA-0231649BB281}"/>
                </a:ext>
              </a:extLst>
            </p:cNvPr>
            <p:cNvSpPr txBox="1"/>
            <p:nvPr/>
          </p:nvSpPr>
          <p:spPr>
            <a:xfrm>
              <a:off x="7707326" y="131161"/>
              <a:ext cx="482728" cy="584775"/>
            </a:xfrm>
            <a:prstGeom prst="rect">
              <a:avLst/>
            </a:prstGeom>
            <a:noFill/>
          </p:spPr>
          <p:txBody>
            <a:bodyPr wrap="square" rtlCol="0">
              <a:spAutoFit/>
            </a:bodyPr>
            <a:lstStyle/>
            <a:p>
              <a:pPr algn="ctr"/>
              <a:endParaRPr lang="en-US" sz="3200">
                <a:solidFill>
                  <a:schemeClr val="tx2"/>
                </a:solidFill>
                <a:latin typeface="+mj-lt"/>
              </a:endParaRPr>
            </a:p>
          </p:txBody>
        </p:sp>
      </p:grpSp>
      <p:cxnSp>
        <p:nvCxnSpPr>
          <p:cNvPr id="3" name="Straight Connector 2">
            <a:extLst>
              <a:ext uri="{FF2B5EF4-FFF2-40B4-BE49-F238E27FC236}">
                <a16:creationId xmlns:a16="http://schemas.microsoft.com/office/drawing/2014/main" id="{9A49CD95-EC58-0F91-25DC-66CC556BE0CC}"/>
              </a:ext>
            </a:extLst>
          </p:cNvPr>
          <p:cNvCxnSpPr>
            <a:cxnSpLocks/>
            <a:stCxn id="6" idx="4"/>
            <a:endCxn id="9" idx="0"/>
          </p:cNvCxnSpPr>
          <p:nvPr/>
        </p:nvCxnSpPr>
        <p:spPr>
          <a:xfrm flipH="1">
            <a:off x="1091528" y="2971759"/>
            <a:ext cx="690971" cy="557996"/>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ACD8C52-31C1-27F6-62DB-A1005516D37D}"/>
              </a:ext>
            </a:extLst>
          </p:cNvPr>
          <p:cNvCxnSpPr>
            <a:cxnSpLocks/>
            <a:stCxn id="6" idx="4"/>
            <a:endCxn id="8" idx="0"/>
          </p:cNvCxnSpPr>
          <p:nvPr/>
        </p:nvCxnSpPr>
        <p:spPr>
          <a:xfrm>
            <a:off x="1782499" y="2971759"/>
            <a:ext cx="1049409" cy="567944"/>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73FE72-2FCC-0F29-5126-AEC4C09E8000}"/>
              </a:ext>
            </a:extLst>
          </p:cNvPr>
          <p:cNvSpPr/>
          <p:nvPr/>
        </p:nvSpPr>
        <p:spPr>
          <a:xfrm>
            <a:off x="131736" y="4719234"/>
            <a:ext cx="1549830" cy="28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1;p22">
            <a:extLst>
              <a:ext uri="{FF2B5EF4-FFF2-40B4-BE49-F238E27FC236}">
                <a16:creationId xmlns:a16="http://schemas.microsoft.com/office/drawing/2014/main" id="{72913B20-7157-6862-CE4E-6181DFE72832}"/>
              </a:ext>
            </a:extLst>
          </p:cNvPr>
          <p:cNvSpPr/>
          <p:nvPr/>
        </p:nvSpPr>
        <p:spPr>
          <a:xfrm>
            <a:off x="733089" y="1005143"/>
            <a:ext cx="2098819" cy="1966616"/>
          </a:xfrm>
          <a:prstGeom prst="ellipse">
            <a:avLst/>
          </a:prstGeom>
          <a:solidFill>
            <a:schemeClr val="bg1"/>
          </a:solidFill>
          <a:ln w="82550"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tx1"/>
              </a:solidFill>
              <a:latin typeface="+mj-lt"/>
              <a:ea typeface="Montserrat"/>
              <a:cs typeface="Montserrat"/>
              <a:sym typeface="Montserrat"/>
            </a:endParaRPr>
          </a:p>
        </p:txBody>
      </p:sp>
      <p:sp>
        <p:nvSpPr>
          <p:cNvPr id="8" name="TextBox 7">
            <a:extLst>
              <a:ext uri="{FF2B5EF4-FFF2-40B4-BE49-F238E27FC236}">
                <a16:creationId xmlns:a16="http://schemas.microsoft.com/office/drawing/2014/main" id="{746908A0-C873-B42C-539C-02C3ABC3258A}"/>
              </a:ext>
            </a:extLst>
          </p:cNvPr>
          <p:cNvSpPr txBox="1"/>
          <p:nvPr/>
        </p:nvSpPr>
        <p:spPr>
          <a:xfrm>
            <a:off x="2237597" y="3539703"/>
            <a:ext cx="1188622" cy="1046440"/>
          </a:xfrm>
          <a:prstGeom prst="rect">
            <a:avLst/>
          </a:prstGeom>
          <a:solidFill>
            <a:schemeClr val="bg1"/>
          </a:solidFill>
          <a:ln w="41275">
            <a:solidFill>
              <a:schemeClr val="tx1"/>
            </a:solidFill>
          </a:ln>
        </p:spPr>
        <p:txBody>
          <a:bodyPr wrap="square" lIns="91440" tIns="45720" rIns="91440" bIns="45720" rtlCol="0" anchor="t">
            <a:spAutoFit/>
          </a:bodyPr>
          <a:lstStyle/>
          <a:p>
            <a:pPr algn="ctr"/>
            <a:r>
              <a:rPr lang="en-US" sz="700">
                <a:solidFill>
                  <a:schemeClr val="tx1"/>
                </a:solidFill>
                <a:latin typeface="+mj-lt"/>
              </a:rPr>
              <a:t>  </a:t>
            </a:r>
          </a:p>
          <a:p>
            <a:pPr algn="ctr"/>
            <a:r>
              <a:rPr lang="en-US" sz="1600">
                <a:solidFill>
                  <a:schemeClr val="accent3"/>
                </a:solidFill>
                <a:latin typeface="+mj-lt"/>
              </a:rPr>
              <a:t>Log in using QR Code </a:t>
            </a:r>
            <a:endParaRPr lang="en-US">
              <a:solidFill>
                <a:schemeClr val="accent3"/>
              </a:solidFill>
            </a:endParaRPr>
          </a:p>
          <a:p>
            <a:pPr algn="ctr"/>
            <a:r>
              <a:rPr lang="en-US" sz="700">
                <a:solidFill>
                  <a:schemeClr val="accent3"/>
                </a:solidFill>
                <a:latin typeface="+mj-lt"/>
              </a:rPr>
              <a:t> </a:t>
            </a:r>
          </a:p>
        </p:txBody>
      </p:sp>
      <p:sp>
        <p:nvSpPr>
          <p:cNvPr id="9" name="TextBox 8">
            <a:extLst>
              <a:ext uri="{FF2B5EF4-FFF2-40B4-BE49-F238E27FC236}">
                <a16:creationId xmlns:a16="http://schemas.microsoft.com/office/drawing/2014/main" id="{981FC966-DEBE-961B-EACA-4ABFEF97043E}"/>
              </a:ext>
            </a:extLst>
          </p:cNvPr>
          <p:cNvSpPr txBox="1"/>
          <p:nvPr/>
        </p:nvSpPr>
        <p:spPr>
          <a:xfrm>
            <a:off x="177127" y="3529755"/>
            <a:ext cx="1828802" cy="584775"/>
          </a:xfrm>
          <a:prstGeom prst="rect">
            <a:avLst/>
          </a:prstGeom>
          <a:solidFill>
            <a:schemeClr val="bg1"/>
          </a:solidFill>
          <a:ln w="41275">
            <a:solidFill>
              <a:schemeClr val="tx1"/>
            </a:solidFill>
          </a:ln>
        </p:spPr>
        <p:txBody>
          <a:bodyPr wrap="square" lIns="91440" tIns="45720" rIns="91440" bIns="45720" rtlCol="0" anchor="t">
            <a:spAutoFit/>
          </a:bodyPr>
          <a:lstStyle/>
          <a:p>
            <a:pPr algn="ctr"/>
            <a:r>
              <a:rPr lang="en-US" sz="1600">
                <a:solidFill>
                  <a:schemeClr val="accent3"/>
                </a:solidFill>
                <a:latin typeface="+mj-lt"/>
              </a:rPr>
              <a:t>Log in using website </a:t>
            </a:r>
            <a:endParaRPr lang="en-US">
              <a:solidFill>
                <a:schemeClr val="accent3"/>
              </a:solidFill>
            </a:endParaRPr>
          </a:p>
        </p:txBody>
      </p:sp>
      <p:sp>
        <p:nvSpPr>
          <p:cNvPr id="12" name="TextBox 11">
            <a:extLst>
              <a:ext uri="{FF2B5EF4-FFF2-40B4-BE49-F238E27FC236}">
                <a16:creationId xmlns:a16="http://schemas.microsoft.com/office/drawing/2014/main" id="{DD7819A5-604D-0C31-A939-9103A34EA34D}"/>
              </a:ext>
            </a:extLst>
          </p:cNvPr>
          <p:cNvSpPr txBox="1"/>
          <p:nvPr/>
        </p:nvSpPr>
        <p:spPr>
          <a:xfrm>
            <a:off x="993570" y="1180398"/>
            <a:ext cx="1577855" cy="1569660"/>
          </a:xfrm>
          <a:prstGeom prst="rect">
            <a:avLst/>
          </a:prstGeom>
          <a:noFill/>
        </p:spPr>
        <p:txBody>
          <a:bodyPr wrap="square" rtlCol="0">
            <a:spAutoFit/>
          </a:bodyPr>
          <a:lstStyle/>
          <a:p>
            <a:pPr algn="ctr"/>
            <a:r>
              <a:rPr lang="en-US" sz="1600">
                <a:solidFill>
                  <a:schemeClr val="accent3"/>
                </a:solidFill>
                <a:latin typeface="+mj-lt"/>
              </a:rPr>
              <a:t>Student Portal Account Registration</a:t>
            </a:r>
          </a:p>
          <a:p>
            <a:pPr algn="ctr"/>
            <a:r>
              <a:rPr lang="en-US" sz="1600">
                <a:solidFill>
                  <a:schemeClr val="accent3"/>
                </a:solidFill>
                <a:latin typeface="+mj-lt"/>
              </a:rPr>
              <a:t>&amp; Login Options</a:t>
            </a:r>
          </a:p>
        </p:txBody>
      </p:sp>
      <p:sp>
        <p:nvSpPr>
          <p:cNvPr id="2" name="TextBox 1">
            <a:extLst>
              <a:ext uri="{FF2B5EF4-FFF2-40B4-BE49-F238E27FC236}">
                <a16:creationId xmlns:a16="http://schemas.microsoft.com/office/drawing/2014/main" id="{C93847BA-9209-4C88-1790-65463F7443A7}"/>
              </a:ext>
            </a:extLst>
          </p:cNvPr>
          <p:cNvSpPr txBox="1"/>
          <p:nvPr/>
        </p:nvSpPr>
        <p:spPr>
          <a:xfrm>
            <a:off x="3794975" y="3514420"/>
            <a:ext cx="517189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solidFill>
                  <a:schemeClr val="accent3"/>
                </a:solidFill>
                <a:latin typeface="Helvetica Neue"/>
              </a:rPr>
              <a:t>Option 2</a:t>
            </a:r>
          </a:p>
          <a:p>
            <a:endParaRPr lang="en-US" sz="1600" b="1" u="sng">
              <a:solidFill>
                <a:schemeClr val="accent3"/>
              </a:solidFill>
              <a:latin typeface="Helvetica Neue"/>
            </a:endParaRPr>
          </a:p>
          <a:p>
            <a:r>
              <a:rPr lang="en-US">
                <a:solidFill>
                  <a:schemeClr val="accent3"/>
                </a:solidFill>
                <a:latin typeface="Helvetica Neue"/>
              </a:rPr>
              <a:t>Students can scan the unique QR code to the right of their information to take them directly to the registration screen and complete steps 1-7 above.</a:t>
            </a:r>
          </a:p>
        </p:txBody>
      </p:sp>
      <p:sp>
        <p:nvSpPr>
          <p:cNvPr id="10" name="TextBox 9">
            <a:extLst>
              <a:ext uri="{FF2B5EF4-FFF2-40B4-BE49-F238E27FC236}">
                <a16:creationId xmlns:a16="http://schemas.microsoft.com/office/drawing/2014/main" id="{4628186C-AE9B-CC9B-A3CE-06654A8C5120}"/>
              </a:ext>
            </a:extLst>
          </p:cNvPr>
          <p:cNvSpPr txBox="1"/>
          <p:nvPr/>
        </p:nvSpPr>
        <p:spPr>
          <a:xfrm>
            <a:off x="3746309" y="1005143"/>
            <a:ext cx="5303638" cy="2277547"/>
          </a:xfrm>
          <a:prstGeom prst="rect">
            <a:avLst/>
          </a:prstGeom>
          <a:noFill/>
        </p:spPr>
        <p:txBody>
          <a:bodyPr wrap="square">
            <a:spAutoFit/>
          </a:bodyPr>
          <a:lstStyle/>
          <a:p>
            <a:pPr algn="l"/>
            <a:r>
              <a:rPr lang="en-US" sz="1600" b="1" i="0" u="sng">
                <a:solidFill>
                  <a:schemeClr val="accent3"/>
                </a:solidFill>
                <a:effectLst/>
                <a:highlight>
                  <a:srgbClr val="FFFFFF"/>
                </a:highlight>
                <a:latin typeface="Helvetica Neue"/>
              </a:rPr>
              <a:t>Option 1</a:t>
            </a:r>
            <a:endParaRPr lang="en-US" sz="1600" b="0" i="0">
              <a:solidFill>
                <a:schemeClr val="accent3"/>
              </a:solidFill>
              <a:effectLst/>
              <a:highlight>
                <a:srgbClr val="FFFFFF"/>
              </a:highlight>
              <a:latin typeface="Helvetica Neue"/>
            </a:endParaRPr>
          </a:p>
          <a:p>
            <a:pPr algn="l"/>
            <a:r>
              <a:rPr lang="en-US" b="0" i="0">
                <a:solidFill>
                  <a:schemeClr val="accent3"/>
                </a:solidFill>
                <a:effectLst/>
                <a:highlight>
                  <a:srgbClr val="FFFFFF"/>
                </a:highlight>
                <a:latin typeface="Helvetica Neue"/>
              </a:rPr>
              <a:t>Direct the students to go to: </a:t>
            </a:r>
            <a:r>
              <a:rPr lang="en-US" b="0" i="0" u="none" strike="noStrike">
                <a:solidFill>
                  <a:srgbClr val="3BAFDA"/>
                </a:solidFill>
                <a:effectLst/>
                <a:highlight>
                  <a:srgbClr val="FFFFFF"/>
                </a:highlight>
                <a:latin typeface="Helvetica Neue"/>
                <a:hlinkClick r:id="rId4"/>
              </a:rPr>
              <a:t>https://student.apertureed.com/login</a:t>
            </a:r>
            <a:endParaRPr lang="en-US" b="0" i="0" u="none" strike="noStrike">
              <a:solidFill>
                <a:srgbClr val="3BAFDA"/>
              </a:solidFill>
              <a:effectLst/>
              <a:highlight>
                <a:srgbClr val="FFFFFF"/>
              </a:highlight>
              <a:latin typeface="Helvetica Neue"/>
            </a:endParaRPr>
          </a:p>
          <a:p>
            <a:pPr algn="l"/>
            <a:endParaRPr lang="en-US" b="0" i="0">
              <a:solidFill>
                <a:srgbClr val="333333"/>
              </a:solidFill>
              <a:effectLst/>
              <a:highlight>
                <a:srgbClr val="FFFFFF"/>
              </a:highlight>
              <a:latin typeface="Helvetica Neue"/>
            </a:endParaRPr>
          </a:p>
          <a:p>
            <a:pPr algn="l">
              <a:buFont typeface="+mj-lt"/>
              <a:buAutoNum type="arabicPeriod"/>
            </a:pPr>
            <a:r>
              <a:rPr lang="en-US" b="0" i="0">
                <a:solidFill>
                  <a:schemeClr val="accent3"/>
                </a:solidFill>
                <a:effectLst/>
                <a:highlight>
                  <a:srgbClr val="FFFFFF"/>
                </a:highlight>
                <a:latin typeface="Helvetica Neue"/>
              </a:rPr>
              <a:t>Select First Time User? Register Now</a:t>
            </a:r>
          </a:p>
          <a:p>
            <a:pPr algn="l">
              <a:buFont typeface="+mj-lt"/>
              <a:buAutoNum type="arabicPeriod"/>
            </a:pPr>
            <a:r>
              <a:rPr lang="en-US" b="0" i="0">
                <a:solidFill>
                  <a:schemeClr val="accent3"/>
                </a:solidFill>
                <a:effectLst/>
                <a:highlight>
                  <a:srgbClr val="FFFFFF"/>
                </a:highlight>
                <a:latin typeface="Helvetica Neue"/>
              </a:rPr>
              <a:t>Enter student username generated from the DESSA System</a:t>
            </a:r>
          </a:p>
          <a:p>
            <a:pPr algn="l">
              <a:buFont typeface="+mj-lt"/>
              <a:buAutoNum type="arabicPeriod"/>
            </a:pPr>
            <a:r>
              <a:rPr lang="en-US" b="0" i="0">
                <a:solidFill>
                  <a:schemeClr val="accent3"/>
                </a:solidFill>
                <a:effectLst/>
                <a:highlight>
                  <a:srgbClr val="FFFFFF"/>
                </a:highlight>
                <a:latin typeface="Helvetica Neue"/>
              </a:rPr>
              <a:t>Enter their Student ID </a:t>
            </a:r>
          </a:p>
          <a:p>
            <a:pPr algn="l">
              <a:buFont typeface="+mj-lt"/>
              <a:buAutoNum type="arabicPeriod"/>
            </a:pPr>
            <a:r>
              <a:rPr lang="en-US" b="0" i="0">
                <a:solidFill>
                  <a:schemeClr val="accent3"/>
                </a:solidFill>
                <a:effectLst/>
                <a:highlight>
                  <a:srgbClr val="FFFFFF"/>
                </a:highlight>
                <a:latin typeface="Helvetica Neue"/>
              </a:rPr>
              <a:t>Create a password</a:t>
            </a:r>
          </a:p>
          <a:p>
            <a:pPr algn="l">
              <a:buFont typeface="+mj-lt"/>
              <a:buAutoNum type="arabicPeriod"/>
            </a:pPr>
            <a:r>
              <a:rPr lang="en-US" b="0" i="0">
                <a:solidFill>
                  <a:schemeClr val="accent3"/>
                </a:solidFill>
                <a:effectLst/>
                <a:highlight>
                  <a:srgbClr val="FFFFFF"/>
                </a:highlight>
                <a:latin typeface="Helvetica Neue"/>
              </a:rPr>
              <a:t>Re-enter the password</a:t>
            </a:r>
          </a:p>
          <a:p>
            <a:pPr algn="l">
              <a:buFont typeface="+mj-lt"/>
              <a:buAutoNum type="arabicPeriod"/>
            </a:pPr>
            <a:r>
              <a:rPr lang="en-US" b="0" i="0">
                <a:solidFill>
                  <a:schemeClr val="accent3"/>
                </a:solidFill>
                <a:effectLst/>
                <a:highlight>
                  <a:srgbClr val="FFFFFF"/>
                </a:highlight>
                <a:latin typeface="Helvetica Neue"/>
              </a:rPr>
              <a:t>Accept the Privacy Policy, Terms, and Conditions.</a:t>
            </a:r>
          </a:p>
          <a:p>
            <a:pPr algn="l">
              <a:buFont typeface="+mj-lt"/>
              <a:buAutoNum type="arabicPeriod"/>
            </a:pPr>
            <a:r>
              <a:rPr lang="en-US" b="0" i="0">
                <a:solidFill>
                  <a:schemeClr val="accent3"/>
                </a:solidFill>
                <a:effectLst/>
                <a:highlight>
                  <a:srgbClr val="FFFFFF"/>
                </a:highlight>
                <a:latin typeface="Helvetica Neue"/>
              </a:rPr>
              <a:t>Complete registration and login</a:t>
            </a:r>
          </a:p>
        </p:txBody>
      </p:sp>
      <p:sp>
        <p:nvSpPr>
          <p:cNvPr id="14" name="Rectangle 13">
            <a:extLst>
              <a:ext uri="{FF2B5EF4-FFF2-40B4-BE49-F238E27FC236}">
                <a16:creationId xmlns:a16="http://schemas.microsoft.com/office/drawing/2014/main" id="{9A8AB3C7-0125-AC7C-AA0C-C549972BCB86}"/>
              </a:ext>
            </a:extLst>
          </p:cNvPr>
          <p:cNvSpPr/>
          <p:nvPr/>
        </p:nvSpPr>
        <p:spPr>
          <a:xfrm>
            <a:off x="3746309" y="1043263"/>
            <a:ext cx="5303638" cy="22086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015A8C-FBFD-3D50-E692-09DE5FDEEAC3}"/>
              </a:ext>
            </a:extLst>
          </p:cNvPr>
          <p:cNvSpPr/>
          <p:nvPr/>
        </p:nvSpPr>
        <p:spPr>
          <a:xfrm>
            <a:off x="3746308" y="3481191"/>
            <a:ext cx="5265955" cy="15276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09880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CF12FA6-A4E1-BB7F-4C2C-4F188C8AC2F5}"/>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667EDE7-3133-5889-5FD1-DB0BE0CCA6FB}"/>
              </a:ext>
            </a:extLst>
          </p:cNvPr>
          <p:cNvCxnSpPr>
            <a:cxnSpLocks/>
          </p:cNvCxnSpPr>
          <p:nvPr/>
        </p:nvCxnSpPr>
        <p:spPr>
          <a:xfrm>
            <a:off x="0" y="916913"/>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97C1239-5ACD-23D2-F2EE-9B29B4017518}"/>
              </a:ext>
            </a:extLst>
          </p:cNvPr>
          <p:cNvGrpSpPr/>
          <p:nvPr/>
        </p:nvGrpSpPr>
        <p:grpSpPr>
          <a:xfrm>
            <a:off x="0" y="117902"/>
            <a:ext cx="8749553" cy="603693"/>
            <a:chOff x="-122464" y="131161"/>
            <a:chExt cx="8749553" cy="603693"/>
          </a:xfrm>
        </p:grpSpPr>
        <p:sp>
          <p:nvSpPr>
            <p:cNvPr id="33" name="TextBox 32">
              <a:extLst>
                <a:ext uri="{FF2B5EF4-FFF2-40B4-BE49-F238E27FC236}">
                  <a16:creationId xmlns:a16="http://schemas.microsoft.com/office/drawing/2014/main" id="{2C36F734-F71B-1B40-7857-C439DE3CC040}"/>
                </a:ext>
              </a:extLst>
            </p:cNvPr>
            <p:cNvSpPr txBox="1"/>
            <p:nvPr/>
          </p:nvSpPr>
          <p:spPr>
            <a:xfrm>
              <a:off x="-122464" y="150079"/>
              <a:ext cx="8749553" cy="584775"/>
            </a:xfrm>
            <a:prstGeom prst="rect">
              <a:avLst/>
            </a:prstGeom>
            <a:noFill/>
          </p:spPr>
          <p:txBody>
            <a:bodyPr wrap="square" lIns="91440" tIns="45720" rIns="91440" bIns="45720" rtlCol="0" anchor="t">
              <a:spAutoFit/>
            </a:bodyPr>
            <a:lstStyle/>
            <a:p>
              <a:pPr algn="ctr"/>
              <a:r>
                <a:rPr lang="en-US" sz="3200" b="1">
                  <a:solidFill>
                    <a:schemeClr val="accent3"/>
                  </a:solidFill>
                  <a:latin typeface="+mj-lt"/>
                </a:rPr>
                <a:t> </a:t>
              </a:r>
              <a:r>
                <a:rPr lang="en-US" sz="2800" b="1">
                  <a:solidFill>
                    <a:schemeClr val="accent3"/>
                  </a:solidFill>
                  <a:latin typeface="+mj-lt"/>
                </a:rPr>
                <a:t>Log into your Student Portal- SSO Option</a:t>
              </a:r>
            </a:p>
          </p:txBody>
        </p:sp>
        <p:sp>
          <p:nvSpPr>
            <p:cNvPr id="38" name="TextBox 37">
              <a:extLst>
                <a:ext uri="{FF2B5EF4-FFF2-40B4-BE49-F238E27FC236}">
                  <a16:creationId xmlns:a16="http://schemas.microsoft.com/office/drawing/2014/main" id="{2A36172F-7782-72ED-04CA-0231649BB281}"/>
                </a:ext>
              </a:extLst>
            </p:cNvPr>
            <p:cNvSpPr txBox="1"/>
            <p:nvPr/>
          </p:nvSpPr>
          <p:spPr>
            <a:xfrm>
              <a:off x="7707326" y="131161"/>
              <a:ext cx="482728" cy="584775"/>
            </a:xfrm>
            <a:prstGeom prst="rect">
              <a:avLst/>
            </a:prstGeom>
            <a:noFill/>
          </p:spPr>
          <p:txBody>
            <a:bodyPr wrap="square" rtlCol="0">
              <a:spAutoFit/>
            </a:bodyPr>
            <a:lstStyle/>
            <a:p>
              <a:pPr algn="ctr"/>
              <a:endParaRPr lang="en-US" sz="3200">
                <a:solidFill>
                  <a:schemeClr val="tx2"/>
                </a:solidFill>
                <a:latin typeface="+mj-lt"/>
              </a:endParaRPr>
            </a:p>
          </p:txBody>
        </p:sp>
      </p:grpSp>
      <p:cxnSp>
        <p:nvCxnSpPr>
          <p:cNvPr id="3" name="Straight Connector 2">
            <a:extLst>
              <a:ext uri="{FF2B5EF4-FFF2-40B4-BE49-F238E27FC236}">
                <a16:creationId xmlns:a16="http://schemas.microsoft.com/office/drawing/2014/main" id="{9A49CD95-EC58-0F91-25DC-66CC556BE0CC}"/>
              </a:ext>
            </a:extLst>
          </p:cNvPr>
          <p:cNvCxnSpPr>
            <a:cxnSpLocks/>
            <a:stCxn id="6" idx="4"/>
            <a:endCxn id="9" idx="0"/>
          </p:cNvCxnSpPr>
          <p:nvPr/>
        </p:nvCxnSpPr>
        <p:spPr>
          <a:xfrm flipH="1">
            <a:off x="1091528" y="2971759"/>
            <a:ext cx="690971" cy="557996"/>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ACD8C52-31C1-27F6-62DB-A1005516D37D}"/>
              </a:ext>
            </a:extLst>
          </p:cNvPr>
          <p:cNvCxnSpPr>
            <a:cxnSpLocks/>
            <a:stCxn id="6" idx="4"/>
            <a:endCxn id="8" idx="0"/>
          </p:cNvCxnSpPr>
          <p:nvPr/>
        </p:nvCxnSpPr>
        <p:spPr>
          <a:xfrm>
            <a:off x="1782499" y="2971759"/>
            <a:ext cx="1049409" cy="567944"/>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73FE72-2FCC-0F29-5126-AEC4C09E8000}"/>
              </a:ext>
            </a:extLst>
          </p:cNvPr>
          <p:cNvSpPr/>
          <p:nvPr/>
        </p:nvSpPr>
        <p:spPr>
          <a:xfrm>
            <a:off x="131736" y="4719234"/>
            <a:ext cx="1549830" cy="289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1;p22">
            <a:extLst>
              <a:ext uri="{FF2B5EF4-FFF2-40B4-BE49-F238E27FC236}">
                <a16:creationId xmlns:a16="http://schemas.microsoft.com/office/drawing/2014/main" id="{72913B20-7157-6862-CE4E-6181DFE72832}"/>
              </a:ext>
            </a:extLst>
          </p:cNvPr>
          <p:cNvSpPr/>
          <p:nvPr/>
        </p:nvSpPr>
        <p:spPr>
          <a:xfrm>
            <a:off x="733089" y="1005143"/>
            <a:ext cx="2098819" cy="1966616"/>
          </a:xfrm>
          <a:prstGeom prst="ellipse">
            <a:avLst/>
          </a:prstGeom>
          <a:solidFill>
            <a:schemeClr val="bg1"/>
          </a:solidFill>
          <a:ln w="82550"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tx1"/>
              </a:solidFill>
              <a:latin typeface="+mj-lt"/>
              <a:ea typeface="Montserrat"/>
              <a:cs typeface="Montserrat"/>
              <a:sym typeface="Montserrat"/>
            </a:endParaRPr>
          </a:p>
        </p:txBody>
      </p:sp>
      <p:sp>
        <p:nvSpPr>
          <p:cNvPr id="8" name="TextBox 7">
            <a:extLst>
              <a:ext uri="{FF2B5EF4-FFF2-40B4-BE49-F238E27FC236}">
                <a16:creationId xmlns:a16="http://schemas.microsoft.com/office/drawing/2014/main" id="{746908A0-C873-B42C-539C-02C3ABC3258A}"/>
              </a:ext>
            </a:extLst>
          </p:cNvPr>
          <p:cNvSpPr txBox="1"/>
          <p:nvPr/>
        </p:nvSpPr>
        <p:spPr>
          <a:xfrm>
            <a:off x="2237597" y="3539703"/>
            <a:ext cx="1188622" cy="1046440"/>
          </a:xfrm>
          <a:prstGeom prst="rect">
            <a:avLst/>
          </a:prstGeom>
          <a:solidFill>
            <a:schemeClr val="bg1"/>
          </a:solidFill>
          <a:ln w="41275">
            <a:solidFill>
              <a:schemeClr val="tx1"/>
            </a:solidFill>
          </a:ln>
        </p:spPr>
        <p:txBody>
          <a:bodyPr wrap="square" lIns="91440" tIns="45720" rIns="91440" bIns="45720" rtlCol="0" anchor="t">
            <a:spAutoFit/>
          </a:bodyPr>
          <a:lstStyle/>
          <a:p>
            <a:pPr algn="ctr"/>
            <a:r>
              <a:rPr lang="en-US" sz="700">
                <a:solidFill>
                  <a:schemeClr val="tx1"/>
                </a:solidFill>
                <a:latin typeface="+mj-lt"/>
              </a:rPr>
              <a:t>  </a:t>
            </a:r>
          </a:p>
          <a:p>
            <a:pPr algn="ctr"/>
            <a:r>
              <a:rPr lang="en-US" sz="1600">
                <a:solidFill>
                  <a:schemeClr val="accent3"/>
                </a:solidFill>
                <a:latin typeface="+mj-lt"/>
              </a:rPr>
              <a:t>Log in using QR Code </a:t>
            </a:r>
            <a:endParaRPr lang="en-US">
              <a:solidFill>
                <a:schemeClr val="accent3"/>
              </a:solidFill>
            </a:endParaRPr>
          </a:p>
          <a:p>
            <a:pPr algn="ctr"/>
            <a:r>
              <a:rPr lang="en-US" sz="700">
                <a:solidFill>
                  <a:schemeClr val="accent3"/>
                </a:solidFill>
                <a:latin typeface="+mj-lt"/>
              </a:rPr>
              <a:t> </a:t>
            </a:r>
          </a:p>
        </p:txBody>
      </p:sp>
      <p:sp>
        <p:nvSpPr>
          <p:cNvPr id="9" name="TextBox 8">
            <a:extLst>
              <a:ext uri="{FF2B5EF4-FFF2-40B4-BE49-F238E27FC236}">
                <a16:creationId xmlns:a16="http://schemas.microsoft.com/office/drawing/2014/main" id="{981FC966-DEBE-961B-EACA-4ABFEF97043E}"/>
              </a:ext>
            </a:extLst>
          </p:cNvPr>
          <p:cNvSpPr txBox="1"/>
          <p:nvPr/>
        </p:nvSpPr>
        <p:spPr>
          <a:xfrm>
            <a:off x="177127" y="3529755"/>
            <a:ext cx="1828802" cy="1077218"/>
          </a:xfrm>
          <a:prstGeom prst="rect">
            <a:avLst/>
          </a:prstGeom>
          <a:solidFill>
            <a:schemeClr val="bg1"/>
          </a:solidFill>
          <a:ln w="41275">
            <a:solidFill>
              <a:schemeClr val="tx1"/>
            </a:solidFill>
          </a:ln>
        </p:spPr>
        <p:txBody>
          <a:bodyPr wrap="square" lIns="91440" tIns="45720" rIns="91440" bIns="45720" rtlCol="0" anchor="t">
            <a:spAutoFit/>
          </a:bodyPr>
          <a:lstStyle/>
          <a:p>
            <a:pPr algn="ctr"/>
            <a:r>
              <a:rPr lang="en-US" sz="1600">
                <a:solidFill>
                  <a:schemeClr val="accent3"/>
                </a:solidFill>
              </a:rPr>
              <a:t>Single Sign On (SSO): </a:t>
            </a:r>
          </a:p>
          <a:p>
            <a:pPr marL="285750" indent="-285750">
              <a:buClr>
                <a:schemeClr val="tx1"/>
              </a:buClr>
              <a:buFont typeface="Arial" panose="020B0604020202020204" pitchFamily="34" charset="0"/>
              <a:buChar char="•"/>
            </a:pPr>
            <a:r>
              <a:rPr lang="en-US" sz="1600">
                <a:solidFill>
                  <a:schemeClr val="accent3"/>
                </a:solidFill>
              </a:rPr>
              <a:t>Clever</a:t>
            </a:r>
          </a:p>
          <a:p>
            <a:pPr marL="285750" indent="-285750">
              <a:buClr>
                <a:schemeClr val="tx1"/>
              </a:buClr>
              <a:buFont typeface="Arial" panose="020B0604020202020204" pitchFamily="34" charset="0"/>
              <a:buChar char="•"/>
            </a:pPr>
            <a:r>
              <a:rPr lang="en-US" sz="1600" err="1">
                <a:solidFill>
                  <a:schemeClr val="accent3"/>
                </a:solidFill>
              </a:rPr>
              <a:t>ClassLink</a:t>
            </a:r>
            <a:endParaRPr lang="en-US" sz="1600">
              <a:solidFill>
                <a:schemeClr val="accent3"/>
              </a:solidFill>
            </a:endParaRPr>
          </a:p>
        </p:txBody>
      </p:sp>
      <p:sp>
        <p:nvSpPr>
          <p:cNvPr id="12" name="TextBox 11">
            <a:extLst>
              <a:ext uri="{FF2B5EF4-FFF2-40B4-BE49-F238E27FC236}">
                <a16:creationId xmlns:a16="http://schemas.microsoft.com/office/drawing/2014/main" id="{DD7819A5-604D-0C31-A939-9103A34EA34D}"/>
              </a:ext>
            </a:extLst>
          </p:cNvPr>
          <p:cNvSpPr txBox="1"/>
          <p:nvPr/>
        </p:nvSpPr>
        <p:spPr>
          <a:xfrm>
            <a:off x="993570" y="1180398"/>
            <a:ext cx="1577855" cy="1323439"/>
          </a:xfrm>
          <a:prstGeom prst="rect">
            <a:avLst/>
          </a:prstGeom>
          <a:noFill/>
        </p:spPr>
        <p:txBody>
          <a:bodyPr wrap="square" rtlCol="0">
            <a:spAutoFit/>
          </a:bodyPr>
          <a:lstStyle/>
          <a:p>
            <a:pPr algn="ctr"/>
            <a:r>
              <a:rPr lang="en-US" sz="1600">
                <a:solidFill>
                  <a:schemeClr val="accent3"/>
                </a:solidFill>
                <a:latin typeface="+mj-lt"/>
              </a:rPr>
              <a:t>Student Portal Account Registration</a:t>
            </a:r>
          </a:p>
          <a:p>
            <a:pPr algn="ctr"/>
            <a:r>
              <a:rPr lang="en-US" sz="1600">
                <a:solidFill>
                  <a:schemeClr val="accent3"/>
                </a:solidFill>
                <a:latin typeface="+mj-lt"/>
              </a:rPr>
              <a:t>Using SSO</a:t>
            </a:r>
          </a:p>
        </p:txBody>
      </p:sp>
      <p:sp>
        <p:nvSpPr>
          <p:cNvPr id="2" name="TextBox 1">
            <a:extLst>
              <a:ext uri="{FF2B5EF4-FFF2-40B4-BE49-F238E27FC236}">
                <a16:creationId xmlns:a16="http://schemas.microsoft.com/office/drawing/2014/main" id="{C93847BA-9209-4C88-1790-65463F7443A7}"/>
              </a:ext>
            </a:extLst>
          </p:cNvPr>
          <p:cNvSpPr txBox="1"/>
          <p:nvPr/>
        </p:nvSpPr>
        <p:spPr>
          <a:xfrm>
            <a:off x="3794975" y="3514420"/>
            <a:ext cx="517189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solidFill>
                  <a:schemeClr val="accent3"/>
                </a:solidFill>
                <a:latin typeface="Helvetica Neue"/>
              </a:rPr>
              <a:t>Option 2</a:t>
            </a:r>
          </a:p>
          <a:p>
            <a:endParaRPr lang="en-US" sz="1600" b="1" u="sng">
              <a:solidFill>
                <a:schemeClr val="accent3"/>
              </a:solidFill>
              <a:latin typeface="Helvetica Neue"/>
            </a:endParaRPr>
          </a:p>
          <a:p>
            <a:r>
              <a:rPr lang="en-US">
                <a:solidFill>
                  <a:schemeClr val="accent3"/>
                </a:solidFill>
                <a:latin typeface="Helvetica Neue"/>
              </a:rPr>
              <a:t>Students can scan the unique QR code to the right of their information to take them directly to the registration screen and follow steps 1-5 above.</a:t>
            </a:r>
          </a:p>
        </p:txBody>
      </p:sp>
      <p:sp>
        <p:nvSpPr>
          <p:cNvPr id="10" name="TextBox 9">
            <a:extLst>
              <a:ext uri="{FF2B5EF4-FFF2-40B4-BE49-F238E27FC236}">
                <a16:creationId xmlns:a16="http://schemas.microsoft.com/office/drawing/2014/main" id="{4628186C-AE9B-CC9B-A3CE-06654A8C5120}"/>
              </a:ext>
            </a:extLst>
          </p:cNvPr>
          <p:cNvSpPr txBox="1"/>
          <p:nvPr/>
        </p:nvSpPr>
        <p:spPr>
          <a:xfrm>
            <a:off x="3746309" y="1005143"/>
            <a:ext cx="5303638" cy="2277547"/>
          </a:xfrm>
          <a:prstGeom prst="rect">
            <a:avLst/>
          </a:prstGeom>
          <a:noFill/>
        </p:spPr>
        <p:txBody>
          <a:bodyPr wrap="square">
            <a:spAutoFit/>
          </a:bodyPr>
          <a:lstStyle/>
          <a:p>
            <a:pPr algn="l"/>
            <a:r>
              <a:rPr lang="en-US" sz="1600" b="1" i="0" u="sng">
                <a:solidFill>
                  <a:schemeClr val="accent3"/>
                </a:solidFill>
                <a:effectLst/>
                <a:highlight>
                  <a:srgbClr val="FFFFFF"/>
                </a:highlight>
                <a:latin typeface="Helvetica Neue"/>
              </a:rPr>
              <a:t>Option 1</a:t>
            </a:r>
            <a:endParaRPr lang="en-US" sz="1600" b="0" i="0">
              <a:solidFill>
                <a:schemeClr val="accent3"/>
              </a:solidFill>
              <a:effectLst/>
              <a:highlight>
                <a:srgbClr val="FFFFFF"/>
              </a:highlight>
              <a:latin typeface="Helvetica Neue"/>
            </a:endParaRPr>
          </a:p>
          <a:p>
            <a:pPr algn="l"/>
            <a:endParaRPr lang="en-US" b="0" i="0">
              <a:solidFill>
                <a:srgbClr val="333333"/>
              </a:solidFill>
              <a:effectLst/>
              <a:highlight>
                <a:srgbClr val="FFFFFF"/>
              </a:highlight>
              <a:latin typeface="Helvetica Neue"/>
            </a:endParaRPr>
          </a:p>
          <a:p>
            <a:pPr algn="l">
              <a:buFont typeface="+mj-lt"/>
              <a:buAutoNum type="arabicPeriod"/>
            </a:pPr>
            <a:r>
              <a:rPr lang="en-US" b="0" i="0">
                <a:solidFill>
                  <a:schemeClr val="accent3"/>
                </a:solidFill>
                <a:effectLst/>
                <a:highlight>
                  <a:srgbClr val="FFFFFF"/>
                </a:highlight>
                <a:latin typeface="Helvetica Neue"/>
              </a:rPr>
              <a:t>Select First Time User? Register Now</a:t>
            </a:r>
          </a:p>
          <a:p>
            <a:pPr algn="l">
              <a:buFont typeface="+mj-lt"/>
              <a:buAutoNum type="arabicPeriod"/>
            </a:pPr>
            <a:r>
              <a:rPr lang="en-US" b="0" i="0">
                <a:solidFill>
                  <a:schemeClr val="accent3"/>
                </a:solidFill>
                <a:effectLst/>
                <a:highlight>
                  <a:srgbClr val="FFFFFF"/>
                </a:highlight>
                <a:latin typeface="Helvetica Neue"/>
              </a:rPr>
              <a:t>Enter student username generated from the DESSA System</a:t>
            </a:r>
          </a:p>
          <a:p>
            <a:pPr algn="l">
              <a:buFont typeface="+mj-lt"/>
              <a:buAutoNum type="arabicPeriod"/>
            </a:pPr>
            <a:r>
              <a:rPr lang="en-US" b="0" i="0">
                <a:solidFill>
                  <a:schemeClr val="accent3"/>
                </a:solidFill>
                <a:effectLst/>
                <a:highlight>
                  <a:srgbClr val="FFFFFF"/>
                </a:highlight>
                <a:latin typeface="Helvetica Neue"/>
              </a:rPr>
              <a:t>Enter their Student ID </a:t>
            </a:r>
          </a:p>
          <a:p>
            <a:pPr algn="l">
              <a:buFont typeface="+mj-lt"/>
              <a:buAutoNum type="arabicPeriod"/>
            </a:pPr>
            <a:r>
              <a:rPr lang="en-US" b="0" i="0">
                <a:solidFill>
                  <a:schemeClr val="accent3"/>
                </a:solidFill>
                <a:effectLst/>
                <a:highlight>
                  <a:srgbClr val="FFFFFF"/>
                </a:highlight>
                <a:latin typeface="Helvetica Neue"/>
              </a:rPr>
              <a:t>Accept the Privacy Policy, Terms, and Conditions</a:t>
            </a:r>
          </a:p>
          <a:p>
            <a:pPr algn="l">
              <a:buFont typeface="+mj-lt"/>
              <a:buAutoNum type="arabicPeriod"/>
            </a:pPr>
            <a:r>
              <a:rPr lang="en-US" b="0" i="0">
                <a:solidFill>
                  <a:schemeClr val="accent3"/>
                </a:solidFill>
                <a:effectLst/>
                <a:highlight>
                  <a:srgbClr val="FFFFFF"/>
                </a:highlight>
                <a:latin typeface="Helvetica Neue"/>
              </a:rPr>
              <a:t>Complete registration and login</a:t>
            </a:r>
          </a:p>
          <a:p>
            <a:pPr algn="l">
              <a:buFont typeface="+mj-lt"/>
              <a:buAutoNum type="arabicPeriod"/>
            </a:pPr>
            <a:r>
              <a:rPr lang="en-US">
                <a:solidFill>
                  <a:schemeClr val="accent3"/>
                </a:solidFill>
                <a:highlight>
                  <a:srgbClr val="FFFFFF"/>
                </a:highlight>
                <a:latin typeface="Helvetica Neue"/>
              </a:rPr>
              <a:t>The next time the students need to access the DESSA Student Portal, they will click on the Aperture Ed app in their SSO portal and go immediately to their Student Self-Report</a:t>
            </a:r>
            <a:endParaRPr lang="en-US" b="0" i="0">
              <a:solidFill>
                <a:schemeClr val="accent3"/>
              </a:solidFill>
              <a:effectLst/>
              <a:highlight>
                <a:srgbClr val="FFFFFF"/>
              </a:highlight>
              <a:latin typeface="Helvetica Neue"/>
            </a:endParaRPr>
          </a:p>
        </p:txBody>
      </p:sp>
      <p:sp>
        <p:nvSpPr>
          <p:cNvPr id="14" name="Rectangle 13">
            <a:extLst>
              <a:ext uri="{FF2B5EF4-FFF2-40B4-BE49-F238E27FC236}">
                <a16:creationId xmlns:a16="http://schemas.microsoft.com/office/drawing/2014/main" id="{9A8AB3C7-0125-AC7C-AA0C-C549972BCB86}"/>
              </a:ext>
            </a:extLst>
          </p:cNvPr>
          <p:cNvSpPr/>
          <p:nvPr/>
        </p:nvSpPr>
        <p:spPr>
          <a:xfrm>
            <a:off x="3746309" y="1043263"/>
            <a:ext cx="5303638" cy="22086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015A8C-FBFD-3D50-E692-09DE5FDEEAC3}"/>
              </a:ext>
            </a:extLst>
          </p:cNvPr>
          <p:cNvSpPr/>
          <p:nvPr/>
        </p:nvSpPr>
        <p:spPr>
          <a:xfrm>
            <a:off x="3746308" y="3481191"/>
            <a:ext cx="5303637" cy="15276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82681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12" name="Google Shape;72;p15">
            <a:extLst>
              <a:ext uri="{FF2B5EF4-FFF2-40B4-BE49-F238E27FC236}">
                <a16:creationId xmlns:a16="http://schemas.microsoft.com/office/drawing/2014/main" id="{66EEAA4D-6C38-075C-34C7-E6DE18EB0F4F}"/>
              </a:ext>
            </a:extLst>
          </p:cNvPr>
          <p:cNvSpPr txBox="1">
            <a:spLocks/>
          </p:cNvSpPr>
          <p:nvPr/>
        </p:nvSpPr>
        <p:spPr>
          <a:xfrm>
            <a:off x="405702" y="1567962"/>
            <a:ext cx="3684078" cy="27355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000" b="1">
                <a:solidFill>
                  <a:srgbClr val="00325B"/>
                </a:solidFill>
                <a:latin typeface="+mj-lt"/>
                <a:ea typeface="Calibri"/>
                <a:cs typeface="Gotham" pitchFamily="50" charset="0"/>
                <a:sym typeface="Calibri"/>
              </a:rPr>
              <a:t>After logging in:</a:t>
            </a:r>
            <a:endParaRPr kumimoji="0" lang="en-US" sz="20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000" b="1" i="0" u="none" strike="noStrike" kern="0" cap="none" spc="0" normalizeH="0" baseline="0" noProof="0">
                <a:ln>
                  <a:noFill/>
                </a:ln>
                <a:solidFill>
                  <a:srgbClr val="00325B"/>
                </a:solidFill>
                <a:effectLst/>
                <a:uLnTx/>
                <a:uFillTx/>
                <a:latin typeface="+mj-lt"/>
                <a:ea typeface="Calibri"/>
                <a:cs typeface="Gotham" pitchFamily="50" charset="0"/>
                <a:sym typeface="Calibri"/>
              </a:rPr>
              <a:t> </a:t>
            </a:r>
          </a:p>
          <a:p>
            <a:pPr marL="0" marR="0" lvl="0" indent="0" algn="ctr"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2000" b="1" i="0" u="none" strike="noStrike" kern="0" cap="none" spc="0" normalizeH="0" baseline="0" noProof="0">
                <a:ln>
                  <a:noFill/>
                </a:ln>
                <a:solidFill>
                  <a:srgbClr val="747679"/>
                </a:solidFill>
                <a:effectLst/>
                <a:uLnTx/>
                <a:uFillTx/>
                <a:latin typeface="+mj-lt"/>
                <a:ea typeface="Calibri"/>
                <a:cs typeface="Gotham" pitchFamily="50" charset="0"/>
                <a:sym typeface="Calibri"/>
              </a:rPr>
              <a:t>Select your language in the Student Portal</a:t>
            </a:r>
            <a:r>
              <a:rPr kumimoji="0" lang="en-US" sz="2400" b="1" i="0" u="none" strike="noStrike" kern="0" cap="none" spc="0" normalizeH="0" baseline="0" noProof="0">
                <a:ln>
                  <a:noFill/>
                </a:ln>
                <a:solidFill>
                  <a:srgbClr val="747679"/>
                </a:solidFill>
                <a:effectLst/>
                <a:uLnTx/>
                <a:uFillTx/>
                <a:latin typeface="+mj-lt"/>
                <a:ea typeface="Calibri"/>
                <a:cs typeface="Gotham" pitchFamily="50" charset="0"/>
                <a:sym typeface="Calibri"/>
              </a:rPr>
              <a:t>.</a:t>
            </a:r>
          </a:p>
          <a:p>
            <a:pPr marL="0" marR="0" lvl="0" indent="0" algn="l" defTabSz="914400" rtl="0" eaLnBrk="1" fontAlgn="auto" latinLnBrk="0" hangingPunct="1">
              <a:lnSpc>
                <a:spcPct val="100000"/>
              </a:lnSpc>
              <a:spcBef>
                <a:spcPts val="0"/>
              </a:spcBef>
              <a:spcAft>
                <a:spcPts val="0"/>
              </a:spcAft>
              <a:buClr>
                <a:srgbClr val="747679"/>
              </a:buClr>
              <a:buSzPts val="1800"/>
              <a:buFont typeface="Arial"/>
              <a:buNone/>
              <a:tabLst/>
              <a:defRPr/>
            </a:pPr>
            <a:endParaRPr kumimoji="0" lang="en-US" sz="24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p:txBody>
      </p:sp>
      <p:pic>
        <p:nvPicPr>
          <p:cNvPr id="3" name="Picture 2">
            <a:extLst>
              <a:ext uri="{FF2B5EF4-FFF2-40B4-BE49-F238E27FC236}">
                <a16:creationId xmlns:a16="http://schemas.microsoft.com/office/drawing/2014/main" id="{4E230F24-A3CA-7FF0-A548-E7D14C87C5E5}"/>
              </a:ext>
            </a:extLst>
          </p:cNvPr>
          <p:cNvPicPr>
            <a:picLocks noChangeAspect="1"/>
          </p:cNvPicPr>
          <p:nvPr/>
        </p:nvPicPr>
        <p:blipFill>
          <a:blip r:embed="rId4"/>
          <a:stretch>
            <a:fillRect/>
          </a:stretch>
        </p:blipFill>
        <p:spPr>
          <a:xfrm>
            <a:off x="4336107" y="1271752"/>
            <a:ext cx="4611622" cy="3559557"/>
          </a:xfrm>
          <a:prstGeom prst="rect">
            <a:avLst/>
          </a:prstGeom>
          <a:ln>
            <a:noFill/>
          </a:ln>
          <a:effectLst>
            <a:outerShdw blurRad="292100" dist="139700" dir="2700000" algn="tl" rotWithShape="0">
              <a:srgbClr val="333333">
                <a:alpha val="65000"/>
              </a:srgbClr>
            </a:outerShdw>
          </a:effectLst>
        </p:spPr>
      </p:pic>
      <p:sp>
        <p:nvSpPr>
          <p:cNvPr id="15" name="Title 4">
            <a:extLst>
              <a:ext uri="{FF2B5EF4-FFF2-40B4-BE49-F238E27FC236}">
                <a16:creationId xmlns:a16="http://schemas.microsoft.com/office/drawing/2014/main" id="{23C7230B-C03D-68AE-07E8-C077BEC05604}"/>
              </a:ext>
            </a:extLst>
          </p:cNvPr>
          <p:cNvSpPr>
            <a:spLocks noGrp="1"/>
          </p:cNvSpPr>
          <p:nvPr>
            <p:ph type="title"/>
          </p:nvPr>
        </p:nvSpPr>
        <p:spPr>
          <a:xfrm>
            <a:off x="691200" y="628125"/>
            <a:ext cx="7761600" cy="493500"/>
          </a:xfrm>
        </p:spPr>
        <p:txBody>
          <a:bodyPr/>
          <a:lstStyle/>
          <a:p>
            <a:r>
              <a:rPr lang="en-US">
                <a:solidFill>
                  <a:schemeClr val="accent3"/>
                </a:solidFill>
                <a:latin typeface="+mj-lt"/>
                <a:cs typeface="Gotham" pitchFamily="50" charset="0"/>
              </a:rPr>
              <a:t>Completing the DESSA</a:t>
            </a:r>
          </a:p>
        </p:txBody>
      </p:sp>
      <p:sp>
        <p:nvSpPr>
          <p:cNvPr id="22" name="Rectangle: Rounded Corners 21">
            <a:extLst>
              <a:ext uri="{FF2B5EF4-FFF2-40B4-BE49-F238E27FC236}">
                <a16:creationId xmlns:a16="http://schemas.microsoft.com/office/drawing/2014/main" id="{19223021-88E7-0A88-299F-1F5C5D1B0828}"/>
              </a:ext>
            </a:extLst>
          </p:cNvPr>
          <p:cNvSpPr/>
          <p:nvPr/>
        </p:nvSpPr>
        <p:spPr>
          <a:xfrm>
            <a:off x="7261629" y="4649117"/>
            <a:ext cx="1135947" cy="147221"/>
          </a:xfrm>
          <a:prstGeom prst="roundRect">
            <a:avLst/>
          </a:prstGeom>
          <a:solidFill>
            <a:schemeClr val="accent4">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Tree>
    <p:custDataLst>
      <p:tags r:id="rId1"/>
    </p:custDataLst>
    <p:extLst>
      <p:ext uri="{BB962C8B-B14F-4D97-AF65-F5344CB8AC3E}">
        <p14:creationId xmlns:p14="http://schemas.microsoft.com/office/powerpoint/2010/main" val="348260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7850-A91D-9E43-8680-FA1FD1B7C363}"/>
              </a:ext>
            </a:extLst>
          </p:cNvPr>
          <p:cNvSpPr>
            <a:spLocks noGrp="1"/>
          </p:cNvSpPr>
          <p:nvPr>
            <p:ph type="title"/>
          </p:nvPr>
        </p:nvSpPr>
        <p:spPr/>
        <p:txBody>
          <a:bodyPr/>
          <a:lstStyle/>
          <a:p>
            <a:r>
              <a:rPr lang="en-US">
                <a:solidFill>
                  <a:schemeClr val="accent3"/>
                </a:solidFill>
              </a:rPr>
              <a:t>Completing the Student Self-Report </a:t>
            </a:r>
          </a:p>
        </p:txBody>
      </p:sp>
      <p:sp>
        <p:nvSpPr>
          <p:cNvPr id="3" name="Text Placeholder 2">
            <a:extLst>
              <a:ext uri="{FF2B5EF4-FFF2-40B4-BE49-F238E27FC236}">
                <a16:creationId xmlns:a16="http://schemas.microsoft.com/office/drawing/2014/main" id="{F8524C08-C0CA-F467-7D69-858A1F5C4A18}"/>
              </a:ext>
            </a:extLst>
          </p:cNvPr>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First:</a:t>
            </a: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Read the Welcome Letter about what the DESSA is and its purpose. </a:t>
            </a:r>
          </a:p>
          <a:p>
            <a:pPr marL="342900" marR="0" lvl="0" indent="-342900" defTabSz="914400" rtl="0" eaLnBrk="1" fontAlgn="auto" latinLnBrk="0" hangingPunct="1">
              <a:lnSpc>
                <a:spcPct val="100000"/>
              </a:lnSpc>
              <a:spcBef>
                <a:spcPts val="0"/>
              </a:spcBef>
              <a:spcAft>
                <a:spcPts val="0"/>
              </a:spcAft>
              <a:buClr>
                <a:srgbClr val="747679"/>
              </a:buClr>
              <a:buSzPts val="1800"/>
              <a:buFont typeface="Arial"/>
              <a:buChar char="●"/>
              <a:tabLst/>
              <a:defRPr/>
            </a:pPr>
            <a:endParaRPr kumimoji="0" lang="en-US" sz="1200" b="1" i="0" u="none" strike="noStrike" kern="0" cap="none" spc="0" normalizeH="0" baseline="0" noProof="0">
              <a:ln>
                <a:noFill/>
              </a:ln>
              <a:solidFill>
                <a:srgbClr val="00325B"/>
              </a:solidFill>
              <a:effectLst/>
              <a:uLnTx/>
              <a:uFillTx/>
              <a:latin typeface="+mj-lt"/>
              <a:ea typeface="Calibri"/>
              <a:cs typeface="Gotham" pitchFamily="50" charset="0"/>
              <a:sym typeface="Calibri"/>
            </a:endParaRP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View the video and then click Begin at the bottom of the page.</a:t>
            </a:r>
          </a:p>
          <a:p>
            <a:endParaRPr lang="en-US"/>
          </a:p>
        </p:txBody>
      </p:sp>
      <p:sp>
        <p:nvSpPr>
          <p:cNvPr id="4" name="Text Placeholder 3">
            <a:extLst>
              <a:ext uri="{FF2B5EF4-FFF2-40B4-BE49-F238E27FC236}">
                <a16:creationId xmlns:a16="http://schemas.microsoft.com/office/drawing/2014/main" id="{B9A5A9F7-E3F8-396E-6FF8-B942756510B3}"/>
              </a:ext>
            </a:extLst>
          </p:cNvPr>
          <p:cNvSpPr>
            <a:spLocks noGrp="1"/>
          </p:cNvSpPr>
          <p:nvPr>
            <p:ph type="body" idx="2"/>
          </p:nvPr>
        </p:nvSpPr>
        <p:spPr/>
        <p:txBody>
          <a:bodyPr/>
          <a:lstStyle/>
          <a:p>
            <a:pPr marL="284162" marR="0" lvl="0" indent="0" defTabSz="914400" rtl="0" eaLnBrk="1" fontAlgn="auto" latinLnBrk="0" hangingPunct="1">
              <a:lnSpc>
                <a:spcPct val="150000"/>
              </a:lnSpc>
              <a:spcBef>
                <a:spcPts val="0"/>
              </a:spcBef>
              <a:spcAft>
                <a:spcPts val="0"/>
              </a:spcAft>
              <a:buClr>
                <a:srgbClr val="000000"/>
              </a:buClr>
              <a:buSzPct val="100000"/>
              <a:buFont typeface="Arial"/>
              <a:buNone/>
              <a:tabLst/>
              <a:defRPr/>
            </a:pPr>
            <a:r>
              <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rPr>
              <a:t>Then: </a:t>
            </a:r>
          </a:p>
          <a:p>
            <a:pPr marL="284162" marR="0" lvl="0" indent="0" defTabSz="914400" rtl="0" eaLnBrk="1" fontAlgn="auto" latinLnBrk="0" hangingPunct="1">
              <a:spcBef>
                <a:spcPts val="0"/>
              </a:spcBef>
              <a:spcAft>
                <a:spcPts val="0"/>
              </a:spcAft>
              <a:buClr>
                <a:srgbClr val="000000"/>
              </a:buClr>
              <a:buSzPct val="100000"/>
              <a:buFont typeface="Arial"/>
              <a:buNone/>
              <a:tabLst/>
              <a:defRPr/>
            </a:pPr>
            <a:r>
              <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rPr>
              <a:t>Answer the DESSA SSR questions.</a:t>
            </a:r>
          </a:p>
          <a:p>
            <a:pPr marL="284162" marR="0" lvl="0" indent="0" defTabSz="914400" rtl="0" eaLnBrk="1" fontAlgn="auto" latinLnBrk="0" hangingPunct="1">
              <a:spcBef>
                <a:spcPts val="0"/>
              </a:spcBef>
              <a:spcAft>
                <a:spcPts val="0"/>
              </a:spcAft>
              <a:buClr>
                <a:srgbClr val="000000"/>
              </a:buClr>
              <a:buSzPct val="100000"/>
              <a:buFont typeface="Arial"/>
              <a:buNone/>
              <a:tabLst/>
              <a:defRPr/>
            </a:pPr>
            <a:endPar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endParaRPr>
          </a:p>
          <a:p>
            <a:pPr marL="284162" marR="0" lvl="0" indent="0" defTabSz="914400" rtl="0" eaLnBrk="1" fontAlgn="auto" latinLnBrk="0" hangingPunct="1">
              <a:spcBef>
                <a:spcPts val="0"/>
              </a:spcBef>
              <a:spcAft>
                <a:spcPts val="0"/>
              </a:spcAft>
              <a:buClr>
                <a:srgbClr val="000000"/>
              </a:buClr>
              <a:buSzPct val="100000"/>
              <a:buFont typeface="Arial"/>
              <a:buNone/>
              <a:tabLst/>
              <a:defRPr/>
            </a:pPr>
            <a:r>
              <a:rPr kumimoji="0" lang="en-US" sz="1200" b="1" i="0" u="none" strike="noStrike" kern="0" cap="none" spc="0" normalizeH="0" baseline="0" noProof="0" dirty="0">
                <a:ln>
                  <a:noFill/>
                </a:ln>
                <a:solidFill>
                  <a:srgbClr val="747679"/>
                </a:solidFill>
                <a:effectLst/>
                <a:uLnTx/>
                <a:uFillTx/>
                <a:latin typeface="+mj-lt"/>
                <a:ea typeface="Calibri"/>
                <a:cs typeface="Gotham" pitchFamily="50" charset="0"/>
                <a:sym typeface="Calibri"/>
              </a:rPr>
              <a:t>To return to a previous question, click Go Back at the bottom of the screen.</a:t>
            </a:r>
          </a:p>
          <a:p>
            <a:endParaRPr lang="en-US" dirty="0"/>
          </a:p>
        </p:txBody>
      </p:sp>
      <p:sp>
        <p:nvSpPr>
          <p:cNvPr id="5" name="Text Placeholder 4">
            <a:extLst>
              <a:ext uri="{FF2B5EF4-FFF2-40B4-BE49-F238E27FC236}">
                <a16:creationId xmlns:a16="http://schemas.microsoft.com/office/drawing/2014/main" id="{30185B1A-547C-5F03-A3A3-0DC8445F8075}"/>
              </a:ext>
            </a:extLst>
          </p:cNvPr>
          <p:cNvSpPr>
            <a:spLocks noGrp="1"/>
          </p:cNvSpPr>
          <p:nvPr>
            <p:ph type="body" idx="3"/>
          </p:nvPr>
        </p:nvSpPr>
        <p:spPr>
          <a:xfrm>
            <a:off x="6363621" y="1397321"/>
            <a:ext cx="2501700" cy="2989200"/>
          </a:xfrm>
        </p:spPr>
        <p:txBody>
          <a:bodyPr/>
          <a:lstStyle/>
          <a:p>
            <a:pPr marL="114300" indent="0">
              <a:buNone/>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Next: </a:t>
            </a:r>
          </a:p>
          <a:p>
            <a:pPr marL="114300" indent="0">
              <a:buNone/>
            </a:pPr>
            <a:r>
              <a:rPr kumimoji="0" lang="en-US" sz="1200" b="1" i="0" u="none" strike="noStrike" kern="0" cap="none" spc="0" normalizeH="0" baseline="0" noProof="0">
                <a:ln>
                  <a:noFill/>
                </a:ln>
                <a:effectLst/>
                <a:uLnTx/>
                <a:uFillTx/>
                <a:latin typeface="+mj-lt"/>
                <a:cs typeface="Gotham" pitchFamily="50" charset="0"/>
                <a:sym typeface="Arial"/>
              </a:rPr>
              <a:t>Keep building your strengths with suggested challenges and </a:t>
            </a:r>
            <a:r>
              <a:rPr lang="en-US" sz="1200" b="1">
                <a:latin typeface="+mj-lt"/>
                <a:cs typeface="Gotham" pitchFamily="50" charset="0"/>
              </a:rPr>
              <a:t>u</a:t>
            </a:r>
            <a:r>
              <a:rPr kumimoji="0" lang="en-US" sz="1200" b="1" i="0" u="none" strike="noStrike" kern="0" cap="none" spc="0" normalizeH="0" baseline="0" noProof="0" err="1">
                <a:ln>
                  <a:noFill/>
                </a:ln>
                <a:effectLst/>
                <a:uLnTx/>
                <a:uFillTx/>
                <a:latin typeface="+mj-lt"/>
                <a:cs typeface="Gotham" pitchFamily="50" charset="0"/>
                <a:sym typeface="Arial"/>
              </a:rPr>
              <a:t>nlock</a:t>
            </a:r>
            <a:r>
              <a:rPr kumimoji="0" lang="en-US" sz="1200" b="1" i="0" u="none" strike="noStrike" kern="0" cap="none" spc="0" normalizeH="0" baseline="0" noProof="0">
                <a:ln>
                  <a:noFill/>
                </a:ln>
                <a:effectLst/>
                <a:uLnTx/>
                <a:uFillTx/>
                <a:latin typeface="+mj-lt"/>
                <a:cs typeface="Gotham" pitchFamily="50" charset="0"/>
                <a:sym typeface="Arial"/>
              </a:rPr>
              <a:t> a new badge and earn points with every challenge you complete.</a:t>
            </a:r>
          </a:p>
          <a:p>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BF928FFE-DF24-3FF7-1767-BCBE2E4B0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135" y="3033052"/>
            <a:ext cx="2289582" cy="1492752"/>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B95942E6-4237-E43A-7AA9-C4CC7C4AF8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9965" y="3072523"/>
            <a:ext cx="2694539" cy="1492752"/>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0E3295ED-762F-1818-BBAA-16A1C74300BF}"/>
              </a:ext>
            </a:extLst>
          </p:cNvPr>
          <p:cNvSpPr/>
          <p:nvPr/>
        </p:nvSpPr>
        <p:spPr>
          <a:xfrm>
            <a:off x="528918" y="1393425"/>
            <a:ext cx="255407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62A6CC-CBA6-1474-EBA0-E7F4A00B5A14}"/>
              </a:ext>
            </a:extLst>
          </p:cNvPr>
          <p:cNvSpPr/>
          <p:nvPr/>
        </p:nvSpPr>
        <p:spPr>
          <a:xfrm>
            <a:off x="3223457" y="1393425"/>
            <a:ext cx="2902073"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170C7-69D5-E122-E093-839D89814D08}"/>
              </a:ext>
            </a:extLst>
          </p:cNvPr>
          <p:cNvSpPr/>
          <p:nvPr/>
        </p:nvSpPr>
        <p:spPr>
          <a:xfrm>
            <a:off x="6222038" y="1393425"/>
            <a:ext cx="285920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637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After the Student Self-Report is Completed</a:t>
            </a:r>
            <a:endParaRPr lang="en" sz="7200" b="1">
              <a:latin typeface="Gotham "/>
            </a:endParaRPr>
          </a:p>
        </p:txBody>
      </p:sp>
    </p:spTree>
    <p:custDataLst>
      <p:tags r:id="rId1"/>
    </p:custDataLst>
    <p:extLst>
      <p:ext uri="{BB962C8B-B14F-4D97-AF65-F5344CB8AC3E}">
        <p14:creationId xmlns:p14="http://schemas.microsoft.com/office/powerpoint/2010/main" val="241584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7850-A91D-9E43-8680-FA1FD1B7C363}"/>
              </a:ext>
            </a:extLst>
          </p:cNvPr>
          <p:cNvSpPr>
            <a:spLocks noGrp="1"/>
          </p:cNvSpPr>
          <p:nvPr>
            <p:ph type="title"/>
          </p:nvPr>
        </p:nvSpPr>
        <p:spPr/>
        <p:txBody>
          <a:bodyPr/>
          <a:lstStyle/>
          <a:p>
            <a:r>
              <a:rPr lang="en-US">
                <a:solidFill>
                  <a:schemeClr val="accent3"/>
                </a:solidFill>
              </a:rPr>
              <a:t>My Results </a:t>
            </a:r>
          </a:p>
        </p:txBody>
      </p:sp>
      <p:sp>
        <p:nvSpPr>
          <p:cNvPr id="3" name="Text Placeholder 2">
            <a:extLst>
              <a:ext uri="{FF2B5EF4-FFF2-40B4-BE49-F238E27FC236}">
                <a16:creationId xmlns:a16="http://schemas.microsoft.com/office/drawing/2014/main" id="{F8524C08-C0CA-F467-7D69-858A1F5C4A18}"/>
              </a:ext>
            </a:extLst>
          </p:cNvPr>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First:</a:t>
            </a:r>
          </a:p>
          <a:p>
            <a:pPr marL="0" marR="0" lvl="0" indent="0" defTabSz="914400" rtl="0" eaLnBrk="1" fontAlgn="auto" latinLnBrk="0" hangingPunct="1">
              <a:lnSpc>
                <a:spcPct val="100000"/>
              </a:lnSpc>
              <a:spcBef>
                <a:spcPts val="0"/>
              </a:spcBef>
              <a:spcAft>
                <a:spcPts val="0"/>
              </a:spcAft>
              <a:buClr>
                <a:srgbClr val="747679"/>
              </a:buClr>
              <a:buSzPts val="1800"/>
              <a:buFont typeface="Arial"/>
              <a:buNone/>
              <a:tabLst/>
              <a:defRPr/>
            </a:pPr>
            <a:r>
              <a:rPr kumimoji="0" lang="en-US" sz="1200" b="1" i="0" u="none" strike="noStrike" kern="0" cap="none" spc="0" normalizeH="0" baseline="0" noProof="0">
                <a:ln>
                  <a:noFill/>
                </a:ln>
                <a:effectLst/>
                <a:uLnTx/>
                <a:uFillTx/>
                <a:latin typeface="+mj-lt"/>
                <a:cs typeface="Gotham" pitchFamily="50" charset="0"/>
                <a:sym typeface="Arial"/>
              </a:rPr>
              <a:t>Review your Top Skill</a:t>
            </a:r>
          </a:p>
          <a:p>
            <a:endParaRPr lang="en-US"/>
          </a:p>
        </p:txBody>
      </p:sp>
      <p:sp>
        <p:nvSpPr>
          <p:cNvPr id="4" name="Text Placeholder 3">
            <a:extLst>
              <a:ext uri="{FF2B5EF4-FFF2-40B4-BE49-F238E27FC236}">
                <a16:creationId xmlns:a16="http://schemas.microsoft.com/office/drawing/2014/main" id="{B9A5A9F7-E3F8-396E-6FF8-B942756510B3}"/>
              </a:ext>
            </a:extLst>
          </p:cNvPr>
          <p:cNvSpPr>
            <a:spLocks noGrp="1"/>
          </p:cNvSpPr>
          <p:nvPr>
            <p:ph type="body" idx="2"/>
          </p:nvPr>
        </p:nvSpPr>
        <p:spPr/>
        <p:txBody>
          <a:bodyPr/>
          <a:lstStyle/>
          <a:p>
            <a:pPr marL="284162" marR="0" lvl="0" indent="0" defTabSz="914400" rtl="0" eaLnBrk="1" fontAlgn="auto" latinLnBrk="0" hangingPunct="1">
              <a:lnSpc>
                <a:spcPct val="150000"/>
              </a:lnSpc>
              <a:spcBef>
                <a:spcPts val="0"/>
              </a:spcBef>
              <a:spcAft>
                <a:spcPts val="0"/>
              </a:spcAft>
              <a:buClr>
                <a:srgbClr val="000000"/>
              </a:buClr>
              <a:buSzPct val="100000"/>
              <a:buFont typeface="Arial"/>
              <a:buNone/>
              <a:tabLst/>
              <a:defRPr/>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Then: </a:t>
            </a:r>
          </a:p>
          <a:p>
            <a:pPr marL="284162" marR="0" lvl="0" indent="0" defTabSz="914400" rtl="0" eaLnBrk="1" fontAlgn="auto" latinLnBrk="0" hangingPunct="1">
              <a:spcBef>
                <a:spcPts val="0"/>
              </a:spcBef>
              <a:spcAft>
                <a:spcPts val="0"/>
              </a:spcAft>
              <a:buClr>
                <a:srgbClr val="000000"/>
              </a:buClr>
              <a:buSzPct val="100000"/>
              <a:buFont typeface="Arial"/>
              <a:buNone/>
              <a:tabLst/>
              <a:defRPr/>
            </a:pPr>
            <a:r>
              <a:rPr kumimoji="0" lang="en-US" sz="1200" b="1" i="0" u="none" strike="noStrike" kern="0" cap="none" spc="0" normalizeH="0" baseline="0" noProof="0">
                <a:ln>
                  <a:noFill/>
                </a:ln>
                <a:effectLst/>
                <a:uLnTx/>
                <a:uFillTx/>
                <a:latin typeface="+mj-lt"/>
                <a:cs typeface="Gotham" pitchFamily="50" charset="0"/>
                <a:sym typeface="Arial"/>
              </a:rPr>
              <a:t>Scroll down to view results and learn more about each social and emotional competency (skill). </a:t>
            </a:r>
          </a:p>
          <a:p>
            <a:endParaRPr lang="en-US"/>
          </a:p>
        </p:txBody>
      </p:sp>
      <p:sp>
        <p:nvSpPr>
          <p:cNvPr id="5" name="Text Placeholder 4">
            <a:extLst>
              <a:ext uri="{FF2B5EF4-FFF2-40B4-BE49-F238E27FC236}">
                <a16:creationId xmlns:a16="http://schemas.microsoft.com/office/drawing/2014/main" id="{30185B1A-547C-5F03-A3A3-0DC8445F8075}"/>
              </a:ext>
            </a:extLst>
          </p:cNvPr>
          <p:cNvSpPr>
            <a:spLocks noGrp="1"/>
          </p:cNvSpPr>
          <p:nvPr>
            <p:ph type="body" idx="3"/>
          </p:nvPr>
        </p:nvSpPr>
        <p:spPr>
          <a:xfrm>
            <a:off x="6363621" y="1397321"/>
            <a:ext cx="2501700" cy="2989200"/>
          </a:xfrm>
        </p:spPr>
        <p:txBody>
          <a:bodyPr/>
          <a:lstStyle/>
          <a:p>
            <a:pPr marL="114300" indent="0">
              <a:buNone/>
            </a:pPr>
            <a:r>
              <a:rPr kumimoji="0" lang="en-US" sz="1200" b="1" i="0" u="none" strike="noStrike" kern="0" cap="none" spc="0" normalizeH="0" baseline="0" noProof="0">
                <a:ln>
                  <a:noFill/>
                </a:ln>
                <a:solidFill>
                  <a:srgbClr val="747679"/>
                </a:solidFill>
                <a:effectLst/>
                <a:uLnTx/>
                <a:uFillTx/>
                <a:latin typeface="+mj-lt"/>
                <a:ea typeface="Calibri"/>
                <a:cs typeface="Gotham" pitchFamily="50" charset="0"/>
                <a:sym typeface="Calibri"/>
              </a:rPr>
              <a:t>Next: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effectLst/>
                <a:uLnTx/>
                <a:uFillTx/>
                <a:latin typeface="+mj-lt"/>
                <a:cs typeface="Gotham" pitchFamily="50" charset="0"/>
                <a:sym typeface="Arial"/>
              </a:rPr>
              <a:t>Keep building your strengths with suggested challenges.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effectLst/>
                <a:uLnTx/>
                <a:uFillTx/>
                <a:latin typeface="+mj-lt"/>
                <a:cs typeface="Gotham" pitchFamily="50" charset="0"/>
                <a:sym typeface="Arial"/>
              </a:rPr>
              <a:t>Unlock a new badge and earn points with every challenge you complete.</a:t>
            </a:r>
          </a:p>
          <a:p>
            <a:endParaRPr lang="en-US"/>
          </a:p>
        </p:txBody>
      </p:sp>
      <p:sp>
        <p:nvSpPr>
          <p:cNvPr id="9" name="Rectangle 8">
            <a:extLst>
              <a:ext uri="{FF2B5EF4-FFF2-40B4-BE49-F238E27FC236}">
                <a16:creationId xmlns:a16="http://schemas.microsoft.com/office/drawing/2014/main" id="{0E3295ED-762F-1818-BBAA-16A1C74300BF}"/>
              </a:ext>
            </a:extLst>
          </p:cNvPr>
          <p:cNvSpPr/>
          <p:nvPr/>
        </p:nvSpPr>
        <p:spPr>
          <a:xfrm>
            <a:off x="528918" y="1393425"/>
            <a:ext cx="255407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62A6CC-CBA6-1474-EBA0-E7F4A00B5A14}"/>
              </a:ext>
            </a:extLst>
          </p:cNvPr>
          <p:cNvSpPr/>
          <p:nvPr/>
        </p:nvSpPr>
        <p:spPr>
          <a:xfrm>
            <a:off x="3223457" y="1393425"/>
            <a:ext cx="2902073"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170C7-69D5-E122-E093-839D89814D08}"/>
              </a:ext>
            </a:extLst>
          </p:cNvPr>
          <p:cNvSpPr/>
          <p:nvPr/>
        </p:nvSpPr>
        <p:spPr>
          <a:xfrm>
            <a:off x="6222038" y="1393425"/>
            <a:ext cx="2859209" cy="32906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CD54361-1DE5-92E9-1521-3CF8894EAE7F}"/>
              </a:ext>
            </a:extLst>
          </p:cNvPr>
          <p:cNvGrpSpPr/>
          <p:nvPr/>
        </p:nvGrpSpPr>
        <p:grpSpPr>
          <a:xfrm>
            <a:off x="580174" y="2369626"/>
            <a:ext cx="2425372" cy="1036797"/>
            <a:chOff x="2891060" y="1707918"/>
            <a:chExt cx="6128046" cy="3069225"/>
          </a:xfrm>
        </p:grpSpPr>
        <p:pic>
          <p:nvPicPr>
            <p:cNvPr id="13" name="Picture 12">
              <a:extLst>
                <a:ext uri="{FF2B5EF4-FFF2-40B4-BE49-F238E27FC236}">
                  <a16:creationId xmlns:a16="http://schemas.microsoft.com/office/drawing/2014/main" id="{C50CBE69-1944-C734-533D-0530B3140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1060" y="1707918"/>
              <a:ext cx="6128046" cy="3069225"/>
            </a:xfrm>
            <a:prstGeom prst="rect">
              <a:avLst/>
            </a:prstGeom>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id="{93BAC18F-6F90-963F-43F8-2DBFD6D4AF32}"/>
                </a:ext>
              </a:extLst>
            </p:cNvPr>
            <p:cNvCxnSpPr>
              <a:cxnSpLocks/>
            </p:cNvCxnSpPr>
            <p:nvPr/>
          </p:nvCxnSpPr>
          <p:spPr>
            <a:xfrm flipH="1">
              <a:off x="4053200" y="3025891"/>
              <a:ext cx="618778" cy="253595"/>
            </a:xfrm>
            <a:prstGeom prst="straightConnector1">
              <a:avLst/>
            </a:prstGeom>
            <a:ln w="5715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58052CF3-2A74-7ADA-D88B-294B7CB8F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360" y="2851121"/>
            <a:ext cx="2764676" cy="1605602"/>
          </a:xfrm>
          <a:prstGeom prst="rect">
            <a:avLst/>
          </a:prstGeom>
        </p:spPr>
      </p:pic>
      <p:pic>
        <p:nvPicPr>
          <p:cNvPr id="16" name="Picture 15">
            <a:extLst>
              <a:ext uri="{FF2B5EF4-FFF2-40B4-BE49-F238E27FC236}">
                <a16:creationId xmlns:a16="http://schemas.microsoft.com/office/drawing/2014/main" id="{97B17AAB-237C-848F-B102-797771D91C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3621" y="3125700"/>
            <a:ext cx="2647321" cy="1056443"/>
          </a:xfrm>
          <a:prstGeom prst="rect">
            <a:avLst/>
          </a:prstGeom>
        </p:spPr>
      </p:pic>
    </p:spTree>
    <p:custDataLst>
      <p:tags r:id="rId1"/>
    </p:custDataLst>
    <p:extLst>
      <p:ext uri="{BB962C8B-B14F-4D97-AF65-F5344CB8AC3E}">
        <p14:creationId xmlns:p14="http://schemas.microsoft.com/office/powerpoint/2010/main" val="2244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9471AE-9E99-1940-34C2-028121F1E4F6}"/>
              </a:ext>
            </a:extLst>
          </p:cNvPr>
          <p:cNvSpPr/>
          <p:nvPr/>
        </p:nvSpPr>
        <p:spPr>
          <a:xfrm>
            <a:off x="226617" y="4467968"/>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Set Personal SMART Goals</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564078" y="1332182"/>
            <a:ext cx="4015956" cy="73866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0" cap="none" spc="0" normalizeH="0" baseline="0" noProof="0">
                <a:ln>
                  <a:noFill/>
                </a:ln>
                <a:solidFill>
                  <a:srgbClr val="002060"/>
                </a:solidFill>
                <a:effectLst/>
                <a:uLnTx/>
                <a:uFillTx/>
                <a:latin typeface="+mj-lt"/>
                <a:cs typeface="Gotham" pitchFamily="50" charset="0"/>
                <a:sym typeface="Arial"/>
              </a:rPr>
              <a:t>Select the “Goals &amp; Rewards” section on the Dashboard.  </a:t>
            </a:r>
            <a:endParaRPr lang="en-US" b="1" i="0" u="none" strike="noStrike" kern="0" cap="none" spc="0" normalizeH="0" baseline="0" noProof="0">
              <a:ln>
                <a:noFill/>
              </a:ln>
              <a:solidFill>
                <a:srgbClr val="002060"/>
              </a:solidFill>
              <a:effectLst/>
              <a:uLnTx/>
              <a:uFillTx/>
              <a:latin typeface="+mj-lt"/>
              <a:cs typeface="Gotham" pitchFamily="50"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0" cap="none" spc="0" normalizeH="0" baseline="0" noProof="0">
                <a:ln>
                  <a:noFill/>
                </a:ln>
                <a:solidFill>
                  <a:srgbClr val="002060"/>
                </a:solidFill>
                <a:effectLst/>
                <a:uLnTx/>
                <a:uFillTx/>
                <a:latin typeface="+mj-lt"/>
                <a:cs typeface="Gotham" pitchFamily="50" charset="0"/>
                <a:sym typeface="Arial"/>
              </a:rPr>
              <a:t>Select “Add a new goal.”</a:t>
            </a:r>
            <a:endParaRPr lang="en-US" b="1" i="0" u="none" strike="noStrike" kern="0" cap="none" spc="0" normalizeH="0" baseline="0" noProof="0">
              <a:ln>
                <a:noFill/>
              </a:ln>
              <a:solidFill>
                <a:srgbClr val="002060"/>
              </a:solidFill>
              <a:effectLst/>
              <a:uLnTx/>
              <a:uFillTx/>
              <a:latin typeface="+mj-lt"/>
              <a:cs typeface="Gotham" pitchFamily="50" charset="0"/>
            </a:endParaRPr>
          </a:p>
        </p:txBody>
      </p:sp>
      <p:pic>
        <p:nvPicPr>
          <p:cNvPr id="13" name="Picture 12">
            <a:extLst>
              <a:ext uri="{FF2B5EF4-FFF2-40B4-BE49-F238E27FC236}">
                <a16:creationId xmlns:a16="http://schemas.microsoft.com/office/drawing/2014/main" id="{E2B6616B-FFA8-3E6C-78A9-502EA0BFF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895" y="2114717"/>
            <a:ext cx="2835765" cy="174052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6001C83-2562-FB67-3A03-1D6601AEE3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97100" y="4004696"/>
            <a:ext cx="3162326" cy="893446"/>
          </a:xfrm>
          <a:prstGeom prst="rect">
            <a:avLst/>
          </a:prstGeom>
          <a:effectLst>
            <a:outerShdw blurRad="50800" dist="38100" dir="2700000" algn="tl" rotWithShape="0">
              <a:prstClr val="black">
                <a:alpha val="40000"/>
              </a:prstClr>
            </a:outerShdw>
          </a:effectLst>
        </p:spPr>
      </p:pic>
      <p:sp>
        <p:nvSpPr>
          <p:cNvPr id="14" name="Rectangle: Rounded Corners 13">
            <a:extLst>
              <a:ext uri="{FF2B5EF4-FFF2-40B4-BE49-F238E27FC236}">
                <a16:creationId xmlns:a16="http://schemas.microsoft.com/office/drawing/2014/main" id="{FAF9AD2D-D44E-54FE-B618-257D460FF9E2}"/>
              </a:ext>
            </a:extLst>
          </p:cNvPr>
          <p:cNvSpPr/>
          <p:nvPr/>
        </p:nvSpPr>
        <p:spPr>
          <a:xfrm>
            <a:off x="2568229" y="3475236"/>
            <a:ext cx="741322" cy="380035"/>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15" name="Arrow: Bent-Up 14">
            <a:extLst>
              <a:ext uri="{FF2B5EF4-FFF2-40B4-BE49-F238E27FC236}">
                <a16:creationId xmlns:a16="http://schemas.microsoft.com/office/drawing/2014/main" id="{D499DC7C-D7C5-841E-B308-2876986A494E}"/>
              </a:ext>
            </a:extLst>
          </p:cNvPr>
          <p:cNvSpPr/>
          <p:nvPr/>
        </p:nvSpPr>
        <p:spPr>
          <a:xfrm rot="16200000" flipH="1">
            <a:off x="3803992" y="3930625"/>
            <a:ext cx="224585" cy="294104"/>
          </a:xfrm>
          <a:prstGeom prst="bentUpArrow">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6" name="Rectangle 5">
            <a:extLst>
              <a:ext uri="{FF2B5EF4-FFF2-40B4-BE49-F238E27FC236}">
                <a16:creationId xmlns:a16="http://schemas.microsoft.com/office/drawing/2014/main" id="{9F663E0C-08C8-F86B-CFC0-D619B3C393D5}"/>
              </a:ext>
            </a:extLst>
          </p:cNvPr>
          <p:cNvSpPr/>
          <p:nvPr/>
        </p:nvSpPr>
        <p:spPr>
          <a:xfrm>
            <a:off x="559809" y="1339364"/>
            <a:ext cx="4021444" cy="36149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0E1B3F-20EB-C436-ED54-5631AE0BCF9A}"/>
              </a:ext>
            </a:extLst>
          </p:cNvPr>
          <p:cNvSpPr/>
          <p:nvPr/>
        </p:nvSpPr>
        <p:spPr>
          <a:xfrm>
            <a:off x="4776552" y="1339364"/>
            <a:ext cx="4021444" cy="36149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53F015-5E67-266A-6148-F5CE27F3A4C2}"/>
              </a:ext>
            </a:extLst>
          </p:cNvPr>
          <p:cNvSpPr txBox="1"/>
          <p:nvPr/>
        </p:nvSpPr>
        <p:spPr>
          <a:xfrm>
            <a:off x="4778129" y="1340658"/>
            <a:ext cx="4015248" cy="1206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a:solidFill>
                  <a:srgbClr val="002060"/>
                </a:solidFill>
                <a:latin typeface="Gotham Medium"/>
                <a:cs typeface="Gotham Medium"/>
              </a:rPr>
              <a:t>Use the self-guided prompts to help create a personal goal that is relevant to you. </a:t>
            </a:r>
            <a:endParaRPr lang="en-US"/>
          </a:p>
          <a:p>
            <a:pPr marL="285750" indent="-285750">
              <a:buChar char="•"/>
            </a:pPr>
            <a:r>
              <a:rPr lang="en-US" b="1">
                <a:solidFill>
                  <a:srgbClr val="002060"/>
                </a:solidFill>
                <a:latin typeface="Gotham Medium"/>
                <a:cs typeface="Gotham Medium"/>
              </a:rPr>
              <a:t>Earn points for submitting and completing your goals!</a:t>
            </a:r>
            <a:endParaRPr lang="en-US"/>
          </a:p>
        </p:txBody>
      </p:sp>
      <p:pic>
        <p:nvPicPr>
          <p:cNvPr id="10" name="Picture 9">
            <a:extLst>
              <a:ext uri="{FF2B5EF4-FFF2-40B4-BE49-F238E27FC236}">
                <a16:creationId xmlns:a16="http://schemas.microsoft.com/office/drawing/2014/main" id="{D2B0772B-3B70-8B8F-A172-0912D51305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1429" y="2726958"/>
            <a:ext cx="3684620" cy="1418013"/>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7E3F10AA-AC87-5C65-9A24-362E57761267}"/>
              </a:ext>
            </a:extLst>
          </p:cNvPr>
          <p:cNvSpPr/>
          <p:nvPr/>
        </p:nvSpPr>
        <p:spPr>
          <a:xfrm>
            <a:off x="6161848" y="3051686"/>
            <a:ext cx="1222744" cy="166603"/>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12" name="Rectangle: Rounded Corners 11">
            <a:extLst>
              <a:ext uri="{FF2B5EF4-FFF2-40B4-BE49-F238E27FC236}">
                <a16:creationId xmlns:a16="http://schemas.microsoft.com/office/drawing/2014/main" id="{88C838D0-4A60-050E-D329-6829A5189BAF}"/>
              </a:ext>
            </a:extLst>
          </p:cNvPr>
          <p:cNvSpPr/>
          <p:nvPr/>
        </p:nvSpPr>
        <p:spPr>
          <a:xfrm>
            <a:off x="7603660" y="2726957"/>
            <a:ext cx="353530" cy="109641"/>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sym typeface="Arial"/>
            </a:endParaRPr>
          </a:p>
        </p:txBody>
      </p:sp>
    </p:spTree>
    <p:custDataLst>
      <p:tags r:id="rId1"/>
    </p:custDataLst>
    <p:extLst>
      <p:ext uri="{BB962C8B-B14F-4D97-AF65-F5344CB8AC3E}">
        <p14:creationId xmlns:p14="http://schemas.microsoft.com/office/powerpoint/2010/main" val="144249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9CBE-41D9-A462-E03A-9C717AB0A5D2}"/>
              </a:ext>
            </a:extLst>
          </p:cNvPr>
          <p:cNvSpPr>
            <a:spLocks noGrp="1"/>
          </p:cNvSpPr>
          <p:nvPr>
            <p:ph type="title"/>
          </p:nvPr>
        </p:nvSpPr>
        <p:spPr>
          <a:xfrm>
            <a:off x="627700" y="414007"/>
            <a:ext cx="7761600" cy="493500"/>
          </a:xfrm>
        </p:spPr>
        <p:txBody>
          <a:bodyPr/>
          <a:lstStyle/>
          <a:p>
            <a:r>
              <a:rPr lang="en-US">
                <a:solidFill>
                  <a:srgbClr val="00325B"/>
                </a:solidFill>
                <a:latin typeface="+mj-lt"/>
                <a:cs typeface="Gotham" pitchFamily="50" charset="0"/>
              </a:rPr>
              <a:t>What are we doing today?</a:t>
            </a:r>
          </a:p>
        </p:txBody>
      </p:sp>
      <p:pic>
        <p:nvPicPr>
          <p:cNvPr id="7" name="Content Placeholder 6" descr="Graduation cap with solid fill">
            <a:extLst>
              <a:ext uri="{FF2B5EF4-FFF2-40B4-BE49-F238E27FC236}">
                <a16:creationId xmlns:a16="http://schemas.microsoft.com/office/drawing/2014/main" id="{F6933527-6CFD-F7AC-F143-FF69FB6D2FE2}"/>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rot="20993676">
            <a:off x="6329373" y="163835"/>
            <a:ext cx="1343699" cy="1343699"/>
          </a:xfrm>
        </p:spPr>
      </p:pic>
      <p:pic>
        <p:nvPicPr>
          <p:cNvPr id="9" name="Graphic 8" descr="Aspiration with solid fill">
            <a:extLst>
              <a:ext uri="{FF2B5EF4-FFF2-40B4-BE49-F238E27FC236}">
                <a16:creationId xmlns:a16="http://schemas.microsoft.com/office/drawing/2014/main" id="{A67875A8-17AA-9B69-8687-3EB83B9B2B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66125">
            <a:off x="6662723" y="911613"/>
            <a:ext cx="1378990" cy="1378990"/>
          </a:xfrm>
          <a:prstGeom prst="rect">
            <a:avLst/>
          </a:prstGeom>
        </p:spPr>
      </p:pic>
      <p:pic>
        <p:nvPicPr>
          <p:cNvPr id="15" name="Graphic 14" descr="Thought bubble with solid fill">
            <a:extLst>
              <a:ext uri="{FF2B5EF4-FFF2-40B4-BE49-F238E27FC236}">
                <a16:creationId xmlns:a16="http://schemas.microsoft.com/office/drawing/2014/main" id="{4C63AFF7-3669-8A8A-86E5-1A00B761B1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6917" y="427403"/>
            <a:ext cx="1049427" cy="1049427"/>
          </a:xfrm>
          <a:prstGeom prst="rect">
            <a:avLst/>
          </a:prstGeom>
        </p:spPr>
      </p:pic>
      <p:sp>
        <p:nvSpPr>
          <p:cNvPr id="3" name="Title 1">
            <a:extLst>
              <a:ext uri="{FF2B5EF4-FFF2-40B4-BE49-F238E27FC236}">
                <a16:creationId xmlns:a16="http://schemas.microsoft.com/office/drawing/2014/main" id="{70E5C73E-4970-F1C1-0553-3E685E7A59EB}"/>
              </a:ext>
            </a:extLst>
          </p:cNvPr>
          <p:cNvSpPr txBox="1">
            <a:spLocks/>
          </p:cNvSpPr>
          <p:nvPr/>
        </p:nvSpPr>
        <p:spPr>
          <a:xfrm>
            <a:off x="691200" y="2549247"/>
            <a:ext cx="7761600" cy="493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Proxima Nova Semibold" panose="02000506030000020004" pitchFamily="50" charset="0"/>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47679"/>
              </a:buClr>
              <a:buSzPts val="3000"/>
              <a:buFont typeface="Montserrat"/>
              <a:buNone/>
              <a:tabLst/>
              <a:defRPr/>
            </a:pPr>
            <a:r>
              <a:rPr kumimoji="0" lang="en-US" sz="3000" b="1" i="0" u="none" strike="noStrike" kern="0" cap="none" spc="0" normalizeH="0" baseline="0" noProof="0">
                <a:ln>
                  <a:noFill/>
                </a:ln>
                <a:solidFill>
                  <a:srgbClr val="00325B"/>
                </a:solidFill>
                <a:effectLst/>
                <a:uLnTx/>
                <a:uFillTx/>
                <a:latin typeface="+mj-lt"/>
                <a:cs typeface="Gotham" pitchFamily="50" charset="0"/>
                <a:sym typeface="Montserrat"/>
              </a:rPr>
              <a:t>Why is it valuable?</a:t>
            </a:r>
          </a:p>
        </p:txBody>
      </p:sp>
      <p:sp>
        <p:nvSpPr>
          <p:cNvPr id="6" name="TextBox 5">
            <a:extLst>
              <a:ext uri="{FF2B5EF4-FFF2-40B4-BE49-F238E27FC236}">
                <a16:creationId xmlns:a16="http://schemas.microsoft.com/office/drawing/2014/main" id="{4D157720-B353-0B6B-9F27-55E2FF417E62}"/>
              </a:ext>
            </a:extLst>
          </p:cNvPr>
          <p:cNvSpPr txBox="1"/>
          <p:nvPr/>
        </p:nvSpPr>
        <p:spPr>
          <a:xfrm>
            <a:off x="691200" y="2992998"/>
            <a:ext cx="8297526" cy="923330"/>
          </a:xfrm>
          <a:prstGeom prst="rect">
            <a:avLst/>
          </a:prstGeom>
          <a:noFill/>
        </p:spPr>
        <p:txBody>
          <a:bodyPr wrap="square">
            <a:spAutoFit/>
          </a:bodyPr>
          <a:lstStyle/>
          <a:p>
            <a:pPr marL="76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These skills can support you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academically</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 but can also support your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personal wellbeing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and</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 relationships.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These skills also support </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college, career, </a:t>
            </a:r>
            <a:r>
              <a:rPr kumimoji="0" lang="en-US" sz="1800" b="1" i="0" u="none" strike="noStrike" kern="0" cap="none" spc="0" normalizeH="0" baseline="0" noProof="0">
                <a:ln>
                  <a:noFill/>
                </a:ln>
                <a:solidFill>
                  <a:srgbClr val="747679"/>
                </a:solidFill>
                <a:effectLst/>
                <a:uLnTx/>
                <a:uFillTx/>
                <a:latin typeface="+mj-lt"/>
                <a:cs typeface="Gotham" pitchFamily="50" charset="0"/>
                <a:sym typeface="Arial"/>
              </a:rPr>
              <a:t>and</a:t>
            </a:r>
            <a:r>
              <a:rPr kumimoji="0" lang="en-US" sz="1800" b="1" i="0" u="none" strike="noStrike" kern="0" cap="none" spc="0" normalizeH="0" baseline="0" noProof="0">
                <a:ln>
                  <a:noFill/>
                </a:ln>
                <a:solidFill>
                  <a:srgbClr val="34B6E4"/>
                </a:solidFill>
                <a:effectLst/>
                <a:uLnTx/>
                <a:uFillTx/>
                <a:latin typeface="+mj-lt"/>
                <a:cs typeface="Gotham" pitchFamily="50" charset="0"/>
                <a:sym typeface="Arial"/>
              </a:rPr>
              <a:t> workforce readiness!</a:t>
            </a:r>
          </a:p>
        </p:txBody>
      </p:sp>
      <p:pic>
        <p:nvPicPr>
          <p:cNvPr id="10" name="Picture 9">
            <a:extLst>
              <a:ext uri="{FF2B5EF4-FFF2-40B4-BE49-F238E27FC236}">
                <a16:creationId xmlns:a16="http://schemas.microsoft.com/office/drawing/2014/main" id="{F776287D-5B8F-6C54-BE2D-F6CA1761A7DB}"/>
              </a:ext>
            </a:extLst>
          </p:cNvPr>
          <p:cNvPicPr>
            <a:picLocks noChangeAspect="1"/>
          </p:cNvPicPr>
          <p:nvPr/>
        </p:nvPicPr>
        <p:blipFill>
          <a:blip r:embed="rId10"/>
          <a:stretch>
            <a:fillRect/>
          </a:stretch>
        </p:blipFill>
        <p:spPr>
          <a:xfrm>
            <a:off x="691200" y="1108861"/>
            <a:ext cx="1704975" cy="266700"/>
          </a:xfrm>
          <a:prstGeom prst="rect">
            <a:avLst/>
          </a:prstGeom>
        </p:spPr>
      </p:pic>
      <p:sp>
        <p:nvSpPr>
          <p:cNvPr id="4" name="Text Placeholder 3">
            <a:extLst>
              <a:ext uri="{FF2B5EF4-FFF2-40B4-BE49-F238E27FC236}">
                <a16:creationId xmlns:a16="http://schemas.microsoft.com/office/drawing/2014/main" id="{3F321C59-562F-D491-0E93-8131E1D3AD08}"/>
              </a:ext>
            </a:extLst>
          </p:cNvPr>
          <p:cNvSpPr>
            <a:spLocks noGrp="1"/>
          </p:cNvSpPr>
          <p:nvPr>
            <p:ph type="body" sz="half" idx="2"/>
          </p:nvPr>
        </p:nvSpPr>
        <p:spPr>
          <a:xfrm>
            <a:off x="627700" y="858256"/>
            <a:ext cx="5530713" cy="767909"/>
          </a:xfrm>
        </p:spPr>
        <p:txBody>
          <a:bodyPr/>
          <a:lstStyle/>
          <a:p>
            <a:r>
              <a:rPr lang="en-US" sz="1800">
                <a:latin typeface="+mj-lt"/>
                <a:cs typeface="Gotham" pitchFamily="50" charset="0"/>
              </a:rPr>
              <a:t>You will reflect on your social and emotional skills to learn about your </a:t>
            </a:r>
            <a:r>
              <a:rPr lang="en-US" sz="1800">
                <a:solidFill>
                  <a:srgbClr val="34B6E4"/>
                </a:solidFill>
                <a:latin typeface="+mj-lt"/>
                <a:cs typeface="Gotham" pitchFamily="50" charset="0"/>
              </a:rPr>
              <a:t>strengths</a:t>
            </a:r>
            <a:r>
              <a:rPr lang="en-US" sz="1800">
                <a:latin typeface="+mj-lt"/>
                <a:cs typeface="Gotham" pitchFamily="50" charset="0"/>
              </a:rPr>
              <a:t> and areas you may want to develop further (</a:t>
            </a:r>
            <a:r>
              <a:rPr lang="en-US" sz="1800">
                <a:solidFill>
                  <a:schemeClr val="accent1"/>
                </a:solidFill>
                <a:latin typeface="+mj-lt"/>
                <a:cs typeface="Gotham" pitchFamily="50" charset="0"/>
              </a:rPr>
              <a:t>growth opportunities</a:t>
            </a:r>
            <a:r>
              <a:rPr lang="en-US" sz="1800">
                <a:latin typeface="+mj-lt"/>
                <a:cs typeface="Gotham" pitchFamily="50" charset="0"/>
              </a:rPr>
              <a:t>).</a:t>
            </a:r>
          </a:p>
        </p:txBody>
      </p:sp>
    </p:spTree>
    <p:custDataLst>
      <p:tags r:id="rId1"/>
    </p:custDataLst>
    <p:extLst>
      <p:ext uri="{BB962C8B-B14F-4D97-AF65-F5344CB8AC3E}">
        <p14:creationId xmlns:p14="http://schemas.microsoft.com/office/powerpoint/2010/main" val="409602987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FB021C-678A-E229-3308-6FD65A61A078}"/>
              </a:ext>
            </a:extLst>
          </p:cNvPr>
          <p:cNvPicPr>
            <a:picLocks noChangeAspect="1"/>
          </p:cNvPicPr>
          <p:nvPr/>
        </p:nvPicPr>
        <p:blipFill rotWithShape="1">
          <a:blip r:embed="rId4"/>
          <a:srcRect t="8189"/>
          <a:stretch/>
        </p:blipFill>
        <p:spPr>
          <a:xfrm>
            <a:off x="1947958" y="1337649"/>
            <a:ext cx="5512208" cy="3396825"/>
          </a:xfrm>
          <a:prstGeom prst="rect">
            <a:avLst/>
          </a:prstGeom>
        </p:spPr>
      </p:pic>
      <p:sp>
        <p:nvSpPr>
          <p:cNvPr id="22" name="Title 21">
            <a:extLst>
              <a:ext uri="{FF2B5EF4-FFF2-40B4-BE49-F238E27FC236}">
                <a16:creationId xmlns:a16="http://schemas.microsoft.com/office/drawing/2014/main" id="{9CC93F8C-768F-456B-B029-4BFE60186131}"/>
              </a:ext>
            </a:extLst>
          </p:cNvPr>
          <p:cNvSpPr>
            <a:spLocks noGrp="1"/>
          </p:cNvSpPr>
          <p:nvPr>
            <p:ph type="title"/>
          </p:nvPr>
        </p:nvSpPr>
        <p:spPr/>
        <p:txBody>
          <a:bodyPr/>
          <a:lstStyle/>
          <a:p>
            <a:r>
              <a:rPr lang="en-US">
                <a:solidFill>
                  <a:srgbClr val="00325B"/>
                </a:solidFill>
                <a:latin typeface="+mj-lt"/>
              </a:rPr>
              <a:t>Top 5 Skills Employers Want in a High School Graduate</a:t>
            </a:r>
          </a:p>
        </p:txBody>
      </p:sp>
    </p:spTree>
    <p:custDataLst>
      <p:tags r:id="rId1"/>
    </p:custDataLst>
    <p:extLst>
      <p:ext uri="{BB962C8B-B14F-4D97-AF65-F5344CB8AC3E}">
        <p14:creationId xmlns:p14="http://schemas.microsoft.com/office/powerpoint/2010/main" val="302692386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C2672D7-DAB4-B359-EB66-4B8DFDCAAA33}"/>
              </a:ext>
            </a:extLst>
          </p:cNvPr>
          <p:cNvSpPr/>
          <p:nvPr/>
        </p:nvSpPr>
        <p:spPr>
          <a:xfrm>
            <a:off x="0" y="4847031"/>
            <a:ext cx="9144000" cy="29130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46380B-EBFD-1E59-B269-D05C22B3A11C}"/>
              </a:ext>
            </a:extLst>
          </p:cNvPr>
          <p:cNvSpPr/>
          <p:nvPr/>
        </p:nvSpPr>
        <p:spPr>
          <a:xfrm>
            <a:off x="89012" y="4677196"/>
            <a:ext cx="1262358" cy="341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08372FE-42B2-9133-EA0B-119BA22C0F66}"/>
              </a:ext>
            </a:extLst>
          </p:cNvPr>
          <p:cNvCxnSpPr>
            <a:cxnSpLocks/>
          </p:cNvCxnSpPr>
          <p:nvPr/>
        </p:nvCxnSpPr>
        <p:spPr>
          <a:xfrm>
            <a:off x="0" y="916913"/>
            <a:ext cx="9144000"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3F4591-DF15-2FF8-837C-5F061349B52F}"/>
              </a:ext>
            </a:extLst>
          </p:cNvPr>
          <p:cNvSpPr txBox="1"/>
          <p:nvPr/>
        </p:nvSpPr>
        <p:spPr>
          <a:xfrm>
            <a:off x="881909" y="163015"/>
            <a:ext cx="6989769" cy="584775"/>
          </a:xfrm>
          <a:prstGeom prst="rect">
            <a:avLst/>
          </a:prstGeom>
          <a:noFill/>
        </p:spPr>
        <p:txBody>
          <a:bodyPr wrap="square" rtlCol="0">
            <a:spAutoFit/>
          </a:bodyPr>
          <a:lstStyle/>
          <a:p>
            <a:pPr algn="ctr"/>
            <a:r>
              <a:rPr lang="en-US" sz="3200" b="1">
                <a:solidFill>
                  <a:schemeClr val="accent3"/>
                </a:solidFill>
                <a:latin typeface="+mj-lt"/>
              </a:rPr>
              <a:t>Student Portal Preview</a:t>
            </a:r>
          </a:p>
        </p:txBody>
      </p:sp>
      <p:pic>
        <p:nvPicPr>
          <p:cNvPr id="7" name="Online Media 6" title="DESSA Student Portal Welcome Video">
            <a:hlinkClick r:id="" action="ppaction://media"/>
            <a:extLst>
              <a:ext uri="{FF2B5EF4-FFF2-40B4-BE49-F238E27FC236}">
                <a16:creationId xmlns:a16="http://schemas.microsoft.com/office/drawing/2014/main" id="{4191D3F2-A5F2-EAD9-07C5-ABDEF62D961E}"/>
              </a:ext>
            </a:extLst>
          </p:cNvPr>
          <p:cNvPicPr>
            <a:picLocks noRot="1" noChangeAspect="1"/>
          </p:cNvPicPr>
          <p:nvPr>
            <a:videoFile r:link="rId2"/>
          </p:nvPr>
        </p:nvPicPr>
        <p:blipFill>
          <a:blip r:embed="rId5"/>
          <a:stretch>
            <a:fillRect/>
          </a:stretch>
        </p:blipFill>
        <p:spPr>
          <a:xfrm>
            <a:off x="1409301" y="1163442"/>
            <a:ext cx="6101842" cy="343706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10619918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A8DFFA-AB4B-6442-EABE-CF6DA281904E}"/>
              </a:ext>
            </a:extLst>
          </p:cNvPr>
          <p:cNvSpPr txBox="1"/>
          <p:nvPr/>
        </p:nvSpPr>
        <p:spPr>
          <a:xfrm>
            <a:off x="511980" y="1912197"/>
            <a:ext cx="5301829" cy="1769715"/>
          </a:xfrm>
          <a:prstGeom prst="rect">
            <a:avLst/>
          </a:prstGeom>
          <a:noFill/>
        </p:spPr>
        <p:txBody>
          <a:bodyPr wrap="square" rtlCol="0">
            <a:spAutoFit/>
          </a:bodyPr>
          <a:lstStyle/>
          <a:p>
            <a:r>
              <a:rPr lang="en-US" sz="2000" b="1">
                <a:solidFill>
                  <a:srgbClr val="34B6E4"/>
                </a:solidFill>
                <a:latin typeface="Gotham" pitchFamily="50" charset="0"/>
                <a:cs typeface="Gotham" pitchFamily="50" charset="0"/>
              </a:rPr>
              <a:t>Do your best to rate yourself.</a:t>
            </a:r>
          </a:p>
          <a:p>
            <a:endParaRPr lang="en-US" sz="900" b="1" i="1">
              <a:solidFill>
                <a:srgbClr val="34B6E4"/>
              </a:solidFill>
              <a:latin typeface="Gotham" pitchFamily="50" charset="0"/>
              <a:cs typeface="Gotham" pitchFamily="50" charset="0"/>
            </a:endParaRP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set goals for myself.</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show appreciation for others.</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I feel comfortable being myself in different situations.</a:t>
            </a:r>
          </a:p>
        </p:txBody>
      </p:sp>
      <p:pic>
        <p:nvPicPr>
          <p:cNvPr id="6" name="Picture 5">
            <a:extLst>
              <a:ext uri="{FF2B5EF4-FFF2-40B4-BE49-F238E27FC236}">
                <a16:creationId xmlns:a16="http://schemas.microsoft.com/office/drawing/2014/main" id="{FE01C3D6-26CD-905E-F72D-F2291EFDD0ED}"/>
              </a:ext>
            </a:extLst>
          </p:cNvPr>
          <p:cNvPicPr>
            <a:picLocks noChangeAspect="1"/>
          </p:cNvPicPr>
          <p:nvPr/>
        </p:nvPicPr>
        <p:blipFill>
          <a:blip r:embed="rId4"/>
          <a:stretch>
            <a:fillRect/>
          </a:stretch>
        </p:blipFill>
        <p:spPr>
          <a:xfrm>
            <a:off x="5981106" y="2082033"/>
            <a:ext cx="1909807" cy="2386075"/>
          </a:xfrm>
          <a:prstGeom prst="rect">
            <a:avLst/>
          </a:prstGeom>
          <a:effectLst>
            <a:outerShdw blurRad="63500" sx="102000" sy="102000" algn="ctr" rotWithShape="0">
              <a:schemeClr val="accent3">
                <a:alpha val="40000"/>
              </a:schemeClr>
            </a:outerShdw>
          </a:effectLst>
        </p:spPr>
      </p:pic>
      <p:sp>
        <p:nvSpPr>
          <p:cNvPr id="11" name="Title 10">
            <a:extLst>
              <a:ext uri="{FF2B5EF4-FFF2-40B4-BE49-F238E27FC236}">
                <a16:creationId xmlns:a16="http://schemas.microsoft.com/office/drawing/2014/main" id="{07D09326-F90E-68DC-9463-671B79C72C6C}"/>
              </a:ext>
            </a:extLst>
          </p:cNvPr>
          <p:cNvSpPr>
            <a:spLocks noGrp="1"/>
          </p:cNvSpPr>
          <p:nvPr>
            <p:ph type="title"/>
          </p:nvPr>
        </p:nvSpPr>
        <p:spPr/>
        <p:txBody>
          <a:bodyPr/>
          <a:lstStyle/>
          <a:p>
            <a:r>
              <a:rPr lang="en-US">
                <a:solidFill>
                  <a:schemeClr val="accent3"/>
                </a:solidFill>
                <a:latin typeface="+mj-lt"/>
              </a:rPr>
              <a:t>What will the questions look like? </a:t>
            </a:r>
            <a:br>
              <a:rPr lang="en-US">
                <a:solidFill>
                  <a:schemeClr val="accent3"/>
                </a:solidFill>
                <a:latin typeface="+mj-lt"/>
              </a:rPr>
            </a:br>
            <a:r>
              <a:rPr lang="en-US" sz="1400" i="1">
                <a:solidFill>
                  <a:schemeClr val="accent3"/>
                </a:solidFill>
                <a:latin typeface="+mj-lt"/>
              </a:rPr>
              <a:t>Grades 6-8 | 50 questions</a:t>
            </a:r>
            <a:endParaRPr lang="en-US" sz="1400">
              <a:solidFill>
                <a:schemeClr val="accent3"/>
              </a:solidFill>
              <a:latin typeface="+mj-lt"/>
            </a:endParaRPr>
          </a:p>
        </p:txBody>
      </p:sp>
      <p:sp>
        <p:nvSpPr>
          <p:cNvPr id="14" name="TextBox 26">
            <a:extLst>
              <a:ext uri="{FF2B5EF4-FFF2-40B4-BE49-F238E27FC236}">
                <a16:creationId xmlns:a16="http://schemas.microsoft.com/office/drawing/2014/main" id="{DC063A78-B11B-319F-817D-1F5B4D0515EB}"/>
              </a:ext>
            </a:extLst>
          </p:cNvPr>
          <p:cNvSpPr txBox="1"/>
          <p:nvPr/>
        </p:nvSpPr>
        <p:spPr>
          <a:xfrm>
            <a:off x="5581467" y="1363582"/>
            <a:ext cx="287133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a:solidFill>
                  <a:srgbClr val="34B6E4"/>
                </a:solidFill>
                <a:latin typeface="+mj-lt"/>
                <a:cs typeface="Gotham" pitchFamily="50" charset="0"/>
              </a:rPr>
              <a:t>Answer Selection Options</a:t>
            </a:r>
          </a:p>
        </p:txBody>
      </p:sp>
    </p:spTree>
    <p:custDataLst>
      <p:tags r:id="rId1"/>
    </p:custDataLst>
    <p:extLst>
      <p:ext uri="{BB962C8B-B14F-4D97-AF65-F5344CB8AC3E}">
        <p14:creationId xmlns:p14="http://schemas.microsoft.com/office/powerpoint/2010/main" val="11302777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A8DFFA-AB4B-6442-EABE-CF6DA281904E}"/>
              </a:ext>
            </a:extLst>
          </p:cNvPr>
          <p:cNvSpPr txBox="1"/>
          <p:nvPr/>
        </p:nvSpPr>
        <p:spPr>
          <a:xfrm>
            <a:off x="511980" y="1912197"/>
            <a:ext cx="5301829" cy="2077492"/>
          </a:xfrm>
          <a:prstGeom prst="rect">
            <a:avLst/>
          </a:prstGeom>
          <a:noFill/>
        </p:spPr>
        <p:txBody>
          <a:bodyPr wrap="square" rtlCol="0">
            <a:spAutoFit/>
          </a:bodyPr>
          <a:lstStyle/>
          <a:p>
            <a:r>
              <a:rPr lang="en-US" sz="2000" b="1">
                <a:solidFill>
                  <a:srgbClr val="34B6E4"/>
                </a:solidFill>
                <a:latin typeface="Gotham" pitchFamily="50" charset="0"/>
                <a:cs typeface="Gotham" pitchFamily="50" charset="0"/>
              </a:rPr>
              <a:t>During the past 4 weeks, how often did you…</a:t>
            </a:r>
          </a:p>
          <a:p>
            <a:endParaRPr lang="en-US" sz="900" b="1" i="1">
              <a:solidFill>
                <a:srgbClr val="34B6E4"/>
              </a:solidFill>
              <a:latin typeface="Gotham" pitchFamily="50" charset="0"/>
              <a:cs typeface="Gotham" pitchFamily="50" charset="0"/>
            </a:endParaRP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Think about positive things?</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Ask somebody for feedback?</a:t>
            </a:r>
          </a:p>
          <a:p>
            <a:pPr marL="285750" indent="-285750">
              <a:buFont typeface="Arial" panose="020B0604020202020204" pitchFamily="34" charset="0"/>
              <a:buChar char="•"/>
            </a:pPr>
            <a:r>
              <a:rPr lang="en-US" sz="2000">
                <a:solidFill>
                  <a:srgbClr val="053657"/>
                </a:solidFill>
                <a:latin typeface="Gotham" pitchFamily="50" charset="0"/>
                <a:cs typeface="Gotham" pitchFamily="50" charset="0"/>
              </a:rPr>
              <a:t>Get along well with different types of people? </a:t>
            </a:r>
          </a:p>
        </p:txBody>
      </p:sp>
      <p:pic>
        <p:nvPicPr>
          <p:cNvPr id="6" name="Picture 5">
            <a:extLst>
              <a:ext uri="{FF2B5EF4-FFF2-40B4-BE49-F238E27FC236}">
                <a16:creationId xmlns:a16="http://schemas.microsoft.com/office/drawing/2014/main" id="{FE01C3D6-26CD-905E-F72D-F2291EFDD0ED}"/>
              </a:ext>
            </a:extLst>
          </p:cNvPr>
          <p:cNvPicPr>
            <a:picLocks noChangeAspect="1"/>
          </p:cNvPicPr>
          <p:nvPr/>
        </p:nvPicPr>
        <p:blipFill>
          <a:blip r:embed="rId4"/>
          <a:stretch>
            <a:fillRect/>
          </a:stretch>
        </p:blipFill>
        <p:spPr>
          <a:xfrm>
            <a:off x="5981106" y="2082033"/>
            <a:ext cx="1909807" cy="2386075"/>
          </a:xfrm>
          <a:prstGeom prst="rect">
            <a:avLst/>
          </a:prstGeom>
          <a:effectLst>
            <a:outerShdw blurRad="63500" sx="102000" sy="102000" algn="ctr" rotWithShape="0">
              <a:schemeClr val="accent3">
                <a:alpha val="40000"/>
              </a:schemeClr>
            </a:outerShdw>
          </a:effectLst>
        </p:spPr>
      </p:pic>
      <p:sp>
        <p:nvSpPr>
          <p:cNvPr id="11" name="Title 10">
            <a:extLst>
              <a:ext uri="{FF2B5EF4-FFF2-40B4-BE49-F238E27FC236}">
                <a16:creationId xmlns:a16="http://schemas.microsoft.com/office/drawing/2014/main" id="{07D09326-F90E-68DC-9463-671B79C72C6C}"/>
              </a:ext>
            </a:extLst>
          </p:cNvPr>
          <p:cNvSpPr>
            <a:spLocks noGrp="1"/>
          </p:cNvSpPr>
          <p:nvPr>
            <p:ph type="title"/>
          </p:nvPr>
        </p:nvSpPr>
        <p:spPr/>
        <p:txBody>
          <a:bodyPr/>
          <a:lstStyle/>
          <a:p>
            <a:r>
              <a:rPr lang="en-US">
                <a:solidFill>
                  <a:schemeClr val="accent3"/>
                </a:solidFill>
                <a:latin typeface="+mj-lt"/>
              </a:rPr>
              <a:t>What will the questions look like? </a:t>
            </a:r>
            <a:br>
              <a:rPr lang="en-US">
                <a:solidFill>
                  <a:schemeClr val="accent3"/>
                </a:solidFill>
                <a:latin typeface="+mj-lt"/>
              </a:rPr>
            </a:br>
            <a:r>
              <a:rPr lang="en-US" sz="1400" i="1">
                <a:solidFill>
                  <a:schemeClr val="accent3"/>
                </a:solidFill>
                <a:latin typeface="+mj-lt"/>
              </a:rPr>
              <a:t>Grades 9-12 | 55 questions</a:t>
            </a:r>
            <a:endParaRPr lang="en-US" sz="1400">
              <a:solidFill>
                <a:schemeClr val="accent3"/>
              </a:solidFill>
              <a:latin typeface="+mj-lt"/>
            </a:endParaRPr>
          </a:p>
        </p:txBody>
      </p:sp>
      <p:sp>
        <p:nvSpPr>
          <p:cNvPr id="2" name="TextBox 26">
            <a:extLst>
              <a:ext uri="{FF2B5EF4-FFF2-40B4-BE49-F238E27FC236}">
                <a16:creationId xmlns:a16="http://schemas.microsoft.com/office/drawing/2014/main" id="{61A02282-DA10-7CEA-B11E-332DC72ACE69}"/>
              </a:ext>
            </a:extLst>
          </p:cNvPr>
          <p:cNvSpPr txBox="1"/>
          <p:nvPr/>
        </p:nvSpPr>
        <p:spPr>
          <a:xfrm>
            <a:off x="5581467" y="1363582"/>
            <a:ext cx="287133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a:solidFill>
                  <a:srgbClr val="34B6E4"/>
                </a:solidFill>
                <a:latin typeface="+mj-lt"/>
                <a:cs typeface="Gotham" pitchFamily="50" charset="0"/>
              </a:rPr>
              <a:t>Answer Selection Options</a:t>
            </a:r>
          </a:p>
        </p:txBody>
      </p:sp>
    </p:spTree>
    <p:custDataLst>
      <p:tags r:id="rId1"/>
    </p:custDataLst>
    <p:extLst>
      <p:ext uri="{BB962C8B-B14F-4D97-AF65-F5344CB8AC3E}">
        <p14:creationId xmlns:p14="http://schemas.microsoft.com/office/powerpoint/2010/main" val="256002788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F0D0D-F492-7926-6D26-08EA2643B441}"/>
              </a:ext>
            </a:extLst>
          </p:cNvPr>
          <p:cNvPicPr>
            <a:picLocks noChangeAspect="1"/>
          </p:cNvPicPr>
          <p:nvPr/>
        </p:nvPicPr>
        <p:blipFill>
          <a:blip r:embed="rId4"/>
          <a:stretch>
            <a:fillRect/>
          </a:stretch>
        </p:blipFill>
        <p:spPr>
          <a:xfrm>
            <a:off x="3018161" y="1603692"/>
            <a:ext cx="5811389" cy="3220897"/>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939471AE-9E99-1940-34C2-028121F1E4F6}"/>
              </a:ext>
            </a:extLst>
          </p:cNvPr>
          <p:cNvSpPr/>
          <p:nvPr/>
        </p:nvSpPr>
        <p:spPr>
          <a:xfrm>
            <a:off x="314450" y="4530393"/>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What will my results look like? </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386443" y="1603692"/>
            <a:ext cx="259955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First, you’ll learn…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rgbClr val="002060"/>
              </a:solidFill>
              <a:latin typeface="+mj-lt"/>
              <a:cs typeface="Gotham"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rgbClr val="002060"/>
              </a:solidFill>
              <a:latin typeface="+mj-lt"/>
              <a:cs typeface="Gotham" pitchFamily="50"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endParaRP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Y</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our Top Skill</a:t>
            </a: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S</a:t>
            </a:r>
            <a:r>
              <a:rPr kumimoji="0" lang="en-US" sz="1800" b="1" i="0" u="none" strike="noStrike" kern="0" cap="none" spc="0" normalizeH="0" baseline="0" noProof="0" dirty="0" err="1">
                <a:ln>
                  <a:noFill/>
                </a:ln>
                <a:solidFill>
                  <a:srgbClr val="002060"/>
                </a:solidFill>
                <a:effectLst/>
                <a:uLnTx/>
                <a:uFillTx/>
                <a:latin typeface="+mj-lt"/>
                <a:cs typeface="Gotham" pitchFamily="50" charset="0"/>
                <a:sym typeface="Arial"/>
              </a:rPr>
              <a:t>pecific</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 ways you shine with this skill</a:t>
            </a:r>
          </a:p>
          <a:p>
            <a:pPr marL="285750" marR="0" lvl="0" indent="-285750"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800" b="1" dirty="0">
                <a:solidFill>
                  <a:srgbClr val="002060"/>
                </a:solidFill>
                <a:latin typeface="+mj-lt"/>
                <a:cs typeface="Gotham" pitchFamily="50" charset="0"/>
              </a:rPr>
              <a:t>Why this skill is important</a:t>
            </a:r>
            <a:r>
              <a:rPr kumimoji="0" lang="en-US" sz="1800" b="1" i="0" u="none" strike="noStrike" kern="0" cap="none" spc="0" normalizeH="0" baseline="0" noProof="0" dirty="0">
                <a:ln>
                  <a:noFill/>
                </a:ln>
                <a:solidFill>
                  <a:srgbClr val="002060"/>
                </a:solidFill>
                <a:effectLst/>
                <a:uLnTx/>
                <a:uFillTx/>
                <a:latin typeface="+mj-lt"/>
                <a:cs typeface="Gotham" pitchFamily="50" charset="0"/>
                <a:sym typeface="Arial"/>
              </a:rPr>
              <a:t> </a:t>
            </a:r>
          </a:p>
        </p:txBody>
      </p:sp>
    </p:spTree>
    <p:custDataLst>
      <p:tags r:id="rId1"/>
    </p:custDataLst>
    <p:extLst>
      <p:ext uri="{BB962C8B-B14F-4D97-AF65-F5344CB8AC3E}">
        <p14:creationId xmlns:p14="http://schemas.microsoft.com/office/powerpoint/2010/main" val="291402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9471AE-9E99-1940-34C2-028121F1E4F6}"/>
              </a:ext>
            </a:extLst>
          </p:cNvPr>
          <p:cNvSpPr/>
          <p:nvPr/>
        </p:nvSpPr>
        <p:spPr>
          <a:xfrm>
            <a:off x="314450" y="4530393"/>
            <a:ext cx="1628384" cy="4935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2" name="Title 1">
            <a:extLst>
              <a:ext uri="{FF2B5EF4-FFF2-40B4-BE49-F238E27FC236}">
                <a16:creationId xmlns:a16="http://schemas.microsoft.com/office/drawing/2014/main" id="{1F170F46-9C9E-4400-B547-38ADECBDADE9}"/>
              </a:ext>
            </a:extLst>
          </p:cNvPr>
          <p:cNvSpPr>
            <a:spLocks noGrp="1"/>
          </p:cNvSpPr>
          <p:nvPr>
            <p:ph type="title"/>
          </p:nvPr>
        </p:nvSpPr>
        <p:spPr/>
        <p:txBody>
          <a:bodyPr>
            <a:noAutofit/>
          </a:bodyPr>
          <a:lstStyle/>
          <a:p>
            <a:r>
              <a:rPr lang="en-US">
                <a:solidFill>
                  <a:schemeClr val="accent3"/>
                </a:solidFill>
                <a:latin typeface="+mj-lt"/>
                <a:cs typeface="Gotham" pitchFamily="50" charset="0"/>
              </a:rPr>
              <a:t>What will my results look like? </a:t>
            </a:r>
            <a:endParaRPr lang="en-US">
              <a:latin typeface="+mj-lt"/>
              <a:cs typeface="Gotham" pitchFamily="50" charset="0"/>
            </a:endParaRPr>
          </a:p>
        </p:txBody>
      </p:sp>
      <p:sp>
        <p:nvSpPr>
          <p:cNvPr id="45" name="TextBox 44">
            <a:extLst>
              <a:ext uri="{FF2B5EF4-FFF2-40B4-BE49-F238E27FC236}">
                <a16:creationId xmlns:a16="http://schemas.microsoft.com/office/drawing/2014/main" id="{5EABBFBF-469F-9BAB-52CE-C95F99EAE8BF}"/>
              </a:ext>
            </a:extLst>
          </p:cNvPr>
          <p:cNvSpPr txBox="1"/>
          <p:nvPr/>
        </p:nvSpPr>
        <p:spPr>
          <a:xfrm>
            <a:off x="643056" y="2412988"/>
            <a:ext cx="25995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rgbClr val="002060"/>
                </a:solidFill>
                <a:latin typeface="+mj-lt"/>
                <a:cs typeface="Gotham" pitchFamily="50" charset="0"/>
              </a:rPr>
              <a:t>Then</a:t>
            </a:r>
            <a:r>
              <a:rPr kumimoji="0" lang="en-US" sz="1800" b="1" i="0" u="none" strike="noStrike" kern="0" cap="none" spc="0" normalizeH="0" baseline="0" noProof="0">
                <a:ln>
                  <a:noFill/>
                </a:ln>
                <a:solidFill>
                  <a:srgbClr val="002060"/>
                </a:solidFill>
                <a:effectLst/>
                <a:uLnTx/>
                <a:uFillTx/>
                <a:latin typeface="+mj-lt"/>
                <a:cs typeface="Gotham" pitchFamily="50" charset="0"/>
                <a:sym typeface="Arial"/>
              </a:rPr>
              <a:t>, you’ll be able to explore your skills in other competencies</a:t>
            </a:r>
          </a:p>
        </p:txBody>
      </p:sp>
      <p:pic>
        <p:nvPicPr>
          <p:cNvPr id="6" name="Picture 5">
            <a:extLst>
              <a:ext uri="{FF2B5EF4-FFF2-40B4-BE49-F238E27FC236}">
                <a16:creationId xmlns:a16="http://schemas.microsoft.com/office/drawing/2014/main" id="{FA36D18D-33D8-98F1-B942-BE5F197A7520}"/>
              </a:ext>
            </a:extLst>
          </p:cNvPr>
          <p:cNvPicPr>
            <a:picLocks noChangeAspect="1"/>
          </p:cNvPicPr>
          <p:nvPr/>
        </p:nvPicPr>
        <p:blipFill>
          <a:blip r:embed="rId4"/>
          <a:stretch>
            <a:fillRect/>
          </a:stretch>
        </p:blipFill>
        <p:spPr>
          <a:xfrm>
            <a:off x="3665080" y="1353590"/>
            <a:ext cx="4354314" cy="36703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561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6254" y="1914369"/>
            <a:ext cx="7771492" cy="1258489"/>
          </a:xfrm>
          <a:prstGeom prst="rect">
            <a:avLst/>
          </a:prstGeom>
        </p:spPr>
        <p:txBody>
          <a:bodyPr spcFirstLastPara="1" wrap="square" lIns="91425" tIns="91425" rIns="91425" bIns="91425" anchor="b" anchorCtr="0">
            <a:noAutofit/>
          </a:bodyPr>
          <a:lstStyle/>
          <a:p>
            <a:r>
              <a:rPr lang="en" b="1">
                <a:latin typeface="Gotham "/>
                <a:cs typeface="Times New Roman" panose="02020603050405020304" pitchFamily="18" charset="0"/>
              </a:rPr>
              <a:t>Let’s Get Started!</a:t>
            </a:r>
            <a:endParaRPr lang="en" sz="7200" b="1">
              <a:latin typeface="Gotham "/>
            </a:endParaRPr>
          </a:p>
        </p:txBody>
      </p:sp>
    </p:spTree>
    <p:custDataLst>
      <p:tags r:id="rId1"/>
    </p:custDataLst>
    <p:extLst>
      <p:ext uri="{BB962C8B-B14F-4D97-AF65-F5344CB8AC3E}">
        <p14:creationId xmlns:p14="http://schemas.microsoft.com/office/powerpoint/2010/main" val="1979842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sdemona template">
  <a:themeElements>
    <a:clrScheme name="Aperture Colors">
      <a:dk1>
        <a:srgbClr val="747679"/>
      </a:dk1>
      <a:lt1>
        <a:srgbClr val="FFFFFF"/>
      </a:lt1>
      <a:dk2>
        <a:srgbClr val="34B6E4"/>
      </a:dk2>
      <a:lt2>
        <a:srgbClr val="FFFFFF"/>
      </a:lt2>
      <a:accent1>
        <a:srgbClr val="34B6E4"/>
      </a:accent1>
      <a:accent2>
        <a:srgbClr val="747679"/>
      </a:accent2>
      <a:accent3>
        <a:srgbClr val="00325B"/>
      </a:accent3>
      <a:accent4>
        <a:srgbClr val="81D2EF"/>
      </a:accent4>
      <a:accent5>
        <a:srgbClr val="A9ABAD"/>
      </a:accent5>
      <a:accent6>
        <a:srgbClr val="EFF1F3"/>
      </a:accent6>
      <a:hlink>
        <a:srgbClr val="00325B"/>
      </a:hlink>
      <a:folHlink>
        <a:srgbClr val="00325B"/>
      </a:folHlink>
    </a:clrScheme>
    <a:fontScheme name="Custom 1">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demona template">
  <a:themeElements>
    <a:clrScheme name="Custom 8">
      <a:dk1>
        <a:srgbClr val="747679"/>
      </a:dk1>
      <a:lt1>
        <a:srgbClr val="FFFFFF"/>
      </a:lt1>
      <a:dk2>
        <a:srgbClr val="000000"/>
      </a:dk2>
      <a:lt2>
        <a:srgbClr val="FFFFFF"/>
      </a:lt2>
      <a:accent1>
        <a:srgbClr val="34B6E4"/>
      </a:accent1>
      <a:accent2>
        <a:srgbClr val="747679"/>
      </a:accent2>
      <a:accent3>
        <a:srgbClr val="00325B"/>
      </a:accent3>
      <a:accent4>
        <a:srgbClr val="FDC109"/>
      </a:accent4>
      <a:accent5>
        <a:srgbClr val="8BA3B3"/>
      </a:accent5>
      <a:accent6>
        <a:srgbClr val="EFF1F3"/>
      </a:accent6>
      <a:hlink>
        <a:srgbClr val="00325B"/>
      </a:hlink>
      <a:folHlink>
        <a:srgbClr val="00325B"/>
      </a:folHlink>
    </a:clrScheme>
    <a:fontScheme name="Custom 1">
      <a:majorFont>
        <a:latin typeface="Gotham Medium"/>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15" ma:contentTypeDescription="Create a new document." ma:contentTypeScope="" ma:versionID="9a2dc9eb124daf77a6c02199f7a75ea5">
  <xsd:schema xmlns:xsd="http://www.w3.org/2001/XMLSchema" xmlns:xs="http://www.w3.org/2001/XMLSchema" xmlns:p="http://schemas.microsoft.com/office/2006/metadata/properties" xmlns:ns2="389a9348-0a0c-4fc1-8110-4f6e9c591db9" xmlns:ns3="154ecf3d-40c0-4d8a-be3d-dfdd03b377b6" xmlns:ns4="301479e0-dab6-485a-b933-7aa7f81877fa" targetNamespace="http://schemas.microsoft.com/office/2006/metadata/properties" ma:root="true" ma:fieldsID="34e353755d4f59c785ad152a34dbce57" ns2:_="" ns3:_="" ns4:_="">
    <xsd:import namespace="389a9348-0a0c-4fc1-8110-4f6e9c591db9"/>
    <xsd:import namespace="154ecf3d-40c0-4d8a-be3d-dfdd03b377b6"/>
    <xsd:import namespace="301479e0-dab6-485a-b933-7aa7f81877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bjectDetectorVersions" minOccurs="0"/>
                <xsd:element ref="ns3:lcf76f155ced4ddcb4097134ff3c332f" minOccurs="0"/>
                <xsd:element ref="ns4:TaxCatchAll" minOccurs="0"/>
                <xsd:element ref="ns2:MediaServiceDateTaken" minOccurs="0"/>
                <xsd:element ref="ns2:MediaServiceOCR" minOccurs="0"/>
                <xsd:element ref="ns4:SharedWithUsers" minOccurs="0"/>
                <xsd:element ref="ns4:SharedWithDetail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a9348-0a0c-4fc1-8110-4f6e9c591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15"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76eee-f9b8-4924-8a10-9249e491c785}"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01479e0-dab6-485a-b933-7aa7f81877fa">
      <UserInfo>
        <DisplayName>Alexandra Baker</DisplayName>
        <AccountId>58</AccountId>
        <AccountType/>
      </UserInfo>
    </SharedWithUsers>
    <TaxCatchAll xmlns="301479e0-dab6-485a-b933-7aa7f81877fa" xsi:nil="true"/>
    <lcf76f155ced4ddcb4097134ff3c332f xmlns="154ecf3d-40c0-4d8a-be3d-dfdd03b377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23525B-135A-44AE-A4DF-C65A275625A2}">
  <ds:schemaRefs>
    <ds:schemaRef ds:uri="154ecf3d-40c0-4d8a-be3d-dfdd03b377b6"/>
    <ds:schemaRef ds:uri="301479e0-dab6-485a-b933-7aa7f81877fa"/>
    <ds:schemaRef ds:uri="389a9348-0a0c-4fc1-8110-4f6e9c591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BC1DEE-91AD-47D4-A353-ACCEE0B1A6F4}">
  <ds:schemaRefs>
    <ds:schemaRef ds:uri="http://schemas.microsoft.com/sharepoint/v3/contenttype/forms"/>
  </ds:schemaRefs>
</ds:datastoreItem>
</file>

<file path=customXml/itemProps3.xml><?xml version="1.0" encoding="utf-8"?>
<ds:datastoreItem xmlns:ds="http://schemas.openxmlformats.org/officeDocument/2006/customXml" ds:itemID="{7DE5BC28-527D-4F94-84C5-DD3BD4F33C43}">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154ecf3d-40c0-4d8a-be3d-dfdd03b377b6"/>
    <ds:schemaRef ds:uri="http://purl.org/dc/dcmitype/"/>
    <ds:schemaRef ds:uri="389a9348-0a0c-4fc1-8110-4f6e9c591db9"/>
    <ds:schemaRef ds:uri="http://purl.org/dc/terms/"/>
    <ds:schemaRef ds:uri="301479e0-dab6-485a-b933-7aa7f81877fa"/>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1972</Words>
  <Application>Microsoft Office PowerPoint</Application>
  <PresentationFormat>On-screen Show (16:9)</PresentationFormat>
  <Paragraphs>169</Paragraphs>
  <Slides>16</Slides>
  <Notes>15</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Gotham</vt:lpstr>
      <vt:lpstr>Arial</vt:lpstr>
      <vt:lpstr>WordVisi_MSFontService</vt:lpstr>
      <vt:lpstr>Gotham </vt:lpstr>
      <vt:lpstr>Segoe UI</vt:lpstr>
      <vt:lpstr>Proxima Nova Semibold</vt:lpstr>
      <vt:lpstr>Calibri</vt:lpstr>
      <vt:lpstr>Proxima Nova Light</vt:lpstr>
      <vt:lpstr>Gotham Light</vt:lpstr>
      <vt:lpstr>Montserrat</vt:lpstr>
      <vt:lpstr>Proxima Nova Extrabold</vt:lpstr>
      <vt:lpstr>Gotham Medium</vt:lpstr>
      <vt:lpstr>Helvetica Neue</vt:lpstr>
      <vt:lpstr>1_Desdemona template</vt:lpstr>
      <vt:lpstr>Desdemona template</vt:lpstr>
      <vt:lpstr>Getting Started with the DESSA Student Self-Report (SSR) </vt:lpstr>
      <vt:lpstr>What are we doing today?</vt:lpstr>
      <vt:lpstr>Top 5 Skills Employers Want in a High School Graduate</vt:lpstr>
      <vt:lpstr>PowerPoint Presentation</vt:lpstr>
      <vt:lpstr>What will the questions look like?  Grades 6-8 | 50 questions</vt:lpstr>
      <vt:lpstr>What will the questions look like?  Grades 9-12 | 55 questions</vt:lpstr>
      <vt:lpstr>What will my results look like? </vt:lpstr>
      <vt:lpstr>What will my results look like? </vt:lpstr>
      <vt:lpstr>Let’s Get Started!</vt:lpstr>
      <vt:lpstr>PowerPoint Presentation</vt:lpstr>
      <vt:lpstr>PowerPoint Presentation</vt:lpstr>
      <vt:lpstr>Completing the DESSA</vt:lpstr>
      <vt:lpstr>Completing the Student Self-Report </vt:lpstr>
      <vt:lpstr>After the Student Self-Report is Completed</vt:lpstr>
      <vt:lpstr>My Results </vt:lpstr>
      <vt:lpstr>Set Personal SMART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Amanda Walker</dc:creator>
  <cp:lastModifiedBy>Katy Kizer</cp:lastModifiedBy>
  <cp:revision>2</cp:revision>
  <dcterms:modified xsi:type="dcterms:W3CDTF">2024-08-21T17:05:32Z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ComplianceAssetId">
    <vt:lpwstr/>
  </property>
  <property fmtid="{D5CDD505-2E9C-101B-9397-08002B2CF9AE}" pid="4" name="MediaServiceImageTags">
    <vt:lpwstr/>
  </property>
  <property fmtid="{D5CDD505-2E9C-101B-9397-08002B2CF9AE}" pid="5" name="ArticulateGUID">
    <vt:lpwstr>3A691864-943D-4917-8EE5-FF20106D49C4</vt:lpwstr>
  </property>
  <property fmtid="{D5CDD505-2E9C-101B-9397-08002B2CF9AE}" pid="6" name="ArticulatePath">
    <vt:lpwstr>https://apertureed.sharepoint.com/sites/ProfessionalLearningTeam/Shared Documents/General/PL Session Resources/2022-2023 SSR/Introduction to the Aperture System HSE SSR Student Self-Report/Live Session Materials/Intro to AS HSE-SSR</vt:lpwstr>
  </property>
  <property fmtid="{D5CDD505-2E9C-101B-9397-08002B2CF9AE}" pid="7" name="Order">
    <vt:lpwstr>7800.00000000000</vt:lpwstr>
  </property>
</Properties>
</file>