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2E4_EFB4D268.xml" ContentType="application/vnd.ms-powerpoint.comments+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comments/modernComment_12EC_2FB1B2EB.xml" ContentType="application/vnd.ms-powerpoint.comments+xml"/>
  <Override PartName="/ppt/tags/tag1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Lst>
  <p:notesMasterIdLst>
    <p:notesMasterId r:id="rId32"/>
  </p:notesMasterIdLst>
  <p:sldIdLst>
    <p:sldId id="256" r:id="rId3"/>
    <p:sldId id="4831" r:id="rId4"/>
    <p:sldId id="4779" r:id="rId5"/>
    <p:sldId id="4784" r:id="rId6"/>
    <p:sldId id="4830" r:id="rId7"/>
    <p:sldId id="4853" r:id="rId8"/>
    <p:sldId id="4264" r:id="rId9"/>
    <p:sldId id="4832" r:id="rId10"/>
    <p:sldId id="4833" r:id="rId11"/>
    <p:sldId id="4834" r:id="rId12"/>
    <p:sldId id="4835" r:id="rId13"/>
    <p:sldId id="4836" r:id="rId14"/>
    <p:sldId id="4837" r:id="rId15"/>
    <p:sldId id="4849" r:id="rId16"/>
    <p:sldId id="4817" r:id="rId17"/>
    <p:sldId id="4838" r:id="rId18"/>
    <p:sldId id="4839" r:id="rId19"/>
    <p:sldId id="4840" r:id="rId20"/>
    <p:sldId id="4841" r:id="rId21"/>
    <p:sldId id="4842" r:id="rId22"/>
    <p:sldId id="4843" r:id="rId23"/>
    <p:sldId id="4844" r:id="rId24"/>
    <p:sldId id="4851" r:id="rId25"/>
    <p:sldId id="4852" r:id="rId26"/>
    <p:sldId id="4845" r:id="rId27"/>
    <p:sldId id="4847" r:id="rId28"/>
    <p:sldId id="4846" r:id="rId29"/>
    <p:sldId id="4848" r:id="rId30"/>
    <p:sldId id="4813"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0EC20A-A94C-1564-B526-D2C4019D9FDA}" name="Kara Culp" initials="KC" userId="S::kculp@apertureed.com::028e200b-e27a-40e9-a870-81efe59befa5" providerId="AD"/>
  <p188:author id="{E858171B-D8BA-F71A-8D62-FC114A058971}" name="Alexandra Baker" initials="AB" userId="S::abaker@apertureed.com::333686e7-2f0b-42ce-84b8-f76d7b79f4b8" providerId="AD"/>
  <p188:author id="{24B7B61B-A151-466C-9752-EA55ACE8CE12}" name="Katy Kizer" initials="KK" userId="S::kkizer@riversideinsights.com::4c25d5a3-bd6c-4e3c-8414-fa10ef5095e7" providerId="AD"/>
  <p188:author id="{1CEBC73C-F354-FAE1-EF9A-3CD5C1BA9D2D}" name="Lisa Micou" initials="LM" userId="S::lmicou@apertureed.com::8f72a511-f890-490c-98c3-51a65e2ae929" providerId="AD"/>
  <p188:author id="{54002672-67C7-9B53-14BC-A42C4C83ABD4}" name="Brittnei McKeithen-Barnes" initials="BM" userId="S::bmckeithenbarnes@apertureed.com::74da6f25-a38a-40e7-8d8f-184a330f7b3a" providerId="AD"/>
  <p188:author id="{6E706992-6FA6-2CE3-34AA-FE91DD65428C}" name="Katy Kizer" initials="KK" userId="S::kkizer@apertureed.com::4c25d5a3-bd6c-4e3c-8414-fa10ef5095e7" providerId="AD"/>
  <p188:author id="{C6EE9594-1D5F-6EBA-6318-FE18C3377294}" name="Erin Ryan" initials="ER" userId="S::eryan@Apertureed.com::11ea8799-830b-4d5d-895a-2e36a1a04a98" providerId="AD"/>
  <p188:author id="{12147AB5-7649-3FCC-1C30-52661AFDA58A}" name="Johnson, Evelyn" initials="JE" userId="S::ejohnson@apertureed.com::3dd982c9-1565-48b3-ae13-4915d7f6943b" providerId="AD"/>
  <p188:author id="{D0853BE5-958F-513B-EA67-65C908C7DFBF}" name="Lisa Micou" initials="" userId="S::Lmicou@apertureed.com::8f72a511-f890-490c-98c3-51a65e2ae92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47679"/>
    <a:srgbClr val="40B4E3"/>
    <a:srgbClr val="5A94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311" autoAdjust="0"/>
  </p:normalViewPr>
  <p:slideViewPr>
    <p:cSldViewPr snapToGrid="0">
      <p:cViewPr varScale="1">
        <p:scale>
          <a:sx n="50" d="100"/>
          <a:sy n="50" d="100"/>
        </p:scale>
        <p:origin x="126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8/10/relationships/authors" Target="authors.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nei McKeithen-Barnes" userId="74da6f25-a38a-40e7-8d8f-184a330f7b3a" providerId="ADAL" clId="{4B965747-CA5F-4343-8B0A-96325F17F031}"/>
    <pc:docChg chg="custSel addSld delSld modSld sldOrd delMainMaster">
      <pc:chgData name="Brittnei McKeithen-Barnes" userId="74da6f25-a38a-40e7-8d8f-184a330f7b3a" providerId="ADAL" clId="{4B965747-CA5F-4343-8B0A-96325F17F031}" dt="2024-08-06T13:29:22.744" v="34" actId="47"/>
      <pc:docMkLst>
        <pc:docMk/>
      </pc:docMkLst>
      <pc:sldChg chg="del">
        <pc:chgData name="Brittnei McKeithen-Barnes" userId="74da6f25-a38a-40e7-8d8f-184a330f7b3a" providerId="ADAL" clId="{4B965747-CA5F-4343-8B0A-96325F17F031}" dt="2024-08-06T13:28:17.848" v="31" actId="47"/>
        <pc:sldMkLst>
          <pc:docMk/>
          <pc:sldMk cId="3341181914" sldId="302"/>
        </pc:sldMkLst>
      </pc:sldChg>
      <pc:sldChg chg="del">
        <pc:chgData name="Brittnei McKeithen-Barnes" userId="74da6f25-a38a-40e7-8d8f-184a330f7b3a" providerId="ADAL" clId="{4B965747-CA5F-4343-8B0A-96325F17F031}" dt="2024-08-06T13:29:22.744" v="34" actId="47"/>
        <pc:sldMkLst>
          <pc:docMk/>
          <pc:sldMk cId="1483301405" sldId="4715"/>
        </pc:sldMkLst>
      </pc:sldChg>
      <pc:sldChg chg="del">
        <pc:chgData name="Brittnei McKeithen-Barnes" userId="74da6f25-a38a-40e7-8d8f-184a330f7b3a" providerId="ADAL" clId="{4B965747-CA5F-4343-8B0A-96325F17F031}" dt="2024-08-06T13:27:21.624" v="0" actId="47"/>
        <pc:sldMkLst>
          <pc:docMk/>
          <pc:sldMk cId="2186674336" sldId="4776"/>
        </pc:sldMkLst>
      </pc:sldChg>
      <pc:sldChg chg="del">
        <pc:chgData name="Brittnei McKeithen-Barnes" userId="74da6f25-a38a-40e7-8d8f-184a330f7b3a" providerId="ADAL" clId="{4B965747-CA5F-4343-8B0A-96325F17F031}" dt="2024-08-06T13:28:56.067" v="33" actId="47"/>
        <pc:sldMkLst>
          <pc:docMk/>
          <pc:sldMk cId="712009950" sldId="4814"/>
        </pc:sldMkLst>
      </pc:sldChg>
      <pc:sldChg chg="delSp modSp mod ord">
        <pc:chgData name="Brittnei McKeithen-Barnes" userId="74da6f25-a38a-40e7-8d8f-184a330f7b3a" providerId="ADAL" clId="{4B965747-CA5F-4343-8B0A-96325F17F031}" dt="2024-08-06T13:28:22.347" v="32" actId="1076"/>
        <pc:sldMkLst>
          <pc:docMk/>
          <pc:sldMk cId="991579595" sldId="4831"/>
        </pc:sldMkLst>
        <pc:spChg chg="mod">
          <ac:chgData name="Brittnei McKeithen-Barnes" userId="74da6f25-a38a-40e7-8d8f-184a330f7b3a" providerId="ADAL" clId="{4B965747-CA5F-4343-8B0A-96325F17F031}" dt="2024-08-06T13:28:22.347" v="32" actId="1076"/>
          <ac:spMkLst>
            <pc:docMk/>
            <pc:sldMk cId="991579595" sldId="4831"/>
            <ac:spMk id="5" creationId="{61224B32-E604-710C-A63E-CD93B4005918}"/>
          </ac:spMkLst>
        </pc:spChg>
        <pc:spChg chg="mod">
          <ac:chgData name="Brittnei McKeithen-Barnes" userId="74da6f25-a38a-40e7-8d8f-184a330f7b3a" providerId="ADAL" clId="{4B965747-CA5F-4343-8B0A-96325F17F031}" dt="2024-08-06T13:28:14.238" v="30" actId="20577"/>
          <ac:spMkLst>
            <pc:docMk/>
            <pc:sldMk cId="991579595" sldId="4831"/>
            <ac:spMk id="6" creationId="{2BD484CB-D112-402E-AC1F-003682687A34}"/>
          </ac:spMkLst>
        </pc:spChg>
        <pc:picChg chg="del">
          <ac:chgData name="Brittnei McKeithen-Barnes" userId="74da6f25-a38a-40e7-8d8f-184a330f7b3a" providerId="ADAL" clId="{4B965747-CA5F-4343-8B0A-96325F17F031}" dt="2024-08-06T13:27:44.031" v="4" actId="478"/>
          <ac:picMkLst>
            <pc:docMk/>
            <pc:sldMk cId="991579595" sldId="4831"/>
            <ac:picMk id="4" creationId="{92A22A7A-B5D8-E146-7293-A504E5A29E2C}"/>
          </ac:picMkLst>
        </pc:picChg>
      </pc:sldChg>
      <pc:sldChg chg="add">
        <pc:chgData name="Brittnei McKeithen-Barnes" userId="74da6f25-a38a-40e7-8d8f-184a330f7b3a" providerId="ADAL" clId="{4B965747-CA5F-4343-8B0A-96325F17F031}" dt="2024-08-06T13:27:39.146" v="1" actId="2890"/>
        <pc:sldMkLst>
          <pc:docMk/>
          <pc:sldMk cId="1534560415" sldId="4853"/>
        </pc:sldMkLst>
      </pc:sldChg>
      <pc:sldMasterChg chg="del delSldLayout">
        <pc:chgData name="Brittnei McKeithen-Barnes" userId="74da6f25-a38a-40e7-8d8f-184a330f7b3a" providerId="ADAL" clId="{4B965747-CA5F-4343-8B0A-96325F17F031}" dt="2024-08-06T13:29:22.744" v="34" actId="47"/>
        <pc:sldMasterMkLst>
          <pc:docMk/>
          <pc:sldMasterMk cId="1603040503" sldId="2147483677"/>
        </pc:sldMasterMkLst>
        <pc:sldLayoutChg chg="del">
          <pc:chgData name="Brittnei McKeithen-Barnes" userId="74da6f25-a38a-40e7-8d8f-184a330f7b3a" providerId="ADAL" clId="{4B965747-CA5F-4343-8B0A-96325F17F031}" dt="2024-08-06T13:29:22.744" v="34" actId="47"/>
          <pc:sldLayoutMkLst>
            <pc:docMk/>
            <pc:sldMasterMk cId="1603040503" sldId="2147483677"/>
            <pc:sldLayoutMk cId="140103279" sldId="2147483678"/>
          </pc:sldLayoutMkLst>
        </pc:sldLayoutChg>
        <pc:sldLayoutChg chg="del">
          <pc:chgData name="Brittnei McKeithen-Barnes" userId="74da6f25-a38a-40e7-8d8f-184a330f7b3a" providerId="ADAL" clId="{4B965747-CA5F-4343-8B0A-96325F17F031}" dt="2024-08-06T13:29:22.744" v="34" actId="47"/>
          <pc:sldLayoutMkLst>
            <pc:docMk/>
            <pc:sldMasterMk cId="1603040503" sldId="2147483677"/>
            <pc:sldLayoutMk cId="4247443158" sldId="2147483679"/>
          </pc:sldLayoutMkLst>
        </pc:sldLayoutChg>
        <pc:sldLayoutChg chg="del">
          <pc:chgData name="Brittnei McKeithen-Barnes" userId="74da6f25-a38a-40e7-8d8f-184a330f7b3a" providerId="ADAL" clId="{4B965747-CA5F-4343-8B0A-96325F17F031}" dt="2024-08-06T13:29:22.744" v="34" actId="47"/>
          <pc:sldLayoutMkLst>
            <pc:docMk/>
            <pc:sldMasterMk cId="1603040503" sldId="2147483677"/>
            <pc:sldLayoutMk cId="379863563" sldId="2147483680"/>
          </pc:sldLayoutMkLst>
        </pc:sldLayoutChg>
        <pc:sldLayoutChg chg="del">
          <pc:chgData name="Brittnei McKeithen-Barnes" userId="74da6f25-a38a-40e7-8d8f-184a330f7b3a" providerId="ADAL" clId="{4B965747-CA5F-4343-8B0A-96325F17F031}" dt="2024-08-06T13:29:22.744" v="34" actId="47"/>
          <pc:sldLayoutMkLst>
            <pc:docMk/>
            <pc:sldMasterMk cId="1603040503" sldId="2147483677"/>
            <pc:sldLayoutMk cId="496690866" sldId="2147483681"/>
          </pc:sldLayoutMkLst>
        </pc:sldLayoutChg>
        <pc:sldLayoutChg chg="del">
          <pc:chgData name="Brittnei McKeithen-Barnes" userId="74da6f25-a38a-40e7-8d8f-184a330f7b3a" providerId="ADAL" clId="{4B965747-CA5F-4343-8B0A-96325F17F031}" dt="2024-08-06T13:29:22.744" v="34" actId="47"/>
          <pc:sldLayoutMkLst>
            <pc:docMk/>
            <pc:sldMasterMk cId="1603040503" sldId="2147483677"/>
            <pc:sldLayoutMk cId="2933588916" sldId="2147483682"/>
          </pc:sldLayoutMkLst>
        </pc:sldLayoutChg>
        <pc:sldLayoutChg chg="del">
          <pc:chgData name="Brittnei McKeithen-Barnes" userId="74da6f25-a38a-40e7-8d8f-184a330f7b3a" providerId="ADAL" clId="{4B965747-CA5F-4343-8B0A-96325F17F031}" dt="2024-08-06T13:29:22.744" v="34" actId="47"/>
          <pc:sldLayoutMkLst>
            <pc:docMk/>
            <pc:sldMasterMk cId="1603040503" sldId="2147483677"/>
            <pc:sldLayoutMk cId="70887500" sldId="2147483683"/>
          </pc:sldLayoutMkLst>
        </pc:sldLayoutChg>
        <pc:sldLayoutChg chg="del">
          <pc:chgData name="Brittnei McKeithen-Barnes" userId="74da6f25-a38a-40e7-8d8f-184a330f7b3a" providerId="ADAL" clId="{4B965747-CA5F-4343-8B0A-96325F17F031}" dt="2024-08-06T13:29:22.744" v="34" actId="47"/>
          <pc:sldLayoutMkLst>
            <pc:docMk/>
            <pc:sldMasterMk cId="1603040503" sldId="2147483677"/>
            <pc:sldLayoutMk cId="2699873234" sldId="2147483684"/>
          </pc:sldLayoutMkLst>
        </pc:sldLayoutChg>
        <pc:sldLayoutChg chg="del">
          <pc:chgData name="Brittnei McKeithen-Barnes" userId="74da6f25-a38a-40e7-8d8f-184a330f7b3a" providerId="ADAL" clId="{4B965747-CA5F-4343-8B0A-96325F17F031}" dt="2024-08-06T13:29:22.744" v="34" actId="47"/>
          <pc:sldLayoutMkLst>
            <pc:docMk/>
            <pc:sldMasterMk cId="1603040503" sldId="2147483677"/>
            <pc:sldLayoutMk cId="4163006926" sldId="2147483685"/>
          </pc:sldLayoutMkLst>
        </pc:sldLayoutChg>
        <pc:sldLayoutChg chg="del">
          <pc:chgData name="Brittnei McKeithen-Barnes" userId="74da6f25-a38a-40e7-8d8f-184a330f7b3a" providerId="ADAL" clId="{4B965747-CA5F-4343-8B0A-96325F17F031}" dt="2024-08-06T13:29:22.744" v="34" actId="47"/>
          <pc:sldLayoutMkLst>
            <pc:docMk/>
            <pc:sldMasterMk cId="1603040503" sldId="2147483677"/>
            <pc:sldLayoutMk cId="1885106622" sldId="2147483686"/>
          </pc:sldLayoutMkLst>
        </pc:sldLayoutChg>
        <pc:sldLayoutChg chg="del">
          <pc:chgData name="Brittnei McKeithen-Barnes" userId="74da6f25-a38a-40e7-8d8f-184a330f7b3a" providerId="ADAL" clId="{4B965747-CA5F-4343-8B0A-96325F17F031}" dt="2024-08-06T13:29:22.744" v="34" actId="47"/>
          <pc:sldLayoutMkLst>
            <pc:docMk/>
            <pc:sldMasterMk cId="1603040503" sldId="2147483677"/>
            <pc:sldLayoutMk cId="1976792136" sldId="2147483687"/>
          </pc:sldLayoutMkLst>
        </pc:sldLayoutChg>
        <pc:sldLayoutChg chg="del">
          <pc:chgData name="Brittnei McKeithen-Barnes" userId="74da6f25-a38a-40e7-8d8f-184a330f7b3a" providerId="ADAL" clId="{4B965747-CA5F-4343-8B0A-96325F17F031}" dt="2024-08-06T13:29:22.744" v="34" actId="47"/>
          <pc:sldLayoutMkLst>
            <pc:docMk/>
            <pc:sldMasterMk cId="1603040503" sldId="2147483677"/>
            <pc:sldLayoutMk cId="3081722968" sldId="2147483688"/>
          </pc:sldLayoutMkLst>
        </pc:sldLayoutChg>
        <pc:sldLayoutChg chg="del">
          <pc:chgData name="Brittnei McKeithen-Barnes" userId="74da6f25-a38a-40e7-8d8f-184a330f7b3a" providerId="ADAL" clId="{4B965747-CA5F-4343-8B0A-96325F17F031}" dt="2024-08-06T13:29:22.744" v="34" actId="47"/>
          <pc:sldLayoutMkLst>
            <pc:docMk/>
            <pc:sldMasterMk cId="1603040503" sldId="2147483677"/>
            <pc:sldLayoutMk cId="3316574286" sldId="2147483689"/>
          </pc:sldLayoutMkLst>
        </pc:sldLayoutChg>
        <pc:sldLayoutChg chg="del">
          <pc:chgData name="Brittnei McKeithen-Barnes" userId="74da6f25-a38a-40e7-8d8f-184a330f7b3a" providerId="ADAL" clId="{4B965747-CA5F-4343-8B0A-96325F17F031}" dt="2024-08-06T13:29:22.744" v="34" actId="47"/>
          <pc:sldLayoutMkLst>
            <pc:docMk/>
            <pc:sldMasterMk cId="1603040503" sldId="2147483677"/>
            <pc:sldLayoutMk cId="3996916988" sldId="2147483690"/>
          </pc:sldLayoutMkLst>
        </pc:sldLayoutChg>
      </pc:sldMasterChg>
    </pc:docChg>
  </pc:docChgLst>
</pc:chgInfo>
</file>

<file path=ppt/comments/modernComment_12E4_EFB4D268.xml><?xml version="1.0" encoding="utf-8"?>
<p188:cmLst xmlns:a="http://schemas.openxmlformats.org/drawingml/2006/main" xmlns:r="http://schemas.openxmlformats.org/officeDocument/2006/relationships" xmlns:p188="http://schemas.microsoft.com/office/powerpoint/2018/8/main">
  <p188:cm id="{4A31681D-BCA3-4549-B1D0-984C997B7629}" authorId="{12147AB5-7649-3FCC-1C30-52661AFDA58A}" created="2024-07-08T20:48:51.299">
    <ac:txMkLst xmlns:ac="http://schemas.microsoft.com/office/drawing/2013/main/command">
      <pc:docMk xmlns:pc="http://schemas.microsoft.com/office/powerpoint/2013/main/command"/>
      <pc:sldMk xmlns:pc="http://schemas.microsoft.com/office/powerpoint/2013/main/command" cId="4021604968" sldId="4836"/>
      <ac:spMk id="5" creationId="{E98E69AA-5B88-4224-A068-98BB11CF6791}"/>
      <ac:txMk cp="0" len="10">
        <ac:context len="11" hash="3673230890"/>
      </ac:txMk>
    </ac:txMkLst>
    <p188:pos x="3279493" y="135037"/>
    <p188:txBody>
      <a:bodyPr/>
      <a:lstStyle/>
      <a:p>
        <a:r>
          <a:rPr lang="en-US"/>
          <a:t>The DESSA HSE right now measures 8 competency areas - I'm not sure when we will be updating it to align with the DESSA 2</a:t>
        </a:r>
      </a:p>
    </p188:txBody>
  </p188:cm>
</p188:cmLst>
</file>

<file path=ppt/comments/modernComment_12EC_2FB1B2EB.xml><?xml version="1.0" encoding="utf-8"?>
<p188:cmLst xmlns:a="http://schemas.openxmlformats.org/drawingml/2006/main" xmlns:r="http://schemas.openxmlformats.org/officeDocument/2006/relationships" xmlns:p188="http://schemas.microsoft.com/office/powerpoint/2018/8/main">
  <p188:cm id="{7A00616C-C731-4B5B-ACC3-36BCFD0EA89B}" authorId="{12147AB5-7649-3FCC-1C30-52661AFDA58A}" created="2024-07-08T20:51:18.525">
    <ac:txMkLst xmlns:ac="http://schemas.microsoft.com/office/drawing/2013/main/command">
      <pc:docMk xmlns:pc="http://schemas.microsoft.com/office/powerpoint/2013/main/command"/>
      <pc:sldMk xmlns:pc="http://schemas.microsoft.com/office/powerpoint/2013/main/command" cId="800174827" sldId="4844"/>
      <ac:spMk id="2" creationId="{94CD2847-D709-2CF4-5515-05AEDED2D67F}"/>
      <ac:txMk cp="1" len="18">
        <ac:context len="20" hash="133161093"/>
      </ac:txMk>
    </ac:txMkLst>
    <p188:pos x="4022202" y="202556"/>
    <p188:txBody>
      <a:bodyPr/>
      <a:lstStyle/>
      <a:p>
        <a:r>
          <a:rPr lang="en-US"/>
          <a:t>For continuity it might be helpful to align the individualized goal to the PLOP from the previous slide - so on this slide why not set a goal for being able to identify emotions? then you could repeat with this relationship skill example and connect that to the skill building activity on slides 27 &amp; 28</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21B0F-54BA-4520-87F9-D9858E0A4C20}"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9EFAD-A0D4-47A4-B2D3-6A0DF83874FB}" type="slidenum">
              <a:rPr lang="en-US" smtClean="0"/>
              <a:t>‹#›</a:t>
            </a:fld>
            <a:endParaRPr lang="en-US"/>
          </a:p>
        </p:txBody>
      </p:sp>
    </p:spTree>
    <p:extLst>
      <p:ext uri="{BB962C8B-B14F-4D97-AF65-F5344CB8AC3E}">
        <p14:creationId xmlns:p14="http://schemas.microsoft.com/office/powerpoint/2010/main" val="1917150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u="sng">
                <a:latin typeface="Aptos" panose="020B0004020202020204" pitchFamily="34" charset="0"/>
              </a:rPr>
              <a:t>Script:</a:t>
            </a:r>
            <a:r>
              <a:rPr lang="en-US" b="0" u="none">
                <a:latin typeface="Aptos" panose="020B0004020202020204" pitchFamily="34" charset="0"/>
              </a:rPr>
              <a:t> </a:t>
            </a:r>
          </a:p>
          <a:p>
            <a:pPr marL="0" lvl="0" indent="0" algn="l" rtl="0">
              <a:spcBef>
                <a:spcPts val="0"/>
              </a:spcBef>
              <a:spcAft>
                <a:spcPts val="0"/>
              </a:spcAft>
              <a:buNone/>
            </a:pPr>
            <a:endParaRPr lang="en-US" b="0" u="none">
              <a:latin typeface="Aptos" panose="020B0004020202020204" pitchFamily="34" charset="0"/>
            </a:endParaRPr>
          </a:p>
          <a:p>
            <a:pPr marL="0" lvl="0" indent="0" algn="l" rtl="0">
              <a:spcBef>
                <a:spcPts val="0"/>
              </a:spcBef>
              <a:spcAft>
                <a:spcPts val="0"/>
              </a:spcAft>
              <a:buNone/>
            </a:pPr>
            <a:r>
              <a:rPr lang="en-US" b="0" u="none">
                <a:latin typeface="Aptos" panose="020B0004020202020204" pitchFamily="34" charset="0"/>
              </a:rPr>
              <a:t>Hello and welcome to Unlocking Student Strengths with the DESSA! In this session we’ll highlight best practices for using the DESSA to support students with disabilities.</a:t>
            </a:r>
            <a:endParaRPr b="0" u="sng">
              <a:latin typeface="Aptos" panose="020B00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pPr>
            <a:r>
              <a:rPr lang="en-US" sz="1800" b="0">
                <a:effectLst/>
                <a:highlight>
                  <a:srgbClr val="00FFFF"/>
                </a:highlight>
                <a:latin typeface="Arial" panose="020B0604020202020204" pitchFamily="34" charset="0"/>
                <a:ea typeface="Calibri" panose="020F0502020204030204" pitchFamily="34" charset="0"/>
                <a:cs typeface="Times New Roman" panose="02020603050405020304" pitchFamily="18" charset="0"/>
              </a:rPr>
              <a:t>It’s important to note that for the high school setting, educators complete a version of the screener called the High School Edition, or the DESSA-HSE mini. </a:t>
            </a:r>
          </a:p>
          <a:p>
            <a:pPr marL="285750" marR="0" indent="-285750">
              <a:lnSpc>
                <a:spcPct val="107000"/>
              </a:lnSpc>
              <a:spcBef>
                <a:spcPts val="0"/>
              </a:spcBef>
              <a:spcAft>
                <a:spcPts val="800"/>
              </a:spcAft>
            </a:pPr>
            <a:r>
              <a:rPr lang="en-US" sz="1800" b="0">
                <a:effectLst/>
                <a:highlight>
                  <a:srgbClr val="00FFFF"/>
                </a:highlight>
                <a:latin typeface="Arial" panose="020B0604020202020204" pitchFamily="34" charset="0"/>
                <a:ea typeface="Calibri" panose="020F0502020204030204" pitchFamily="34" charset="0"/>
                <a:cs typeface="Times New Roman" panose="02020603050405020304" pitchFamily="18" charset="0"/>
              </a:rPr>
              <a:t>Similar to the screener used for grades Kindergarten through 8</a:t>
            </a:r>
            <a:r>
              <a:rPr lang="en-US" sz="1800" b="0" baseline="30000">
                <a:effectLst/>
                <a:highlight>
                  <a:srgbClr val="00FFFF"/>
                </a:highlight>
                <a:latin typeface="Arial" panose="020B0604020202020204" pitchFamily="34" charset="0"/>
                <a:ea typeface="Calibri" panose="020F0502020204030204" pitchFamily="34" charset="0"/>
                <a:cs typeface="Times New Roman" panose="02020603050405020304" pitchFamily="18" charset="0"/>
              </a:rPr>
              <a:t>th</a:t>
            </a:r>
            <a:r>
              <a:rPr lang="en-US" sz="1800" b="0">
                <a:effectLst/>
                <a:highlight>
                  <a:srgbClr val="00FFFF"/>
                </a:highlight>
                <a:latin typeface="Arial" panose="020B0604020202020204" pitchFamily="34" charset="0"/>
                <a:ea typeface="Calibri" panose="020F0502020204030204" pitchFamily="34" charset="0"/>
                <a:cs typeface="Times New Roman" panose="02020603050405020304" pitchFamily="18" charset="0"/>
              </a:rPr>
              <a:t> grade, educators complete the screening, which also results in one score, the Social and Emotional Total (SET).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
                <a:srgbClr val="000000"/>
              </a:buClr>
              <a:buSzPts val="1400"/>
              <a:buFont typeface="Arial"/>
              <a:buChar char="●"/>
              <a:tabLst/>
              <a:defRPr/>
            </a:pPr>
            <a:r>
              <a:rPr lang="en-US" sz="1800" b="1" i="1"/>
              <a:t>(Click) </a:t>
            </a:r>
            <a:r>
              <a:rPr lang="en-US" sz="1800" b="0" i="0"/>
              <a:t>There are differences in the language used on the high school edition (the HSE), including “youth” instead of child, and the frequency scale options for the educator to select from when answering the questions. The skills assessed on the HSE screener also reflect that of students within the 9</a:t>
            </a:r>
            <a:r>
              <a:rPr lang="en-US" sz="1800" b="0" i="0" baseline="30000"/>
              <a:t>th</a:t>
            </a:r>
            <a:r>
              <a:rPr lang="en-US" sz="1800" b="0" i="0"/>
              <a:t>-12</a:t>
            </a:r>
            <a:r>
              <a:rPr lang="en-US" sz="1800" b="0" i="0" baseline="30000"/>
              <a:t>th</a:t>
            </a:r>
            <a:r>
              <a:rPr lang="en-US" sz="1800" b="0" i="0"/>
              <a:t> grade range. </a:t>
            </a:r>
          </a:p>
          <a:p>
            <a:pPr marL="285750" marR="0" lvl="0" indent="-285750" algn="l" defTabSz="914400" rtl="0" eaLnBrk="1" fontAlgn="auto" latinLnBrk="0" hangingPunct="1">
              <a:lnSpc>
                <a:spcPct val="107000"/>
              </a:lnSpc>
              <a:spcBef>
                <a:spcPts val="0"/>
              </a:spcBef>
              <a:spcAft>
                <a:spcPts val="800"/>
              </a:spcAft>
              <a:buClr>
                <a:srgbClr val="000000"/>
              </a:buClr>
              <a:buSzPts val="1400"/>
              <a:buFont typeface="Arial"/>
              <a:buChar char="●"/>
              <a:tabLst/>
              <a:defRPr/>
            </a:pPr>
            <a:r>
              <a:rPr lang="en-US" sz="1800" i="1"/>
              <a:t>(</a:t>
            </a:r>
            <a:r>
              <a:rPr lang="en-US" sz="1800" b="1" i="1"/>
              <a:t>Facilitation options: </a:t>
            </a:r>
            <a:r>
              <a:rPr lang="en-US" sz="1800" i="1"/>
              <a:t>Pause momentarily to allow participants time to read or read aloud the questions/answer options)</a:t>
            </a:r>
          </a:p>
          <a:p>
            <a:pPr marL="285750" marR="0" indent="-285750">
              <a:lnSpc>
                <a:spcPct val="107000"/>
              </a:lnSpc>
              <a:spcBef>
                <a:spcPts val="0"/>
              </a:spcBef>
              <a:spcAft>
                <a:spcPts val="800"/>
              </a:spcAft>
            </a:pPr>
            <a:endParaRPr lang="en-US" sz="1800" i="1">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i="1"/>
              <a:t>Facilitator FYI- There are </a:t>
            </a:r>
            <a:r>
              <a:rPr lang="en-US" sz="1800" b="1" i="1" u="sng"/>
              <a:t>8</a:t>
            </a:r>
            <a:r>
              <a:rPr lang="en-US" sz="1800" i="1"/>
              <a:t> questions on DESSA-HSE mini</a:t>
            </a:r>
          </a:p>
          <a:p>
            <a:pPr marL="0" marR="0" indent="0">
              <a:lnSpc>
                <a:spcPct val="107000"/>
              </a:lnSpc>
              <a:spcBef>
                <a:spcPts val="0"/>
              </a:spcBef>
              <a:spcAft>
                <a:spcPts val="800"/>
              </a:spcAft>
              <a:buNone/>
            </a:pPr>
            <a:endParaRPr lang="en-US" sz="1800" i="1">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pPr>
            <a:endParaRPr lang="en-US" sz="1100" b="1" i="1"/>
          </a:p>
          <a:p>
            <a:pPr marL="457200" indent="-317500"/>
            <a:endParaRPr lang="en-US" sz="1100" b="1" i="1"/>
          </a:p>
          <a:p>
            <a:pPr marL="139700" indent="0">
              <a:buNone/>
            </a:pPr>
            <a:endParaRPr lang="en-US" sz="1100" b="1"/>
          </a:p>
          <a:p>
            <a:pPr marL="139700" indent="0">
              <a:buNone/>
            </a:pPr>
            <a:endParaRPr lang="en-US"/>
          </a:p>
        </p:txBody>
      </p:sp>
    </p:spTree>
    <p:extLst>
      <p:ext uri="{BB962C8B-B14F-4D97-AF65-F5344CB8AC3E}">
        <p14:creationId xmlns:p14="http://schemas.microsoft.com/office/powerpoint/2010/main" val="675956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a:effectLst/>
                <a:latin typeface="Arial" panose="020B0604020202020204" pitchFamily="34" charset="0"/>
                <a:ea typeface="Century" panose="02040604050505020304" pitchFamily="18" charset="0"/>
                <a:cs typeface="Times New Roman" panose="02020603050405020304" pitchFamily="18" charset="0"/>
              </a:rPr>
              <a:t>The </a:t>
            </a:r>
            <a:r>
              <a:rPr lang="en-US" sz="1200" b="0">
                <a:effectLst/>
                <a:latin typeface="Arial" panose="020B0604020202020204" pitchFamily="34" charset="0"/>
                <a:ea typeface="Century" panose="02040604050505020304" pitchFamily="18" charset="0"/>
                <a:cs typeface="Times New Roman" panose="02020603050405020304" pitchFamily="18" charset="0"/>
              </a:rPr>
              <a:t>DESSA</a:t>
            </a:r>
            <a:r>
              <a:rPr lang="en-US" sz="1200" b="1">
                <a:effectLst/>
                <a:latin typeface="Arial" panose="020B0604020202020204" pitchFamily="34" charset="0"/>
                <a:ea typeface="Century" panose="02040604050505020304" pitchFamily="18" charset="0"/>
                <a:cs typeface="Times New Roman" panose="02020603050405020304" pitchFamily="18" charset="0"/>
              </a:rPr>
              <a:t> </a:t>
            </a:r>
            <a:r>
              <a:rPr lang="en-US" sz="1200">
                <a:effectLst/>
                <a:latin typeface="Arial" panose="020B0604020202020204" pitchFamily="34" charset="0"/>
                <a:ea typeface="Century" panose="02040604050505020304" pitchFamily="18" charset="0"/>
                <a:cs typeface="Times New Roman" panose="02020603050405020304" pitchFamily="18" charset="0"/>
              </a:rPr>
              <a:t>is a full assessment of students' social and emotional competencies. It takes about 5 minutes for an educator to complete, and it is typically completed as a follow-up assessment after the DESSA-mini for certain students, if needed. We will look at that conditional process in just a moment.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1" i="1"/>
              <a:t>(Click) </a:t>
            </a:r>
            <a:r>
              <a:rPr lang="en-US" sz="1200">
                <a:effectLst/>
                <a:latin typeface="Arial" panose="020B0604020202020204" pitchFamily="34" charset="0"/>
                <a:ea typeface="Century" panose="02040604050505020304" pitchFamily="18" charset="0"/>
                <a:cs typeface="Times New Roman" panose="02020603050405020304" pitchFamily="18" charset="0"/>
              </a:rPr>
              <a:t>The results of the DESSA produce one total score, the Social and Emotional Composite (“SEC”) score, and a score for each of eight social and emotional competencies per student.</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a:effectLst/>
                <a:latin typeface="Arial" panose="020B0604020202020204" pitchFamily="34" charset="0"/>
                <a:ea typeface="Century" panose="02040604050505020304" pitchFamily="18" charset="0"/>
                <a:cs typeface="Times New Roman" panose="02020603050405020304" pitchFamily="18" charset="0"/>
              </a:rPr>
              <a:t>Similar to the DESSA-mini, each question on the DESSA </a:t>
            </a:r>
            <a:r>
              <a:rPr lang="en-US" sz="1200">
                <a:latin typeface="Calibri" panose="020F0502020204030204" pitchFamily="34" charset="0"/>
                <a:ea typeface="Calibri" panose="020F0502020204030204" pitchFamily="34" charset="0"/>
                <a:cs typeface="Times New Roman" panose="02020603050405020304" pitchFamily="18" charset="0"/>
              </a:rPr>
              <a:t>is a positively worded, desirable behavior and offers the educator (or </a:t>
            </a:r>
            <a:r>
              <a:rPr lang="en-US" sz="1200" b="1">
                <a:latin typeface="Calibri" panose="020F0502020204030204" pitchFamily="34" charset="0"/>
                <a:ea typeface="Calibri" panose="020F0502020204030204" pitchFamily="34" charset="0"/>
                <a:cs typeface="Times New Roman" panose="02020603050405020304" pitchFamily="18" charset="0"/>
              </a:rPr>
              <a:t>rater</a:t>
            </a:r>
            <a:r>
              <a:rPr lang="en-US" sz="1200">
                <a:latin typeface="Calibri" panose="020F0502020204030204" pitchFamily="34" charset="0"/>
                <a:ea typeface="Calibri" panose="020F0502020204030204" pitchFamily="34" charset="0"/>
                <a:cs typeface="Times New Roman" panose="02020603050405020304" pitchFamily="18" charset="0"/>
              </a:rPr>
              <a:t>) the same </a:t>
            </a:r>
            <a:r>
              <a:rPr lang="en-US" sz="1200" err="1">
                <a:latin typeface="Calibri" panose="020F0502020204030204" pitchFamily="34" charset="0"/>
                <a:ea typeface="Calibri" panose="020F0502020204030204" pitchFamily="34" charset="0"/>
                <a:cs typeface="Times New Roman" panose="02020603050405020304" pitchFamily="18" charset="0"/>
              </a:rPr>
              <a:t>likert</a:t>
            </a:r>
            <a:r>
              <a:rPr lang="en-US" sz="1200">
                <a:latin typeface="Calibri" panose="020F0502020204030204" pitchFamily="34" charset="0"/>
                <a:ea typeface="Calibri" panose="020F0502020204030204" pitchFamily="34" charset="0"/>
                <a:cs typeface="Times New Roman" panose="02020603050405020304" pitchFamily="18" charset="0"/>
              </a:rPr>
              <a:t> frequency scale to select their answer.</a:t>
            </a:r>
            <a:endParaRPr lang="en-US" sz="1200">
              <a:effectLst/>
              <a:latin typeface="Arial" panose="020B0604020202020204" pitchFamily="34" charset="0"/>
              <a:ea typeface="Century" panose="02040604050505020304" pitchFamily="18" charset="0"/>
              <a:cs typeface="Times New Roman" panose="02020603050405020304" pitchFamily="18"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a:effectLst/>
                <a:latin typeface="Arial" panose="020B0604020202020204" pitchFamily="34" charset="0"/>
                <a:ea typeface="Century" panose="02040604050505020304" pitchFamily="18" charset="0"/>
                <a:cs typeface="Times New Roman" panose="02020603050405020304" pitchFamily="18" charset="0"/>
              </a:rPr>
              <a:t>The </a:t>
            </a:r>
            <a:r>
              <a:rPr lang="en-US" sz="1200">
                <a:effectLst/>
                <a:latin typeface="Arial" panose="020B0604020202020204" pitchFamily="34" charset="0"/>
                <a:ea typeface="Calibri" panose="020F0502020204030204" pitchFamily="34" charset="0"/>
                <a:cs typeface="Times New Roman" panose="02020603050405020304" pitchFamily="18" charset="0"/>
              </a:rPr>
              <a:t>DESSA data provides an indication of student strengths and needs across multiple competencies, it can help educators plan how best to strengthen, readjust, or add universal and tiered supports in specific areas. </a:t>
            </a:r>
            <a:endParaRPr lang="en-US" sz="900" b="1"/>
          </a:p>
        </p:txBody>
      </p:sp>
      <p:sp>
        <p:nvSpPr>
          <p:cNvPr id="4" name="Slide Number Placeholder 3"/>
          <p:cNvSpPr>
            <a:spLocks noGrp="1"/>
          </p:cNvSpPr>
          <p:nvPr>
            <p:ph type="sldNum" sz="quarter" idx="5"/>
          </p:nvPr>
        </p:nvSpPr>
        <p:spPr/>
        <p:txBody>
          <a:bodyPr/>
          <a:lstStyle/>
          <a:p>
            <a:fld id="{5469EFAD-A0D4-47A4-B2D3-6A0DF83874FB}" type="slidenum">
              <a:rPr lang="en-US" smtClean="0"/>
              <a:t>11</a:t>
            </a:fld>
            <a:endParaRPr lang="en-US"/>
          </a:p>
        </p:txBody>
      </p:sp>
    </p:spTree>
    <p:extLst>
      <p:ext uri="{BB962C8B-B14F-4D97-AF65-F5344CB8AC3E}">
        <p14:creationId xmlns:p14="http://schemas.microsoft.com/office/powerpoint/2010/main" val="1392478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a:effectLst/>
                <a:latin typeface="Arial" panose="020B0604020202020204" pitchFamily="34" charset="0"/>
                <a:ea typeface="Century" panose="02040604050505020304" pitchFamily="18" charset="0"/>
                <a:cs typeface="Times New Roman" panose="02020603050405020304" pitchFamily="18" charset="0"/>
              </a:rPr>
              <a:t>The high school version of the DESSA assessment mirrors that of the HSE screening tool, with the differences in language used to identify the student (“youth”) and the frequency scale options, as well as the skills measured for in 9</a:t>
            </a:r>
            <a:r>
              <a:rPr lang="en-US" sz="1800" baseline="30000">
                <a:effectLst/>
                <a:latin typeface="Arial" panose="020B0604020202020204" pitchFamily="34" charset="0"/>
                <a:ea typeface="Century" panose="02040604050505020304" pitchFamily="18" charset="0"/>
                <a:cs typeface="Times New Roman" panose="02020603050405020304" pitchFamily="18" charset="0"/>
              </a:rPr>
              <a:t>th</a:t>
            </a:r>
            <a:r>
              <a:rPr lang="en-US" sz="1800">
                <a:effectLst/>
                <a:latin typeface="Arial" panose="020B0604020202020204" pitchFamily="34" charset="0"/>
                <a:ea typeface="Century" panose="02040604050505020304" pitchFamily="18" charset="0"/>
                <a:cs typeface="Times New Roman" panose="02020603050405020304" pitchFamily="18" charset="0"/>
              </a:rPr>
              <a:t>-12</a:t>
            </a:r>
            <a:r>
              <a:rPr lang="en-US" sz="1800" baseline="30000">
                <a:effectLst/>
                <a:latin typeface="Arial" panose="020B0604020202020204" pitchFamily="34" charset="0"/>
                <a:ea typeface="Century" panose="02040604050505020304" pitchFamily="18" charset="0"/>
                <a:cs typeface="Times New Roman" panose="02020603050405020304" pitchFamily="18" charset="0"/>
              </a:rPr>
              <a:t>th</a:t>
            </a:r>
            <a:r>
              <a:rPr lang="en-US" sz="1800">
                <a:effectLst/>
                <a:latin typeface="Arial" panose="020B0604020202020204" pitchFamily="34" charset="0"/>
                <a:ea typeface="Century" panose="02040604050505020304" pitchFamily="18" charset="0"/>
                <a:cs typeface="Times New Roman" panose="02020603050405020304" pitchFamily="18" charset="0"/>
              </a:rPr>
              <a:t> grades, which we can see here in the examples on screen.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a:effectLst/>
                <a:latin typeface="Arial" panose="020B0604020202020204" pitchFamily="34" charset="0"/>
                <a:ea typeface="Century" panose="02040604050505020304" pitchFamily="18" charset="0"/>
                <a:cs typeface="Times New Roman" panose="02020603050405020304" pitchFamily="18" charset="0"/>
              </a:rPr>
              <a:t>Just like the K-8 version, this follow-up assessment allows for educators to have a deeper insight into the strengths of an individual student, with t-score results in each of the 8 competency areas.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a:effectLst/>
                <a:latin typeface="Arial" panose="020B0604020202020204" pitchFamily="34" charset="0"/>
                <a:ea typeface="Century" panose="02040604050505020304" pitchFamily="18" charset="0"/>
                <a:cs typeface="Times New Roman" panose="02020603050405020304" pitchFamily="18" charset="0"/>
              </a:rPr>
              <a:t>It may help to just note here that there IS a student self-report version for the high school level that students complete—this is not an assessment we will cover today (that is a different training session), but just to be aware of that as an option, in case your school or district is utilizing it or may plan to utilize it in the future. </a:t>
            </a:r>
          </a:p>
        </p:txBody>
      </p:sp>
    </p:spTree>
    <p:extLst>
      <p:ext uri="{BB962C8B-B14F-4D97-AF65-F5344CB8AC3E}">
        <p14:creationId xmlns:p14="http://schemas.microsoft.com/office/powerpoint/2010/main" val="76486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latin typeface="Aptos" panose="020B0004020202020204" pitchFamily="34" charset="0"/>
              </a:rPr>
              <a:t>So, we know all about the DESSA, right?</a:t>
            </a:r>
          </a:p>
          <a:p>
            <a:pPr marL="171450" indent="-171450">
              <a:buFont typeface="Arial" panose="020B0604020202020204" pitchFamily="34" charset="0"/>
              <a:buChar char="•"/>
            </a:pPr>
            <a:r>
              <a:rPr lang="en-US" b="0">
                <a:latin typeface="Aptos" panose="020B0004020202020204" pitchFamily="34" charset="0"/>
              </a:rPr>
              <a:t>Now let’s venture into how we can access and use DESSA data to support the IEP process.</a:t>
            </a:r>
          </a:p>
        </p:txBody>
      </p:sp>
      <p:sp>
        <p:nvSpPr>
          <p:cNvPr id="4" name="Slide Number Placeholder 3"/>
          <p:cNvSpPr>
            <a:spLocks noGrp="1"/>
          </p:cNvSpPr>
          <p:nvPr>
            <p:ph type="sldNum" sz="quarter" idx="5"/>
          </p:nvPr>
        </p:nvSpPr>
        <p:spPr/>
        <p:txBody>
          <a:bodyPr/>
          <a:lstStyle/>
          <a:p>
            <a:fld id="{5469EFAD-A0D4-47A4-B2D3-6A0DF83874FB}" type="slidenum">
              <a:rPr lang="en-US" smtClean="0"/>
              <a:t>13</a:t>
            </a:fld>
            <a:endParaRPr lang="en-US"/>
          </a:p>
        </p:txBody>
      </p:sp>
    </p:spTree>
    <p:extLst>
      <p:ext uri="{BB962C8B-B14F-4D97-AF65-F5344CB8AC3E}">
        <p14:creationId xmlns:p14="http://schemas.microsoft.com/office/powerpoint/2010/main" val="4176147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Before we get into how the DESSA supports the IEP process, I invite you</a:t>
            </a:r>
            <a:r>
              <a:rPr lang="en-US" i="0"/>
              <a:t> to reflect on the following questions individually, and record your response on your workspace document: </a:t>
            </a:r>
            <a:r>
              <a:rPr lang="en-US"/>
              <a:t>“</a:t>
            </a:r>
            <a:r>
              <a:rPr lang="en-US" sz="1200">
                <a:solidFill>
                  <a:srgbClr val="747679"/>
                </a:solidFill>
                <a:latin typeface="Proxima Nova Semibold" panose="02000506030000020004"/>
              </a:rPr>
              <a:t>Based on your knowledge of the DESSA, which competency represents your greatest strength?, Which competency represents your greatest area of need?, and How can you use your strengths to improve your area of need?</a:t>
            </a:r>
            <a:r>
              <a:rPr lang="en-US"/>
              <a:t>”</a:t>
            </a:r>
          </a:p>
          <a:p>
            <a:endParaRPr lang="en-US"/>
          </a:p>
          <a:p>
            <a:r>
              <a:rPr lang="en-US"/>
              <a:t>This is an important question because knowing our strengths, areas of need, and how we can leverage the two can help us in supporting students to do the same.</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Alright, I am about to open our breakout rooms, but before I do I want to encourage you to introduce yourself using the information on the slide when you first get into the room, and then answer the questions from there. </a:t>
            </a:r>
            <a:r>
              <a:rPr lang="en-US" b="1"/>
              <a:t>[Enter Intro Info into chat]</a:t>
            </a:r>
            <a:r>
              <a:rPr lang="en-US"/>
              <a:t> </a:t>
            </a:r>
            <a:r>
              <a:rPr lang="en-US" i="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[Open breakout rooms- 2 participants per room- set timer for 4 minutes so at 5 minutes everyone comes back]</a:t>
            </a:r>
          </a:p>
          <a:p>
            <a:pPr marL="171450" indent="-171450">
              <a:buFont typeface="Arial" panose="020B0604020202020204" pitchFamily="34" charset="0"/>
              <a:buChar char="•"/>
            </a:pPr>
            <a:r>
              <a:rPr lang="en-US" b="1"/>
              <a:t>After breakout-</a:t>
            </a:r>
            <a:r>
              <a:rPr lang="en-US" b="0"/>
              <a:t> Welcome back everyone! We’ll take 2 takeaways for our whole group share. </a:t>
            </a:r>
          </a:p>
          <a:p>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469EFAD-A0D4-47A4-B2D3-6A0DF83874FB}" type="slidenum">
              <a:rPr lang="en-US" smtClean="0"/>
              <a:t>14</a:t>
            </a:fld>
            <a:endParaRPr lang="en-US"/>
          </a:p>
        </p:txBody>
      </p:sp>
    </p:spTree>
    <p:extLst>
      <p:ext uri="{BB962C8B-B14F-4D97-AF65-F5344CB8AC3E}">
        <p14:creationId xmlns:p14="http://schemas.microsoft.com/office/powerpoint/2010/main" val="2806492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first step to using DESSA data for the IEP process is accessing student data.</a:t>
            </a:r>
          </a:p>
          <a:p>
            <a:pPr marL="171450" indent="-171450">
              <a:buFont typeface="Arial" panose="020B0604020202020204" pitchFamily="34" charset="0"/>
              <a:buChar char="•"/>
            </a:pPr>
            <a:r>
              <a:rPr lang="en-US"/>
              <a:t>You may recall how to access your DESSA data in the online system.  </a:t>
            </a:r>
          </a:p>
          <a:p>
            <a:pPr marL="171450" indent="-171450">
              <a:buFont typeface="Arial" panose="020B0604020202020204" pitchFamily="34" charset="0"/>
              <a:buChar char="•"/>
            </a:pPr>
            <a:r>
              <a:rPr lang="en-US"/>
              <a:t>You will click on the Data and Insights tab. </a:t>
            </a:r>
            <a:r>
              <a:rPr lang="en-US" b="1"/>
              <a:t>[CLICK]</a:t>
            </a:r>
            <a:r>
              <a:rPr lang="en-US"/>
              <a:t>You can use filters to view specific information. </a:t>
            </a:r>
          </a:p>
          <a:p>
            <a:pPr marL="171450" indent="-171450">
              <a:buFont typeface="Arial" panose="020B0604020202020204" pitchFamily="34" charset="0"/>
              <a:buChar char="•"/>
            </a:pPr>
            <a:r>
              <a:rPr lang="en-US" b="1"/>
              <a:t>[CLICK]</a:t>
            </a:r>
            <a:r>
              <a:rPr lang="en-US"/>
              <a:t>Perhaps, you want to view students receiving special education services that have been rated on the DESSA assessment.  You can filter for Special Ed under the Academic filter. </a:t>
            </a:r>
          </a:p>
        </p:txBody>
      </p:sp>
      <p:sp>
        <p:nvSpPr>
          <p:cNvPr id="4" name="Slide Number Placeholder 3"/>
          <p:cNvSpPr>
            <a:spLocks noGrp="1"/>
          </p:cNvSpPr>
          <p:nvPr>
            <p:ph type="sldNum" sz="quarter" idx="5"/>
          </p:nvPr>
        </p:nvSpPr>
        <p:spPr/>
        <p:txBody>
          <a:bodyPr/>
          <a:lstStyle/>
          <a:p>
            <a:fld id="{5469EFAD-A0D4-47A4-B2D3-6A0DF83874FB}" type="slidenum">
              <a:rPr lang="en-US" smtClean="0"/>
              <a:t>15</a:t>
            </a:fld>
            <a:endParaRPr lang="en-US"/>
          </a:p>
        </p:txBody>
      </p:sp>
    </p:spTree>
    <p:extLst>
      <p:ext uri="{BB962C8B-B14F-4D97-AF65-F5344CB8AC3E}">
        <p14:creationId xmlns:p14="http://schemas.microsoft.com/office/powerpoint/2010/main" val="2795747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After, choose the DESSA 2 under the Forms filter.  </a:t>
            </a:r>
          </a:p>
          <a:p>
            <a:pPr marL="171450" indent="-171450">
              <a:buFont typeface="Arial" panose="020B0604020202020204" pitchFamily="34" charset="0"/>
              <a:buChar char="•"/>
            </a:pPr>
            <a:r>
              <a:rPr lang="en-US"/>
              <a:t>Click Apply to see the results.  </a:t>
            </a:r>
          </a:p>
        </p:txBody>
      </p:sp>
      <p:sp>
        <p:nvSpPr>
          <p:cNvPr id="4" name="Slide Number Placeholder 3"/>
          <p:cNvSpPr>
            <a:spLocks noGrp="1"/>
          </p:cNvSpPr>
          <p:nvPr>
            <p:ph type="sldNum" sz="quarter" idx="5"/>
          </p:nvPr>
        </p:nvSpPr>
        <p:spPr/>
        <p:txBody>
          <a:bodyPr/>
          <a:lstStyle/>
          <a:p>
            <a:fld id="{5469EFAD-A0D4-47A4-B2D3-6A0DF83874FB}" type="slidenum">
              <a:rPr lang="en-US" smtClean="0"/>
              <a:t>16</a:t>
            </a:fld>
            <a:endParaRPr lang="en-US"/>
          </a:p>
        </p:txBody>
      </p:sp>
    </p:spTree>
    <p:extLst>
      <p:ext uri="{BB962C8B-B14F-4D97-AF65-F5344CB8AC3E}">
        <p14:creationId xmlns:p14="http://schemas.microsoft.com/office/powerpoint/2010/main" val="2291124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Scrolling down to the student list, you can </a:t>
            </a:r>
            <a:r>
              <a:rPr lang="en-US" b="1"/>
              <a:t>[CLICK] </a:t>
            </a:r>
            <a:r>
              <a:rPr lang="en-US"/>
              <a:t>click on a student’s name to go to their individual student profile.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469EFAD-A0D4-47A4-B2D3-6A0DF83874FB}" type="slidenum">
              <a:rPr lang="en-US" smtClean="0"/>
              <a:t>17</a:t>
            </a:fld>
            <a:endParaRPr lang="en-US"/>
          </a:p>
        </p:txBody>
      </p:sp>
    </p:spTree>
    <p:extLst>
      <p:ext uri="{BB962C8B-B14F-4D97-AF65-F5344CB8AC3E}">
        <p14:creationId xmlns:p14="http://schemas.microsoft.com/office/powerpoint/2010/main" val="4075896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Here, you can view progress over time and </a:t>
            </a:r>
            <a:r>
              <a:rPr lang="en-US" b="1"/>
              <a:t>[CLICK]</a:t>
            </a:r>
            <a:r>
              <a:rPr lang="en-US"/>
              <a:t>scroll down to view general information about assessments on which the student previously has been rated. </a:t>
            </a:r>
          </a:p>
          <a:p>
            <a:pPr marL="171450" indent="-171450">
              <a:buFont typeface="Arial" panose="020B0604020202020204" pitchFamily="34" charset="0"/>
              <a:buChar char="•"/>
            </a:pPr>
            <a:r>
              <a:rPr lang="en-US" b="1"/>
              <a:t>[CLICK] </a:t>
            </a:r>
            <a:r>
              <a:rPr lang="en-US"/>
              <a:t>Clicking on the report icon for a chosen DESSA rating will display the student’s individual score report.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469EFAD-A0D4-47A4-B2D3-6A0DF83874FB}" type="slidenum">
              <a:rPr lang="en-US" smtClean="0"/>
              <a:t>18</a:t>
            </a:fld>
            <a:endParaRPr lang="en-US"/>
          </a:p>
        </p:txBody>
      </p:sp>
    </p:spTree>
    <p:extLst>
      <p:ext uri="{BB962C8B-B14F-4D97-AF65-F5344CB8AC3E}">
        <p14:creationId xmlns:p14="http://schemas.microsoft.com/office/powerpoint/2010/main" val="3663954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student’s social and emotional composite score is a 38 in the Need for Instruction range.  </a:t>
            </a:r>
          </a:p>
          <a:p>
            <a:pPr marL="171450" indent="-171450">
              <a:buFont typeface="Arial" panose="020B0604020202020204" pitchFamily="34" charset="0"/>
              <a:buChar char="•"/>
            </a:pPr>
            <a:r>
              <a:rPr lang="en-US" dirty="0"/>
              <a:t>First, we want to acknowledge some strengths the student possesses by highlighting Typical scores in self-awareness, self-management, and optimistic thinking. </a:t>
            </a:r>
          </a:p>
          <a:p>
            <a:pPr marL="171450" indent="-171450">
              <a:buFont typeface="Arial" panose="020B0604020202020204" pitchFamily="34" charset="0"/>
              <a:buChar char="•"/>
            </a:pPr>
            <a:r>
              <a:rPr lang="en-US" dirty="0"/>
              <a:t>Self-Awareness represents an area where the student has the strongest skill acquisition.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student has a need for instruction in the other skill areas, in particular, relationship skills which represents the lowest score on this student’s DESSA report.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 find out even more detailed information about student skills in these competency areas, you can scroll down and view an individual item analysis, filtering out for specific areas you want to target.</a:t>
            </a:r>
            <a:r>
              <a:rPr lang="en-US" b="1" dirty="0"/>
              <a:t>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dirty="0"/>
              <a:t>We will use this student’s score report and individual item analysis to formulate an example present level of performance statement and individualized annual goal. </a:t>
            </a:r>
          </a:p>
        </p:txBody>
      </p:sp>
      <p:sp>
        <p:nvSpPr>
          <p:cNvPr id="4" name="Slide Number Placeholder 3"/>
          <p:cNvSpPr>
            <a:spLocks noGrp="1"/>
          </p:cNvSpPr>
          <p:nvPr>
            <p:ph type="sldNum" sz="quarter" idx="5"/>
          </p:nvPr>
        </p:nvSpPr>
        <p:spPr/>
        <p:txBody>
          <a:bodyPr/>
          <a:lstStyle/>
          <a:p>
            <a:fld id="{5469EFAD-A0D4-47A4-B2D3-6A0DF83874FB}" type="slidenum">
              <a:rPr lang="en-US" smtClean="0"/>
              <a:t>19</a:t>
            </a:fld>
            <a:endParaRPr lang="en-US"/>
          </a:p>
        </p:txBody>
      </p:sp>
    </p:spTree>
    <p:extLst>
      <p:ext uri="{BB962C8B-B14F-4D97-AF65-F5344CB8AC3E}">
        <p14:creationId xmlns:p14="http://schemas.microsoft.com/office/powerpoint/2010/main" val="1079089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 a reminder, the DESSA is an</a:t>
            </a:r>
            <a:r>
              <a:rPr lang="en-US" b="0">
                <a:latin typeface="+mj-lt"/>
              </a:rPr>
              <a:t> evidence-based social and emotional competency assessment to support student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latin typeface="+mj-lt"/>
            </a:endParaRPr>
          </a:p>
          <a:p>
            <a:pPr marL="171450" indent="-171450">
              <a:buFont typeface="Arial" panose="020B0604020202020204" pitchFamily="34" charset="0"/>
              <a:buChar char="•"/>
              <a:defRPr/>
            </a:pPr>
            <a:r>
              <a:rPr lang="en-US"/>
              <a:t> The data from the DESSA shares where a student has strengths within 6 skill areas as well as where teachers have an opportunity to provide further instruction. </a:t>
            </a:r>
            <a:r>
              <a:rPr lang="en-US" b="0" i="0">
                <a:solidFill>
                  <a:srgbClr val="747679"/>
                </a:solidFill>
                <a:effectLst/>
              </a:rPr>
              <a:t>With DESSA data, educators can design individualized instruction to better meet the unique needs of the students they serve.</a:t>
            </a:r>
            <a:endParaRPr lang="en-US"/>
          </a:p>
          <a:p>
            <a:pPr marL="171450" indent="-171450">
              <a:buFont typeface="Arial" panose="020B0604020202020204" pitchFamily="34" charset="0"/>
              <a:buChar char="•"/>
              <a:defRPr/>
            </a:pPr>
            <a:endParaRPr lang="en-US"/>
          </a:p>
          <a:p>
            <a:pPr marL="171450" indent="-171450">
              <a:buFont typeface="Arial" panose="020B0604020202020204" pitchFamily="34" charset="0"/>
              <a:buChar char="•"/>
              <a:defRPr/>
            </a:pPr>
            <a:r>
              <a:rPr lang="en-US"/>
              <a:t>The 6 skill areas are self-awareness, optimistic thinking, self-awareness, self-management, responsible decision making, social awareness, and relationship skills. </a:t>
            </a:r>
            <a:r>
              <a:rPr lang="en-US" b="1"/>
              <a:t>(next slide)</a:t>
            </a:r>
          </a:p>
        </p:txBody>
      </p:sp>
      <p:sp>
        <p:nvSpPr>
          <p:cNvPr id="4" name="Slide Number Placeholder 3"/>
          <p:cNvSpPr>
            <a:spLocks noGrp="1"/>
          </p:cNvSpPr>
          <p:nvPr>
            <p:ph type="sldNum" sz="quarter" idx="5"/>
          </p:nvPr>
        </p:nvSpPr>
        <p:spPr/>
        <p:txBody>
          <a:bodyPr/>
          <a:lstStyle/>
          <a:p>
            <a:fld id="{5469EFAD-A0D4-47A4-B2D3-6A0DF83874FB}" type="slidenum">
              <a:rPr lang="en-US" smtClean="0"/>
              <a:t>2</a:t>
            </a:fld>
            <a:endParaRPr lang="en-US"/>
          </a:p>
        </p:txBody>
      </p:sp>
    </p:spTree>
    <p:extLst>
      <p:ext uri="{BB962C8B-B14F-4D97-AF65-F5344CB8AC3E}">
        <p14:creationId xmlns:p14="http://schemas.microsoft.com/office/powerpoint/2010/main" val="342603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b="0" dirty="0">
                <a:effectLst/>
                <a:ea typeface="Calibri" panose="020F0502020204030204" pitchFamily="34" charset="0"/>
              </a:rPr>
              <a:t>As we view the score report, one way to begin considering how to support the student would be to first acknowledge the area where the student presents the most skill acquisition and strengths. </a:t>
            </a:r>
          </a:p>
          <a:p>
            <a:pPr marL="171450" indent="-171450">
              <a:buFont typeface="Arial" panose="020B0604020202020204" pitchFamily="34" charset="0"/>
              <a:buChar char="•"/>
              <a:defRPr/>
            </a:pPr>
            <a:r>
              <a:rPr lang="en-US" b="1" dirty="0">
                <a:effectLst/>
                <a:ea typeface="Calibri" panose="020F0502020204030204" pitchFamily="34" charset="0"/>
              </a:rPr>
              <a:t>(click) </a:t>
            </a:r>
            <a:r>
              <a:rPr lang="en-US" b="0" dirty="0">
                <a:effectLst/>
                <a:ea typeface="Calibri" panose="020F0502020204030204" pitchFamily="34" charset="0"/>
              </a:rPr>
              <a:t>In this case, Self-Awareness represents where the student has the greatest strengths. Recognition of this can be empowering for the student as well as for you.  </a:t>
            </a:r>
          </a:p>
          <a:p>
            <a:pPr marL="171450" indent="-171450">
              <a:buFont typeface="Arial" panose="020B0604020202020204" pitchFamily="34" charset="0"/>
              <a:buChar char="•"/>
              <a:defRPr/>
            </a:pPr>
            <a:r>
              <a:rPr lang="en-US" b="0" dirty="0">
                <a:effectLst/>
                <a:ea typeface="Calibri" panose="020F0502020204030204" pitchFamily="34" charset="0"/>
              </a:rPr>
              <a:t>Leveraging students’ skills and strengths in one area can help to motivate the student as you are supporting them in another area where they have a need for instruction. </a:t>
            </a:r>
          </a:p>
          <a:p>
            <a:pPr marL="171450" indent="-171450">
              <a:buFont typeface="Arial" panose="020B0604020202020204" pitchFamily="34" charset="0"/>
              <a:buChar char="•"/>
              <a:defRPr/>
            </a:pPr>
            <a:r>
              <a:rPr lang="en-US" b="0" dirty="0">
                <a:effectLst/>
                <a:ea typeface="Calibri" panose="020F0502020204030204" pitchFamily="34" charset="0"/>
              </a:rPr>
              <a:t>In terms of the IEP process, focusing on skill acquisition in Self-Awareness may help guide you while writing the present level of performance statement on the IEP.  </a:t>
            </a:r>
          </a:p>
          <a:p>
            <a:pPr marL="171450" indent="-171450">
              <a:buFont typeface="Arial" panose="020B0604020202020204" pitchFamily="34" charset="0"/>
              <a:buChar char="•"/>
              <a:defRPr/>
            </a:pPr>
            <a:r>
              <a:rPr lang="en-US" b="0" dirty="0">
                <a:effectLst/>
                <a:ea typeface="Calibri" panose="020F0502020204030204" pitchFamily="34" charset="0"/>
              </a:rPr>
              <a:t>You can also identify where a student has the highest need for instruction to begin goal setting and establishing a plan for skill building </a:t>
            </a:r>
          </a:p>
          <a:p>
            <a:pPr marL="171450" indent="-171450">
              <a:buFont typeface="Arial" panose="020B0604020202020204" pitchFamily="34" charset="0"/>
              <a:buChar char="•"/>
              <a:defRPr/>
            </a:pPr>
            <a:r>
              <a:rPr lang="en-US" b="1" dirty="0">
                <a:effectLst/>
                <a:ea typeface="Calibri" panose="020F0502020204030204" pitchFamily="34" charset="0"/>
              </a:rPr>
              <a:t>(click). </a:t>
            </a:r>
            <a:r>
              <a:rPr lang="en-US" b="0" dirty="0">
                <a:effectLst/>
                <a:ea typeface="Calibri" panose="020F0502020204030204" pitchFamily="34" charset="0"/>
              </a:rPr>
              <a:t>Based on this score report, the area where the student has the highest need for continued support is Relationship Skills. </a:t>
            </a:r>
          </a:p>
          <a:p>
            <a:pPr marL="171450" indent="-171450">
              <a:buFont typeface="Arial" panose="020B0604020202020204" pitchFamily="34" charset="0"/>
              <a:buChar char="•"/>
              <a:defRPr/>
            </a:pPr>
            <a:endParaRPr lang="en-US" b="0" dirty="0">
              <a:effectLst/>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Let’s look more in depth at the student data starting with the individual item analysis for Optimistic Thinking.</a:t>
            </a:r>
          </a:p>
          <a:p>
            <a:pPr marL="171450" indent="-171450">
              <a:buFont typeface="Arial" panose="020B0604020202020204" pitchFamily="34" charset="0"/>
              <a:buChar char="•"/>
              <a:defRPr/>
            </a:pPr>
            <a:endParaRPr lang="en-US" b="1" dirty="0">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20</a:t>
            </a:fld>
            <a:endParaRPr lang="en-US"/>
          </a:p>
        </p:txBody>
      </p:sp>
    </p:spTree>
    <p:extLst>
      <p:ext uri="{BB962C8B-B14F-4D97-AF65-F5344CB8AC3E}">
        <p14:creationId xmlns:p14="http://schemas.microsoft.com/office/powerpoint/2010/main" val="3355988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Viewing the individual analysis can help you identify where the student has acquired some skill mastery in Self-Awareness. Let’s apply this data to writing a present level of performance.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Again, the present level of performance statement serves a strength-based purpose to magnify where a student is currently performing well. In addition, it can connect how a student’s disability may impact access to the general education curriculum.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The individual item analysis reflects data-based information about a student’s current strengths just as we can see in this example. Using the DESSA data can help you to write an accurate and observable present level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An example based on the sample data from the individual analysis displayed here is: Student A has strong acquisition in Self-Awareness as they often show an </a:t>
            </a:r>
            <a:r>
              <a:rPr lang="en-US" b="1" dirty="0">
                <a:effectLst/>
                <a:ea typeface="Calibri" panose="020F0502020204030204" pitchFamily="34" charset="0"/>
              </a:rPr>
              <a:t>[CLICK] </a:t>
            </a:r>
            <a:r>
              <a:rPr lang="en-US" b="0" dirty="0">
                <a:effectLst/>
                <a:ea typeface="Calibri" panose="020F0502020204030204" pitchFamily="34" charset="0"/>
              </a:rPr>
              <a:t>awareness of their personal strengths </a:t>
            </a:r>
            <a:r>
              <a:rPr lang="en-US" b="1" dirty="0">
                <a:effectLst/>
                <a:ea typeface="Calibri" panose="020F0502020204030204" pitchFamily="34" charset="0"/>
              </a:rPr>
              <a:t>[CLICK] </a:t>
            </a:r>
            <a:r>
              <a:rPr lang="en-US" b="0" dirty="0">
                <a:effectLst/>
                <a:ea typeface="Calibri" panose="020F0502020204030204" pitchFamily="34" charset="0"/>
              </a:rPr>
              <a:t> and can often explain what caused their emotions.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While Student A is self-aware, </a:t>
            </a:r>
            <a:r>
              <a:rPr lang="en-US" b="1" dirty="0">
                <a:effectLst/>
                <a:ea typeface="Calibri" panose="020F0502020204030204" pitchFamily="34" charset="0"/>
              </a:rPr>
              <a:t>(click) </a:t>
            </a:r>
            <a:r>
              <a:rPr lang="en-US" b="0" dirty="0">
                <a:effectLst/>
                <a:ea typeface="Calibri" panose="020F0502020204030204" pitchFamily="34" charset="0"/>
              </a:rPr>
              <a:t>they require additional support to describe the emotion they were feeling.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Please keep in mind that every school district and LEA may have specific guidelines on formatting the present level of performance statement.  We recommend you follow those guidelines.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The formula used here is to first indicate the strengths based on DESSA data from the individual item analysis and then identify an area where the student has a need for instruction based on the DESSA data.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Here, the growth area is still in Self-Awareness; however, you may choose to identify a growth area within another competency where the student demonstrates a need for instruction.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ea typeface="Calibri" panose="020F0502020204030204" pitchFamily="34" charset="0"/>
              </a:rPr>
              <a:t>Now that we know where the student has strong skills, we can identify where to set an annual goal in an area where your student has a need for instruction. </a:t>
            </a:r>
            <a:endParaRPr lang="en-US" b="1" dirty="0">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21</a:t>
            </a:fld>
            <a:endParaRPr lang="en-US"/>
          </a:p>
        </p:txBody>
      </p:sp>
    </p:spTree>
    <p:extLst>
      <p:ext uri="{BB962C8B-B14F-4D97-AF65-F5344CB8AC3E}">
        <p14:creationId xmlns:p14="http://schemas.microsoft.com/office/powerpoint/2010/main" val="1437243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accent3"/>
                </a:solidFill>
              </a:rPr>
              <a:t>Individualized goals are set in an area where the student needs additional support or instruction to skill build.</a:t>
            </a:r>
            <a:r>
              <a:rPr lang="en-US" dirty="0">
                <a:solidFill>
                  <a:schemeClr val="accent3"/>
                </a:solidFill>
              </a:rPr>
              <a:t> </a:t>
            </a:r>
            <a:r>
              <a:rPr lang="en-US" sz="1200" dirty="0">
                <a:solidFill>
                  <a:schemeClr val="accent3"/>
                </a:solidFill>
              </a:rPr>
              <a:t> </a:t>
            </a:r>
          </a:p>
          <a:p>
            <a:pPr marL="171450" indent="-171450">
              <a:buFont typeface="Arial" panose="020B0604020202020204" pitchFamily="34" charset="0"/>
              <a:buChar char="•"/>
            </a:pPr>
            <a:r>
              <a:rPr lang="en-US" sz="1200" dirty="0">
                <a:solidFill>
                  <a:schemeClr val="accent3"/>
                </a:solidFill>
              </a:rPr>
              <a:t>You will identify an annual goal and, at times, short-term benchmarks/objectives.</a:t>
            </a:r>
            <a:r>
              <a:rPr lang="en-US" dirty="0">
                <a:solidFill>
                  <a:schemeClr val="accent3"/>
                </a:solidFill>
              </a:rPr>
              <a:t> </a:t>
            </a:r>
            <a:r>
              <a:rPr lang="en-US" sz="1200" dirty="0">
                <a:solidFill>
                  <a:schemeClr val="accent3"/>
                </a:solidFill>
              </a:rPr>
              <a:t> </a:t>
            </a:r>
          </a:p>
          <a:p>
            <a:pPr marL="171450" indent="-171450">
              <a:buFont typeface="Arial" panose="020B0604020202020204" pitchFamily="34" charset="0"/>
              <a:buChar char="•"/>
            </a:pPr>
            <a:r>
              <a:rPr lang="en-US" sz="1200" dirty="0">
                <a:solidFill>
                  <a:schemeClr val="accent3"/>
                </a:solidFill>
              </a:rPr>
              <a:t>After implementing strategies and instruction to support a student so they can reach these goals, progress monitoring is used as a measure effectiveness and goal mastery.</a:t>
            </a:r>
            <a:r>
              <a:rPr lang="en-US" dirty="0">
                <a:solidFill>
                  <a:schemeClr val="accent3"/>
                </a:solidFill>
              </a:rPr>
              <a:t> </a:t>
            </a:r>
            <a:endParaRPr lang="en-US" sz="1200" dirty="0">
              <a:solidFill>
                <a:schemeClr val="accent3"/>
              </a:solidFill>
            </a:endParaRPr>
          </a:p>
          <a:p>
            <a:pPr marL="171450" indent="-171450">
              <a:buFont typeface="Arial" panose="020B0604020202020204" pitchFamily="34" charset="0"/>
              <a:buChar char="•"/>
            </a:pPr>
            <a:endParaRPr lang="en-US" sz="1200" dirty="0">
              <a:solidFill>
                <a:schemeClr val="accent3"/>
              </a:solidFill>
            </a:endParaRPr>
          </a:p>
          <a:p>
            <a:pPr marL="171450" indent="-171450">
              <a:buFont typeface="Arial" panose="020B0604020202020204" pitchFamily="34" charset="0"/>
              <a:buChar char="•"/>
            </a:pPr>
            <a:r>
              <a:rPr lang="en-US" sz="1200" b="0" dirty="0">
                <a:solidFill>
                  <a:schemeClr val="accent3"/>
                </a:solidFill>
              </a:rPr>
              <a:t>As previously mentioned, </a:t>
            </a:r>
            <a:r>
              <a:rPr lang="en-US" sz="1200" b="1" dirty="0">
                <a:solidFill>
                  <a:schemeClr val="accent3"/>
                </a:solidFill>
              </a:rPr>
              <a:t>[CLICK] </a:t>
            </a:r>
            <a:r>
              <a:rPr lang="en-US" sz="1200" b="0" dirty="0">
                <a:solidFill>
                  <a:schemeClr val="accent3"/>
                </a:solidFill>
              </a:rPr>
              <a:t>t</a:t>
            </a:r>
            <a:r>
              <a:rPr lang="en-US" sz="1200" dirty="0">
                <a:solidFill>
                  <a:schemeClr val="accent3"/>
                </a:solidFill>
              </a:rPr>
              <a:t>his student demonstrates a Need in describing the emotion they were feeling</a:t>
            </a:r>
            <a:r>
              <a:rPr lang="en-US" sz="1200" b="0" dirty="0">
                <a:solidFill>
                  <a:schemeClr val="accent3"/>
                </a:solidFill>
              </a:rPr>
              <a:t>.</a:t>
            </a:r>
          </a:p>
          <a:p>
            <a:pPr marL="171450" indent="-171450">
              <a:buFont typeface="Arial" panose="020B0604020202020204" pitchFamily="34" charset="0"/>
              <a:buChar char="•"/>
            </a:pPr>
            <a:endParaRPr lang="en-US" sz="1200" b="0" dirty="0">
              <a:solidFill>
                <a:schemeClr val="accent3"/>
              </a:solidFill>
            </a:endParaRPr>
          </a:p>
          <a:p>
            <a:pPr marL="171450" indent="-171450">
              <a:buFont typeface="Arial" panose="020B0604020202020204" pitchFamily="34" charset="0"/>
              <a:buChar char="•"/>
            </a:pPr>
            <a:r>
              <a:rPr lang="en-US" sz="1200" dirty="0">
                <a:solidFill>
                  <a:schemeClr val="accent3"/>
                </a:solidFill>
              </a:rPr>
              <a:t>Using the DESSA data, we can set an intentional and targeted goal for the student. </a:t>
            </a:r>
            <a:r>
              <a:rPr lang="en-US" b="0" dirty="0">
                <a:effectLst/>
                <a:ea typeface="Calibri" panose="020F0502020204030204" pitchFamily="34" charset="0"/>
              </a:rPr>
              <a:t>As with the present level of performance, please keep in mind that every school district and LEA may have specific guidelines on formatting the annual goal.  We recommend you follow those guidelines.  </a:t>
            </a:r>
          </a:p>
          <a:p>
            <a:pPr marL="0" indent="0">
              <a:buFont typeface="Arial" panose="020B0604020202020204" pitchFamily="34" charset="0"/>
              <a:buNone/>
            </a:pPr>
            <a:endParaRPr lang="en-US" sz="1200" dirty="0">
              <a:solidFill>
                <a:srgbClr val="000000"/>
              </a:solidFill>
              <a:cs typeface="Calibri"/>
            </a:endParaRPr>
          </a:p>
          <a:p>
            <a:pPr marL="171450" indent="-171450">
              <a:buFont typeface="Arial" panose="020B0604020202020204" pitchFamily="34" charset="0"/>
              <a:buChar char="•"/>
            </a:pPr>
            <a:r>
              <a:rPr lang="en-US" sz="1200" dirty="0">
                <a:solidFill>
                  <a:schemeClr val="accent3"/>
                </a:solidFill>
              </a:rPr>
              <a:t>Identifying emotions can be explicitly taught using individual lessons or curriculum, and then practiced and reinforced in their learning environment. </a:t>
            </a:r>
          </a:p>
          <a:p>
            <a:pPr marL="0" indent="0">
              <a:buFont typeface="Arial" panose="020B0604020202020204" pitchFamily="34" charset="0"/>
              <a:buNone/>
            </a:pPr>
            <a:endParaRPr lang="en-US" sz="1200" dirty="0">
              <a:solidFill>
                <a:schemeClr val="accent3"/>
              </a:solidFill>
            </a:endParaRPr>
          </a:p>
          <a:p>
            <a:pPr marL="171450" indent="-171450">
              <a:buFont typeface="Arial" panose="020B0604020202020204" pitchFamily="34" charset="0"/>
              <a:buChar char="•"/>
            </a:pPr>
            <a:r>
              <a:rPr lang="en-US" sz="1200" b="1" dirty="0">
                <a:solidFill>
                  <a:schemeClr val="accent3"/>
                </a:solidFill>
              </a:rPr>
              <a:t>[CLICK] </a:t>
            </a:r>
            <a:r>
              <a:rPr lang="en-US" sz="1200" dirty="0">
                <a:solidFill>
                  <a:schemeClr val="accent3"/>
                </a:solidFill>
              </a:rPr>
              <a:t>An annual goal for this student could be: “</a:t>
            </a:r>
            <a:r>
              <a:rPr lang="en-US" b="0" i="0" dirty="0">
                <a:solidFill>
                  <a:srgbClr val="000000"/>
                </a:solidFill>
                <a:effectLst/>
                <a:highlight>
                  <a:srgbClr val="FFFFFF"/>
                </a:highlight>
                <a:latin typeface="montserrat" pitchFamily="2" charset="0"/>
              </a:rPr>
              <a:t>By the end of the school year, the student will be able to identify emotions they were feeling, and apply strategies taught to describe those emotions 8 out of 10 observed instances.”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To make a stronger connection to the strength we identified in the previous slide as well as to motivate the student, you might include as part of this strategy that the student will remind themselves that because they </a:t>
            </a:r>
            <a:r>
              <a:rPr lang="en-US" b="0" i="0" dirty="0">
                <a:solidFill>
                  <a:srgbClr val="1A202C"/>
                </a:solidFill>
                <a:effectLst/>
                <a:highlight>
                  <a:srgbClr val="FFFFFF"/>
                </a:highlight>
                <a:latin typeface="GothamPro"/>
              </a:rPr>
              <a:t>understand emotions, thoughts, and values and how they influence one's behavior, they can use that awareness to identify triggers before they erupt and then use the problem-solving strategies to resolve disputes.</a:t>
            </a:r>
            <a:endParaRPr lang="en-US" dirty="0">
              <a:cs typeface="Calibri"/>
            </a:endParaRPr>
          </a:p>
          <a:p>
            <a:pPr>
              <a:buFont typeface="Arial" panose="020B0604020202020204" pitchFamily="34" charset="0"/>
            </a:pPr>
            <a:endParaRPr lang="en-US" dirty="0">
              <a:solidFill>
                <a:srgbClr val="000000"/>
              </a:solidFill>
              <a:cs typeface="Calibri"/>
            </a:endParaRPr>
          </a:p>
          <a:p>
            <a:pPr marL="171450" indent="-171450">
              <a:buFont typeface="Arial" panose="020B0604020202020204" pitchFamily="34" charset="0"/>
              <a:buChar char="•"/>
            </a:pPr>
            <a:r>
              <a:rPr lang="en-US" sz="1200" dirty="0">
                <a:solidFill>
                  <a:schemeClr val="accent3"/>
                </a:solidFill>
              </a:rPr>
              <a:t>After establishing the goal, you can choose strategies from the Educator Portal to support your work with the student.</a:t>
            </a:r>
            <a:endParaRPr lang="en-US" sz="1200" b="1" dirty="0">
              <a:solidFill>
                <a:schemeClr val="accent3"/>
              </a:solidFill>
            </a:endParaRPr>
          </a:p>
          <a:p>
            <a:pPr marL="171450" indent="-171450">
              <a:buFont typeface="Arial" panose="020B0604020202020204" pitchFamily="34" charset="0"/>
              <a:buChar char="•"/>
            </a:pPr>
            <a:endParaRPr lang="en-US" sz="1200" dirty="0">
              <a:solidFill>
                <a:schemeClr val="accent3"/>
              </a:solidFill>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22</a:t>
            </a:fld>
            <a:endParaRPr lang="en-US"/>
          </a:p>
        </p:txBody>
      </p:sp>
    </p:spTree>
    <p:extLst>
      <p:ext uri="{BB962C8B-B14F-4D97-AF65-F5344CB8AC3E}">
        <p14:creationId xmlns:p14="http://schemas.microsoft.com/office/powerpoint/2010/main" val="4096444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accent3"/>
                </a:solidFill>
              </a:rPr>
              <a:t>Because the student has a Need in Relationship Skills, you could also set an individual goal for Relationship skills. </a:t>
            </a:r>
          </a:p>
          <a:p>
            <a:pPr marL="171450" indent="-171450">
              <a:buFont typeface="Arial" panose="020B0604020202020204" pitchFamily="34" charset="0"/>
              <a:buChar char="•"/>
            </a:pPr>
            <a:endParaRPr lang="en-US" sz="1200" dirty="0">
              <a:solidFill>
                <a:schemeClr val="accent3"/>
              </a:solidFill>
            </a:endParaRPr>
          </a:p>
          <a:p>
            <a:pPr marL="171450" indent="-171450">
              <a:buFont typeface="Arial" panose="020B0604020202020204" pitchFamily="34" charset="0"/>
              <a:buChar char="•"/>
            </a:pPr>
            <a:r>
              <a:rPr lang="en-US" sz="1200" dirty="0">
                <a:solidFill>
                  <a:schemeClr val="accent3"/>
                </a:solidFill>
              </a:rPr>
              <a:t>The individual item analysis tells us that while </a:t>
            </a:r>
            <a:r>
              <a:rPr lang="en-US" sz="1200" b="1" dirty="0">
                <a:solidFill>
                  <a:schemeClr val="accent3"/>
                </a:solidFill>
              </a:rPr>
              <a:t>[CLICK]</a:t>
            </a:r>
            <a:r>
              <a:rPr lang="en-US" sz="1200" dirty="0">
                <a:solidFill>
                  <a:schemeClr val="accent3"/>
                </a:solidFill>
              </a:rPr>
              <a:t> the student gets along with different types of people and interacts positively with classmates, </a:t>
            </a:r>
            <a:r>
              <a:rPr lang="en-US" sz="1200" b="1" dirty="0">
                <a:solidFill>
                  <a:schemeClr val="accent3"/>
                </a:solidFill>
              </a:rPr>
              <a:t>[CLICK]</a:t>
            </a:r>
            <a:r>
              <a:rPr lang="en-US" sz="1200" dirty="0">
                <a:solidFill>
                  <a:schemeClr val="accent3"/>
                </a:solidFill>
              </a:rPr>
              <a:t>they rarely resolve conflicts positively.</a:t>
            </a:r>
          </a:p>
          <a:p>
            <a:pPr marL="0" indent="0">
              <a:buFont typeface="Arial" panose="020B0604020202020204" pitchFamily="34" charset="0"/>
              <a:buNone/>
            </a:pPr>
            <a:endParaRPr lang="en-US" sz="1200" dirty="0">
              <a:solidFill>
                <a:schemeClr val="accent3"/>
              </a:solidFill>
            </a:endParaRPr>
          </a:p>
          <a:p>
            <a:pPr marL="171450" indent="-171450">
              <a:buFont typeface="Arial" panose="020B0604020202020204" pitchFamily="34" charset="0"/>
              <a:buChar char="•"/>
            </a:pPr>
            <a:r>
              <a:rPr lang="en-US" sz="1200" dirty="0">
                <a:solidFill>
                  <a:schemeClr val="accent3"/>
                </a:solidFill>
              </a:rPr>
              <a:t>Conflict resolution skills can be explicitly taught using individual lessons or curriculum, and then practiced and reinforced in their learning environment. </a:t>
            </a:r>
          </a:p>
          <a:p>
            <a:pPr marL="171450" indent="-171450">
              <a:buFont typeface="Arial" panose="020B0604020202020204" pitchFamily="34" charset="0"/>
              <a:buChar char="•"/>
            </a:pPr>
            <a:endParaRPr lang="en-US" sz="1200" dirty="0">
              <a:solidFill>
                <a:schemeClr val="accent3"/>
              </a:solidFill>
            </a:endParaRPr>
          </a:p>
          <a:p>
            <a:pPr marL="171450" indent="-171450">
              <a:buFont typeface="Arial" panose="020B0604020202020204" pitchFamily="34" charset="0"/>
              <a:buChar char="•"/>
            </a:pPr>
            <a:r>
              <a:rPr lang="en-US" sz="1200" b="1" dirty="0">
                <a:solidFill>
                  <a:schemeClr val="accent3"/>
                </a:solidFill>
              </a:rPr>
              <a:t>[CLICK] </a:t>
            </a:r>
            <a:r>
              <a:rPr lang="en-US" sz="1200" dirty="0">
                <a:solidFill>
                  <a:schemeClr val="accent3"/>
                </a:solidFill>
              </a:rPr>
              <a:t>An annual goal for this student could be: “</a:t>
            </a:r>
            <a:r>
              <a:rPr lang="en-US" b="0" i="0" dirty="0">
                <a:solidFill>
                  <a:srgbClr val="000000"/>
                </a:solidFill>
                <a:effectLst/>
                <a:highlight>
                  <a:srgbClr val="FFFFFF"/>
                </a:highlight>
                <a:latin typeface="montserrat" pitchFamily="2" charset="0"/>
              </a:rPr>
              <a:t>By the end of the school year, the student will be able to identify conflict triggers and apply strategies taught to resolve disputes in 8 out of 10 observed instances.” </a:t>
            </a:r>
          </a:p>
          <a:p>
            <a:pPr marL="171450" indent="-171450">
              <a:buFont typeface="Arial" panose="020B0604020202020204" pitchFamily="34" charset="0"/>
              <a:buChar char="•"/>
            </a:pPr>
            <a:endParaRPr lang="en-US" b="0" i="0" dirty="0">
              <a:solidFill>
                <a:srgbClr val="000000"/>
              </a:solidFill>
              <a:effectLst/>
              <a:highlight>
                <a:srgbClr val="FFFFFF"/>
              </a:highlight>
              <a:latin typeface="montserrat" pitchFamily="2" charset="0"/>
            </a:endParaRPr>
          </a:p>
          <a:p>
            <a:pPr marL="171450" indent="-171450">
              <a:buFont typeface="Arial" panose="020B0604020202020204" pitchFamily="34" charset="0"/>
              <a:buChar char="•"/>
            </a:pPr>
            <a:r>
              <a:rPr lang="en-US" b="0" i="0" dirty="0">
                <a:solidFill>
                  <a:srgbClr val="000000"/>
                </a:solidFill>
                <a:effectLst/>
                <a:highlight>
                  <a:srgbClr val="FFFFFF"/>
                </a:highlight>
                <a:latin typeface="montserrat" pitchFamily="2" charset="0"/>
              </a:rPr>
              <a:t>Because the student has strengths in getting along with others, perhaps the educator would include other students in learning about how to identify conflict triggers and provide social scenarios that the students could work through together. </a:t>
            </a:r>
          </a:p>
          <a:p>
            <a:pPr marL="171450" indent="-171450">
              <a:buFont typeface="Arial" panose="020B0604020202020204" pitchFamily="34" charset="0"/>
              <a:buChar char="•"/>
            </a:pPr>
            <a:endParaRPr lang="en-US" b="0" i="0" dirty="0">
              <a:solidFill>
                <a:srgbClr val="000000"/>
              </a:solidFill>
              <a:effectLst/>
              <a:highlight>
                <a:srgbClr val="FFFFFF"/>
              </a:highlight>
              <a:latin typeface="montserrat" pitchFamily="2" charset="0"/>
            </a:endParaRPr>
          </a:p>
          <a:p>
            <a:pPr marL="171450" indent="-171450">
              <a:buFont typeface="Arial" panose="020B0604020202020204" pitchFamily="34" charset="0"/>
              <a:buChar char="•"/>
            </a:pPr>
            <a:r>
              <a:rPr lang="en-US" b="0" i="0" dirty="0">
                <a:solidFill>
                  <a:srgbClr val="000000"/>
                </a:solidFill>
                <a:effectLst/>
                <a:highlight>
                  <a:srgbClr val="FFFFFF"/>
                </a:highlight>
                <a:latin typeface="montserrat" pitchFamily="2" charset="0"/>
              </a:rPr>
              <a:t>Chat activity: Let’s pause here to hear from you all. What are some ways that you would support Benny in meeting a goal set for conflict resolution skills? Enter them in the chat! </a:t>
            </a:r>
          </a:p>
          <a:p>
            <a:pPr marL="171450" indent="-171450">
              <a:buFont typeface="Arial" panose="020B0604020202020204" pitchFamily="34" charset="0"/>
              <a:buChar char="•"/>
            </a:pPr>
            <a:endParaRPr lang="en-US" sz="1200" dirty="0">
              <a:solidFill>
                <a:schemeClr val="accent3"/>
              </a:solidFill>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23</a:t>
            </a:fld>
            <a:endParaRPr lang="en-US"/>
          </a:p>
        </p:txBody>
      </p:sp>
    </p:spTree>
    <p:extLst>
      <p:ext uri="{BB962C8B-B14F-4D97-AF65-F5344CB8AC3E}">
        <p14:creationId xmlns:p14="http://schemas.microsoft.com/office/powerpoint/2010/main" val="1008393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montserrat" pitchFamily="2" charset="0"/>
              </a:rPr>
              <a:t>Let’s pause here to hear from you all. What are some ways that you would support Benny in meeting a goal set for conflict resolution skills? Enter them in the chat! </a:t>
            </a:r>
            <a:endParaRPr lang="en-US" dirty="0"/>
          </a:p>
        </p:txBody>
      </p:sp>
    </p:spTree>
    <p:extLst>
      <p:ext uri="{BB962C8B-B14F-4D97-AF65-F5344CB8AC3E}">
        <p14:creationId xmlns:p14="http://schemas.microsoft.com/office/powerpoint/2010/main" val="3111279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Aptos" panose="020B0004020202020204" pitchFamily="34" charset="0"/>
              </a:rPr>
              <a:t>Now that we’ve used our DESSA data to develop an IEP, let’s discuss how that same data can drive skill building.</a:t>
            </a:r>
          </a:p>
        </p:txBody>
      </p:sp>
      <p:sp>
        <p:nvSpPr>
          <p:cNvPr id="4" name="Slide Number Placeholder 3"/>
          <p:cNvSpPr>
            <a:spLocks noGrp="1"/>
          </p:cNvSpPr>
          <p:nvPr>
            <p:ph type="sldNum" sz="quarter" idx="5"/>
          </p:nvPr>
        </p:nvSpPr>
        <p:spPr/>
        <p:txBody>
          <a:bodyPr/>
          <a:lstStyle/>
          <a:p>
            <a:fld id="{5469EFAD-A0D4-47A4-B2D3-6A0DF83874FB}" type="slidenum">
              <a:rPr lang="en-US" smtClean="0"/>
              <a:t>25</a:t>
            </a:fld>
            <a:endParaRPr lang="en-US"/>
          </a:p>
        </p:txBody>
      </p:sp>
    </p:spTree>
    <p:extLst>
      <p:ext uri="{BB962C8B-B14F-4D97-AF65-F5344CB8AC3E}">
        <p14:creationId xmlns:p14="http://schemas.microsoft.com/office/powerpoint/2010/main" val="2320686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Referring to the same student we have been discussing during this session, when looking for resources to support growth based on IEP goals,  you could use DESSA-aligned strategies for </a:t>
            </a:r>
            <a:r>
              <a:rPr lang="en-US" b="1" dirty="0"/>
              <a:t>[CLICK] </a:t>
            </a:r>
            <a:r>
              <a:rPr lang="en-US" b="0" dirty="0"/>
              <a:t>Relationship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It may take collaboration with other colleagues to introduce, teach, and allow practice time for the student to generalize and apply the new skill.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For example, you may work with a School Counselor to aid in introducing the strategy in a small group or individual setting, then within the classroom, as the teacher, you will allow the student opportunities for further practice, reinforcing the student each time they demonstrate the new skill. </a:t>
            </a:r>
            <a:endParaRPr lang="en-US" b="1" dirty="0"/>
          </a:p>
        </p:txBody>
      </p:sp>
      <p:sp>
        <p:nvSpPr>
          <p:cNvPr id="4" name="Slide Number Placeholder 3"/>
          <p:cNvSpPr>
            <a:spLocks noGrp="1"/>
          </p:cNvSpPr>
          <p:nvPr>
            <p:ph type="sldNum" sz="quarter" idx="5"/>
          </p:nvPr>
        </p:nvSpPr>
        <p:spPr/>
        <p:txBody>
          <a:bodyPr/>
          <a:lstStyle/>
          <a:p>
            <a:fld id="{5469EFAD-A0D4-47A4-B2D3-6A0DF83874FB}" type="slidenum">
              <a:rPr lang="en-US" smtClean="0"/>
              <a:t>26</a:t>
            </a:fld>
            <a:endParaRPr lang="en-US"/>
          </a:p>
        </p:txBody>
      </p:sp>
    </p:spTree>
    <p:extLst>
      <p:ext uri="{BB962C8B-B14F-4D97-AF65-F5344CB8AC3E}">
        <p14:creationId xmlns:p14="http://schemas.microsoft.com/office/powerpoint/2010/main" val="1002079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“Apologies and Forgiveness” might be a great strategy to start with because we know that Benny struggles to resolve conflicts positively.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strategy, students explore what an apology is and when it is necessary. Students also reflect on what forgiveness is and how it impacts relationships. </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p:txBody>
      </p:sp>
      <p:sp>
        <p:nvSpPr>
          <p:cNvPr id="4" name="Slide Number Placeholder 3"/>
          <p:cNvSpPr>
            <a:spLocks noGrp="1"/>
          </p:cNvSpPr>
          <p:nvPr>
            <p:ph type="sldNum" sz="quarter" idx="5"/>
          </p:nvPr>
        </p:nvSpPr>
        <p:spPr/>
        <p:txBody>
          <a:bodyPr/>
          <a:lstStyle/>
          <a:p>
            <a:fld id="{5469EFAD-A0D4-47A4-B2D3-6A0DF83874FB}" type="slidenum">
              <a:rPr lang="en-US" smtClean="0"/>
              <a:t>27</a:t>
            </a:fld>
            <a:endParaRPr lang="en-US"/>
          </a:p>
        </p:txBody>
      </p:sp>
    </p:spTree>
    <p:extLst>
      <p:ext uri="{BB962C8B-B14F-4D97-AF65-F5344CB8AC3E}">
        <p14:creationId xmlns:p14="http://schemas.microsoft.com/office/powerpoint/2010/main" val="3311095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a:latin typeface="Aptos" panose="020B0004020202020204" pitchFamily="34" charset="0"/>
              </a:rPr>
              <a:t>Well, friends! Our time together is coming to and end. Let’s close out with another reflection exercise.</a:t>
            </a:r>
          </a:p>
        </p:txBody>
      </p:sp>
      <p:sp>
        <p:nvSpPr>
          <p:cNvPr id="4" name="Slide Number Placeholder 3"/>
          <p:cNvSpPr>
            <a:spLocks noGrp="1"/>
          </p:cNvSpPr>
          <p:nvPr>
            <p:ph type="sldNum" sz="quarter" idx="5"/>
          </p:nvPr>
        </p:nvSpPr>
        <p:spPr/>
        <p:txBody>
          <a:bodyPr/>
          <a:lstStyle/>
          <a:p>
            <a:fld id="{5469EFAD-A0D4-47A4-B2D3-6A0DF83874FB}" type="slidenum">
              <a:rPr lang="en-US" smtClean="0"/>
              <a:t>28</a:t>
            </a:fld>
            <a:endParaRPr lang="en-US"/>
          </a:p>
        </p:txBody>
      </p:sp>
    </p:spTree>
    <p:extLst>
      <p:ext uri="{BB962C8B-B14F-4D97-AF65-F5344CB8AC3E}">
        <p14:creationId xmlns:p14="http://schemas.microsoft.com/office/powerpoint/2010/main" val="2780328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know that a strength-based approach is pivotal for all students, but especially for those with exceptionalities.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indent="-171450">
              <a:buFont typeface="Arial" panose="020B0604020202020204" pitchFamily="34" charset="0"/>
              <a:buChar char="•"/>
            </a:pPr>
            <a:r>
              <a:rPr lang="en-US"/>
              <a:t>So, to end our time together, let’s take a moment to reflect on the strength-based approach and how that might improve conversations, culture, climate, and engagement. </a:t>
            </a:r>
          </a:p>
          <a:p>
            <a:pPr marL="171450" indent="-171450">
              <a:buFont typeface="Arial" panose="020B0604020202020204" pitchFamily="34" charset="0"/>
              <a:buChar char="•"/>
            </a:pPr>
            <a:endParaRPr lang="en-US"/>
          </a:p>
          <a:p>
            <a:pPr>
              <a:lnSpc>
                <a:spcPct val="200000"/>
              </a:lnSpc>
            </a:pPr>
            <a:r>
              <a:rPr lang="en-US"/>
              <a:t>Take a moment to reflect and respond to the following questions: </a:t>
            </a:r>
            <a:r>
              <a:rPr lang="en-US" sz="1200">
                <a:latin typeface="Proxima Nova Semibold" panose="020B0604020202020204" charset="0"/>
                <a:cs typeface="Proxima Nova Semibold" panose="020B0604020202020204" charset="0"/>
              </a:rPr>
              <a:t>How might a strength-based approach improve: </a:t>
            </a:r>
          </a:p>
          <a:p>
            <a:pPr marL="342900" indent="-342900">
              <a:lnSpc>
                <a:spcPct val="200000"/>
              </a:lnSpc>
              <a:buFont typeface="Arial" panose="020B0604020202020204" pitchFamily="34" charset="0"/>
              <a:buChar char="•"/>
            </a:pPr>
            <a:r>
              <a:rPr lang="en-US" sz="1200">
                <a:latin typeface="Proxima Nova Semibold" panose="020B0604020202020204" charset="0"/>
                <a:cs typeface="Proxima Nova Semibold" panose="020B0604020202020204" charset="0"/>
              </a:rPr>
              <a:t>Conversations about student support?</a:t>
            </a:r>
          </a:p>
          <a:p>
            <a:pPr marL="342900" indent="-342900">
              <a:lnSpc>
                <a:spcPct val="200000"/>
              </a:lnSpc>
              <a:buFont typeface="Arial" panose="020B0604020202020204" pitchFamily="34" charset="0"/>
              <a:buChar char="•"/>
            </a:pPr>
            <a:r>
              <a:rPr lang="en-US" sz="1200">
                <a:latin typeface="Proxima Nova Semibold" panose="020B0604020202020204" charset="0"/>
                <a:cs typeface="Proxima Nova Semibold" panose="020B0604020202020204" charset="0"/>
              </a:rPr>
              <a:t>Culture and climate?</a:t>
            </a:r>
          </a:p>
          <a:p>
            <a:pPr marL="342900" indent="-342900">
              <a:lnSpc>
                <a:spcPct val="200000"/>
              </a:lnSpc>
              <a:buFont typeface="Arial" panose="020B0604020202020204" pitchFamily="34" charset="0"/>
              <a:buChar char="•"/>
            </a:pPr>
            <a:r>
              <a:rPr lang="en-US" sz="1200">
                <a:latin typeface="Proxima Nova Semibold" panose="020B0604020202020204" charset="0"/>
                <a:cs typeface="Proxima Nova Semibold" panose="020B0604020202020204" charset="0"/>
              </a:rPr>
              <a:t>Engagement with families?</a:t>
            </a: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469EFAD-A0D4-47A4-B2D3-6A0DF83874FB}" type="slidenum">
              <a:rPr lang="en-US" smtClean="0"/>
              <a:t>29</a:t>
            </a:fld>
            <a:endParaRPr lang="en-US"/>
          </a:p>
        </p:txBody>
      </p:sp>
    </p:spTree>
    <p:extLst>
      <p:ext uri="{BB962C8B-B14F-4D97-AF65-F5344CB8AC3E}">
        <p14:creationId xmlns:p14="http://schemas.microsoft.com/office/powerpoint/2010/main" val="1878093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latin typeface="Aptos" panose="020B0004020202020204" pitchFamily="34" charset="0"/>
              </a:rPr>
              <a:t>Now that we’ve covered our session objectives and norms, let’s talk about how we’ll spend our time together.</a:t>
            </a:r>
          </a:p>
          <a:p>
            <a:pPr marL="0" indent="0">
              <a:buFont typeface="Arial" panose="020B0604020202020204" pitchFamily="34" charset="0"/>
              <a:buNone/>
            </a:pPr>
            <a:endParaRPr lang="en-US" b="0">
              <a:latin typeface="Aptos" panose="020B0004020202020204" pitchFamily="34" charset="0"/>
            </a:endParaRPr>
          </a:p>
          <a:p>
            <a:pPr marL="171450" indent="-171450">
              <a:buFont typeface="Arial" panose="020B0604020202020204" pitchFamily="34" charset="0"/>
              <a:buChar char="•"/>
            </a:pPr>
            <a:r>
              <a:rPr lang="en-US" b="0">
                <a:latin typeface="Aptos" panose="020B0004020202020204" pitchFamily="34" charset="0"/>
              </a:rPr>
              <a:t>First, we’ll explore SEL assessment and Special Education</a:t>
            </a:r>
          </a:p>
          <a:p>
            <a:pPr marL="171450" indent="-171450">
              <a:buFont typeface="Arial" panose="020B0604020202020204" pitchFamily="34" charset="0"/>
              <a:buChar char="•"/>
            </a:pPr>
            <a:r>
              <a:rPr lang="en-US" b="0">
                <a:latin typeface="Aptos" panose="020B0004020202020204" pitchFamily="34" charset="0"/>
              </a:rPr>
              <a:t>Then we will discuss the DESSA within the context of the IEP process.</a:t>
            </a:r>
          </a:p>
          <a:p>
            <a:pPr marL="171450" indent="-171450">
              <a:buFont typeface="Arial" panose="020B0604020202020204" pitchFamily="34" charset="0"/>
              <a:buChar char="•"/>
            </a:pPr>
            <a:r>
              <a:rPr lang="en-US" b="0">
                <a:latin typeface="Aptos" panose="020B0004020202020204" pitchFamily="34" charset="0"/>
              </a:rPr>
              <a:t>For our last topic, tying it altogether, we will delve into how the DESSA can provide a data-driven approach to skill building.</a:t>
            </a:r>
          </a:p>
          <a:p>
            <a:pPr marL="171450" indent="-171450">
              <a:buFont typeface="Arial" panose="020B0604020202020204" pitchFamily="34" charset="0"/>
              <a:buChar char="•"/>
            </a:pPr>
            <a:r>
              <a:rPr lang="en-US" b="0">
                <a:latin typeface="Aptos" panose="020B0004020202020204" pitchFamily="34" charset="0"/>
              </a:rPr>
              <a:t>After that, we will end our session with an opportunity for reflection.</a:t>
            </a:r>
          </a:p>
        </p:txBody>
      </p:sp>
      <p:sp>
        <p:nvSpPr>
          <p:cNvPr id="4" name="Slide Number Placeholder 3"/>
          <p:cNvSpPr>
            <a:spLocks noGrp="1"/>
          </p:cNvSpPr>
          <p:nvPr>
            <p:ph type="sldNum" sz="quarter" idx="5"/>
          </p:nvPr>
        </p:nvSpPr>
        <p:spPr/>
        <p:txBody>
          <a:bodyPr/>
          <a:lstStyle/>
          <a:p>
            <a:fld id="{5469EFAD-A0D4-47A4-B2D3-6A0DF83874FB}" type="slidenum">
              <a:rPr lang="en-US" smtClean="0"/>
              <a:t>3</a:t>
            </a:fld>
            <a:endParaRPr lang="en-US"/>
          </a:p>
        </p:txBody>
      </p:sp>
    </p:spTree>
    <p:extLst>
      <p:ext uri="{BB962C8B-B14F-4D97-AF65-F5344CB8AC3E}">
        <p14:creationId xmlns:p14="http://schemas.microsoft.com/office/powerpoint/2010/main" val="72656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a:t>All students can benefit from ongoing social and emotional competence building and instruction; yet, as special education teachers know, students with disabilities often need additional support to build their social and emotional competence.  </a:t>
            </a:r>
          </a:p>
          <a:p>
            <a:pPr marL="171450" indent="-171450">
              <a:buFont typeface="Arial" panose="020B0604020202020204" pitchFamily="34" charset="0"/>
              <a:buChar char="•"/>
              <a:defRPr/>
            </a:pPr>
            <a:endParaRPr lang="en-US"/>
          </a:p>
          <a:p>
            <a:pPr marL="171450" indent="-171450">
              <a:buFont typeface="Arial" panose="020B0604020202020204" pitchFamily="34" charset="0"/>
              <a:buChar char="•"/>
              <a:defRPr/>
            </a:pPr>
            <a:r>
              <a:rPr lang="en-US"/>
              <a:t>Students receiving special education services often have complex needs across several domains including – social and emotional, academic, and communication. We know however, that rather than approach a student's individualized programming only through a deficit lens – it is more beneficial to adopt a strength-based approach, in which a student's strengths are leveraged to develop their areas of need. </a:t>
            </a:r>
          </a:p>
          <a:p>
            <a:pPr marL="171450" indent="-171450">
              <a:buFont typeface="Arial" panose="020B0604020202020204" pitchFamily="34" charset="0"/>
              <a:buChar char="•"/>
              <a:defRPr/>
            </a:pPr>
            <a:endParaRPr lang="en-US"/>
          </a:p>
          <a:p>
            <a:pPr marL="171450" indent="-171450">
              <a:buFont typeface="Arial" panose="020B0604020202020204" pitchFamily="34" charset="0"/>
              <a:buChar char="•"/>
              <a:defRPr/>
            </a:pPr>
            <a:r>
              <a:rPr lang="en-US"/>
              <a:t>Regardless of the setting and context in which students receive services, assessment data can help you design intentional, proactive intervention to better meet the unique needs of the students you serve. Using assessment data will position you to meet the goals of positive student growth and outcomes. </a:t>
            </a:r>
            <a:endParaRPr lang="en-US" b="1"/>
          </a:p>
        </p:txBody>
      </p:sp>
      <p:sp>
        <p:nvSpPr>
          <p:cNvPr id="4" name="Slide Number Placeholder 3"/>
          <p:cNvSpPr>
            <a:spLocks noGrp="1"/>
          </p:cNvSpPr>
          <p:nvPr>
            <p:ph type="sldNum" sz="quarter" idx="5"/>
          </p:nvPr>
        </p:nvSpPr>
        <p:spPr/>
        <p:txBody>
          <a:bodyPr/>
          <a:lstStyle/>
          <a:p>
            <a:fld id="{5469EFAD-A0D4-47A4-B2D3-6A0DF83874FB}" type="slidenum">
              <a:rPr lang="en-US" smtClean="0"/>
              <a:t>4</a:t>
            </a:fld>
            <a:endParaRPr lang="en-US"/>
          </a:p>
        </p:txBody>
      </p:sp>
    </p:spTree>
    <p:extLst>
      <p:ext uri="{BB962C8B-B14F-4D97-AF65-F5344CB8AC3E}">
        <p14:creationId xmlns:p14="http://schemas.microsoft.com/office/powerpoint/2010/main" val="324848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latin typeface="Aptos" panose="020B0004020202020204" pitchFamily="34" charset="0"/>
              </a:rPr>
              <a:t>Now that we’ve covered our session objectives and norms, let’s talk about how we’ll spend our time together.</a:t>
            </a:r>
          </a:p>
          <a:p>
            <a:pPr marL="0" indent="0">
              <a:buFont typeface="Arial" panose="020B0604020202020204" pitchFamily="34" charset="0"/>
              <a:buNone/>
            </a:pPr>
            <a:endParaRPr lang="en-US" b="0">
              <a:latin typeface="Aptos" panose="020B0004020202020204" pitchFamily="34" charset="0"/>
            </a:endParaRPr>
          </a:p>
          <a:p>
            <a:pPr marL="171450" indent="-171450">
              <a:buFont typeface="Arial" panose="020B0604020202020204" pitchFamily="34" charset="0"/>
              <a:buChar char="•"/>
            </a:pPr>
            <a:r>
              <a:rPr lang="en-US" b="0">
                <a:latin typeface="Aptos" panose="020B0004020202020204" pitchFamily="34" charset="0"/>
              </a:rPr>
              <a:t>First, we’ll explore SEL assessment and Special Education</a:t>
            </a:r>
          </a:p>
          <a:p>
            <a:pPr marL="171450" indent="-171450">
              <a:buFont typeface="Arial" panose="020B0604020202020204" pitchFamily="34" charset="0"/>
              <a:buChar char="•"/>
            </a:pPr>
            <a:r>
              <a:rPr lang="en-US" b="0">
                <a:latin typeface="Aptos" panose="020B0004020202020204" pitchFamily="34" charset="0"/>
              </a:rPr>
              <a:t>Then we will discuss the DESSA within the context of the IEP process.</a:t>
            </a:r>
          </a:p>
          <a:p>
            <a:pPr marL="171450" indent="-171450">
              <a:buFont typeface="Arial" panose="020B0604020202020204" pitchFamily="34" charset="0"/>
              <a:buChar char="•"/>
            </a:pPr>
            <a:r>
              <a:rPr lang="en-US" b="0">
                <a:latin typeface="Aptos" panose="020B0004020202020204" pitchFamily="34" charset="0"/>
              </a:rPr>
              <a:t>For our last topic, tying it altogether, we will delve into how the DESSA can provide a data-driven approach to skill building.</a:t>
            </a:r>
          </a:p>
          <a:p>
            <a:pPr marL="171450" indent="-171450">
              <a:buFont typeface="Arial" panose="020B0604020202020204" pitchFamily="34" charset="0"/>
              <a:buChar char="•"/>
            </a:pPr>
            <a:r>
              <a:rPr lang="en-US" b="0">
                <a:latin typeface="Aptos" panose="020B0004020202020204" pitchFamily="34" charset="0"/>
              </a:rPr>
              <a:t>After that, we will end our session with an opportunity for reflection.</a:t>
            </a:r>
          </a:p>
        </p:txBody>
      </p:sp>
      <p:sp>
        <p:nvSpPr>
          <p:cNvPr id="4" name="Slide Number Placeholder 3"/>
          <p:cNvSpPr>
            <a:spLocks noGrp="1"/>
          </p:cNvSpPr>
          <p:nvPr>
            <p:ph type="sldNum" sz="quarter" idx="5"/>
          </p:nvPr>
        </p:nvSpPr>
        <p:spPr/>
        <p:txBody>
          <a:bodyPr/>
          <a:lstStyle/>
          <a:p>
            <a:fld id="{5469EFAD-A0D4-47A4-B2D3-6A0DF83874FB}" type="slidenum">
              <a:rPr lang="en-US" smtClean="0"/>
              <a:t>5</a:t>
            </a:fld>
            <a:endParaRPr lang="en-US"/>
          </a:p>
        </p:txBody>
      </p:sp>
    </p:spTree>
    <p:extLst>
      <p:ext uri="{BB962C8B-B14F-4D97-AF65-F5344CB8AC3E}">
        <p14:creationId xmlns:p14="http://schemas.microsoft.com/office/powerpoint/2010/main" val="3280572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 a reminder, the DESSA is an</a:t>
            </a:r>
            <a:r>
              <a:rPr lang="en-US" b="0">
                <a:latin typeface="+mj-lt"/>
              </a:rPr>
              <a:t> evidence-based social and emotional competency assessment to support student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latin typeface="+mj-lt"/>
            </a:endParaRPr>
          </a:p>
          <a:p>
            <a:pPr marL="171450" indent="-171450">
              <a:buFont typeface="Arial" panose="020B0604020202020204" pitchFamily="34" charset="0"/>
              <a:buChar char="•"/>
              <a:defRPr/>
            </a:pPr>
            <a:r>
              <a:rPr lang="en-US"/>
              <a:t> The data from the DESSA shares where a student has strengths within 6 skill areas as well as where teachers have an opportunity to provide further instruction. </a:t>
            </a:r>
            <a:r>
              <a:rPr lang="en-US" b="0" i="0">
                <a:solidFill>
                  <a:srgbClr val="747679"/>
                </a:solidFill>
                <a:effectLst/>
              </a:rPr>
              <a:t>With DESSA data, educators can design individualized instruction to better meet the unique needs of the students they serve.</a:t>
            </a:r>
            <a:endParaRPr lang="en-US"/>
          </a:p>
          <a:p>
            <a:pPr marL="171450" indent="-171450">
              <a:buFont typeface="Arial" panose="020B0604020202020204" pitchFamily="34" charset="0"/>
              <a:buChar char="•"/>
              <a:defRPr/>
            </a:pPr>
            <a:endParaRPr lang="en-US"/>
          </a:p>
          <a:p>
            <a:pPr marL="171450" indent="-171450">
              <a:buFont typeface="Arial" panose="020B0604020202020204" pitchFamily="34" charset="0"/>
              <a:buChar char="•"/>
              <a:defRPr/>
            </a:pPr>
            <a:r>
              <a:rPr lang="en-US"/>
              <a:t>The 6 skill areas are self-awareness, optimistic thinking, self-awareness, self-management, responsible decision making, social awareness, and relationship skills. </a:t>
            </a:r>
            <a:r>
              <a:rPr lang="en-US" b="1"/>
              <a:t>(next slide)</a:t>
            </a:r>
          </a:p>
        </p:txBody>
      </p:sp>
      <p:sp>
        <p:nvSpPr>
          <p:cNvPr id="4" name="Slide Number Placeholder 3"/>
          <p:cNvSpPr>
            <a:spLocks noGrp="1"/>
          </p:cNvSpPr>
          <p:nvPr>
            <p:ph type="sldNum" sz="quarter" idx="5"/>
          </p:nvPr>
        </p:nvSpPr>
        <p:spPr/>
        <p:txBody>
          <a:bodyPr/>
          <a:lstStyle/>
          <a:p>
            <a:fld id="{5469EFAD-A0D4-47A4-B2D3-6A0DF83874FB}" type="slidenum">
              <a:rPr lang="en-US" smtClean="0"/>
              <a:t>6</a:t>
            </a:fld>
            <a:endParaRPr lang="en-US"/>
          </a:p>
        </p:txBody>
      </p:sp>
    </p:spTree>
    <p:extLst>
      <p:ext uri="{BB962C8B-B14F-4D97-AF65-F5344CB8AC3E}">
        <p14:creationId xmlns:p14="http://schemas.microsoft.com/office/powerpoint/2010/main" val="2428884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111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a:t>Before we move forward into more detail about the DESSA assessments, let’s pause for an engagement activity.</a:t>
            </a:r>
          </a:p>
          <a:p>
            <a:pPr marL="3111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a:t>How can measuring student social and emotional competence be of value to </a:t>
            </a:r>
            <a:r>
              <a:rPr lang="en-US" u="none"/>
              <a:t>your</a:t>
            </a:r>
            <a:r>
              <a:rPr lang="en-US"/>
              <a:t> role as an educator? </a:t>
            </a:r>
          </a:p>
          <a:p>
            <a:pPr marL="3111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a:t>In other words, what benefits do you foresee from collecting this data about students’ strengths in social and emotional areas, based on your experience and expertise?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100" b="0" i="0">
              <a:solidFill>
                <a:srgbClr val="000000"/>
              </a:solidFill>
              <a:effectLst/>
              <a:latin typeface="Arial" panose="020B0604020202020204" pitchFamily="3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100" b="0" i="0">
                <a:solidFill>
                  <a:srgbClr val="000000"/>
                </a:solidFill>
                <a:effectLst/>
                <a:latin typeface="Arial" panose="020B0604020202020204" pitchFamily="34" charset="0"/>
              </a:rPr>
              <a:t>The recommended timing for this opening activity is 2 minutes.</a:t>
            </a:r>
            <a:r>
              <a:rPr lang="en-US" sz="1100" b="0" i="0">
                <a:solidFill>
                  <a:srgbClr val="000000"/>
                </a:solidFill>
                <a:effectLst/>
                <a:latin typeface="verdana" panose="020B0604030504040204" pitchFamily="34" charset="0"/>
              </a:rPr>
              <a:t>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100" b="0" i="0">
              <a:solidFill>
                <a:srgbClr val="000000"/>
              </a:solidFill>
              <a:effectLst/>
              <a:latin typeface="verdana" panose="020B0604030504040204" pitchFamily="34" charset="0"/>
            </a:endParaRPr>
          </a:p>
          <a:p>
            <a:pPr marL="3111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100" b="0" i="0">
                <a:solidFill>
                  <a:srgbClr val="000000"/>
                </a:solidFill>
                <a:effectLst/>
                <a:latin typeface="verdana" panose="020B0604030504040204" pitchFamily="34" charset="0"/>
              </a:rPr>
              <a:t>Thank you for sharing everyone! Now, let’s jump into DESSA details.</a:t>
            </a:r>
            <a:endParaRPr lang="en-US"/>
          </a:p>
          <a:p>
            <a:pPr marL="5969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endParaRPr lang="en-US"/>
          </a:p>
        </p:txBody>
      </p:sp>
    </p:spTree>
    <p:extLst>
      <p:ext uri="{BB962C8B-B14F-4D97-AF65-F5344CB8AC3E}">
        <p14:creationId xmlns:p14="http://schemas.microsoft.com/office/powerpoint/2010/main" val="1340055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7000"/>
              </a:lnSpc>
              <a:spcBef>
                <a:spcPts val="0"/>
              </a:spcBef>
              <a:spcAft>
                <a:spcPts val="0"/>
              </a:spcAft>
              <a:buClr>
                <a:srgbClr val="000000"/>
              </a:buClr>
              <a:buSzPts val="1400"/>
              <a:buFont typeface="Arial"/>
              <a:buChar char="●"/>
              <a:tabLst>
                <a:tab pos="465887" algn="l"/>
              </a:tabLst>
              <a:defRPr/>
            </a:pPr>
            <a:r>
              <a:rPr lang="en-US" sz="1200">
                <a:effectLst/>
                <a:highlight>
                  <a:srgbClr val="00FFFF"/>
                </a:highlight>
                <a:latin typeface="Arial" panose="020B0604020202020204" pitchFamily="34" charset="0"/>
                <a:ea typeface="Arial" panose="020B0604020202020204" pitchFamily="34" charset="0"/>
              </a:rPr>
              <a:t>On the bottom portion of this slide, the different DESSA assessments are noted, which we will expand on in just a moment.</a:t>
            </a:r>
          </a:p>
          <a:p>
            <a:pPr marL="457200" indent="-317500">
              <a:lnSpc>
                <a:spcPct val="107000"/>
              </a:lnSpc>
              <a:tabLst>
                <a:tab pos="465887" algn="l"/>
              </a:tabLst>
            </a:pPr>
            <a:r>
              <a:rPr lang="en-US" sz="1200">
                <a:effectLst/>
                <a:highlight>
                  <a:srgbClr val="00FFFF"/>
                </a:highlight>
                <a:latin typeface="Arial" panose="020B0604020202020204" pitchFamily="34" charset="0"/>
                <a:ea typeface="Arial" panose="020B0604020202020204" pitchFamily="34" charset="0"/>
              </a:rPr>
              <a:t>First, let’s take a look at the development and standardization properties of the DESSA assessments.</a:t>
            </a:r>
          </a:p>
          <a:p>
            <a:pPr marL="457200" indent="-317500">
              <a:lnSpc>
                <a:spcPct val="107000"/>
              </a:lnSpc>
              <a:tabLst>
                <a:tab pos="465887" algn="l"/>
              </a:tabLst>
            </a:pPr>
            <a:r>
              <a:rPr lang="en-US" sz="1200" b="1">
                <a:effectLst/>
                <a:highlight>
                  <a:srgbClr val="00FFFF"/>
                </a:highlight>
                <a:latin typeface="Arial" panose="020B0604020202020204" pitchFamily="34" charset="0"/>
                <a:ea typeface="Calibri" panose="020F0502020204030204" pitchFamily="34" charset="0"/>
                <a:cs typeface="Times New Roman" panose="02020603050405020304" pitchFamily="18" charset="0"/>
              </a:rPr>
              <a:t>(Click) </a:t>
            </a:r>
            <a:r>
              <a:rPr lang="en-US" sz="1200" b="0">
                <a:effectLst/>
                <a:highlight>
                  <a:srgbClr val="00FFFF"/>
                </a:highlight>
                <a:latin typeface="Arial" panose="020B0604020202020204" pitchFamily="34" charset="0"/>
                <a:ea typeface="Calibri" panose="020F0502020204030204" pitchFamily="34" charset="0"/>
                <a:cs typeface="Times New Roman" panose="02020603050405020304" pitchFamily="18" charset="0"/>
              </a:rPr>
              <a:t>All the DESSA assessments are standardized; there are </a:t>
            </a:r>
            <a:r>
              <a:rPr lang="en-US" sz="1200">
                <a:latin typeface="Calibri" panose="020F0502020204030204" pitchFamily="34" charset="0"/>
                <a:ea typeface="Calibri" panose="020F0502020204030204" pitchFamily="34" charset="0"/>
                <a:cs typeface="Times New Roman" panose="02020603050405020304" pitchFamily="18" charset="0"/>
              </a:rPr>
              <a:t>established procedures for administering, scoring, and interpreting the results.​ The standardization sample was representative of the population across the United States and a bias analysis was completed for each question item.</a:t>
            </a:r>
          </a:p>
          <a:p>
            <a:pPr marL="457200" indent="-317500">
              <a:lnSpc>
                <a:spcPct val="107000"/>
              </a:lnSpc>
              <a:tabLst>
                <a:tab pos="465887" algn="l"/>
              </a:tabLst>
            </a:pPr>
            <a:r>
              <a:rPr lang="en-US" sz="1200" b="1" i="1">
                <a:latin typeface="Calibri" panose="020F0502020204030204" pitchFamily="34" charset="0"/>
                <a:ea typeface="Calibri" panose="020F0502020204030204" pitchFamily="34" charset="0"/>
                <a:cs typeface="Times New Roman" panose="02020603050405020304" pitchFamily="18" charset="0"/>
              </a:rPr>
              <a:t>(Click) </a:t>
            </a:r>
            <a:r>
              <a:rPr lang="en-US" sz="1200">
                <a:latin typeface="Calibri" panose="020F0502020204030204" pitchFamily="34" charset="0"/>
                <a:ea typeface="Calibri" panose="020F0502020204030204" pitchFamily="34" charset="0"/>
                <a:cs typeface="Times New Roman" panose="02020603050405020304" pitchFamily="18" charset="0"/>
              </a:rPr>
              <a:t>They are norm-referenced scores and are based on a national sample of students. Students’ social and emotional competence can be compared or benchmarked to other students. ​The assessments are classified as Behavior Rating Scales which are one of the most common forms of assessment used in the educational field. </a:t>
            </a:r>
          </a:p>
          <a:p>
            <a:pPr algn="l"/>
            <a:r>
              <a:rPr lang="en-US" sz="1200" b="1" i="1">
                <a:latin typeface="Calibri" panose="020F0502020204030204" pitchFamily="34" charset="0"/>
                <a:ea typeface="Calibri" panose="020F0502020204030204" pitchFamily="34" charset="0"/>
                <a:cs typeface="Times New Roman" panose="02020603050405020304" pitchFamily="18" charset="0"/>
              </a:rPr>
              <a:t>(Click) </a:t>
            </a:r>
            <a:r>
              <a:rPr lang="en-US" sz="1200">
                <a:latin typeface="Calibri" panose="020F0502020204030204" pitchFamily="34" charset="0"/>
                <a:ea typeface="Calibri" panose="020F0502020204030204" pitchFamily="34" charset="0"/>
                <a:cs typeface="Times New Roman" panose="02020603050405020304" pitchFamily="18" charset="0"/>
              </a:rPr>
              <a:t>Most uniquely, the DESSA assessments are strength-based. Every question on the DESSA is a positively worded, desirable behavior, such as “get along with others”, rather than maladaptive ones, like “annoys others”. There are many advantages to this approach of promoting social and emotional competencies, a main benefit is that these social-emotional competencies contribute to a student’s resilience in the face of adversity. By highlighting students’ strengths, educators can </a:t>
            </a:r>
            <a:r>
              <a:rPr lang="en-US" sz="2000" b="0" i="0">
                <a:solidFill>
                  <a:srgbClr val="00325B"/>
                </a:solidFill>
                <a:effectLst/>
                <a:latin typeface="Work Sans" pitchFamily="2" charset="0"/>
              </a:rPr>
              <a:t>help students leverage their strengths in areas of growth.</a:t>
            </a:r>
            <a:endParaRPr lang="en-US" sz="12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8</a:t>
            </a:fld>
            <a:endParaRPr lang="en-US"/>
          </a:p>
        </p:txBody>
      </p:sp>
    </p:spTree>
    <p:extLst>
      <p:ext uri="{BB962C8B-B14F-4D97-AF65-F5344CB8AC3E}">
        <p14:creationId xmlns:p14="http://schemas.microsoft.com/office/powerpoint/2010/main" val="365522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900" b="1"/>
              <a:t>Slide Purpose: </a:t>
            </a:r>
            <a:r>
              <a:rPr lang="en-US" sz="900" b="0"/>
              <a:t>Provide a more detailed explanation of the DESSA-mini assessment properties</a:t>
            </a:r>
          </a:p>
          <a:p>
            <a:pPr marL="139700" indent="0">
              <a:buNone/>
            </a:pPr>
            <a:endParaRPr lang="en-US" sz="900" b="0"/>
          </a:p>
          <a:p>
            <a:pPr marL="139700" indent="0">
              <a:buNone/>
            </a:pPr>
            <a:r>
              <a:rPr lang="en-US" sz="900" b="1"/>
              <a:t>Talking points:</a:t>
            </a:r>
          </a:p>
          <a:p>
            <a:pPr marL="285750" marR="0" indent="-285750">
              <a:lnSpc>
                <a:spcPct val="107000"/>
              </a:lnSpc>
              <a:spcBef>
                <a:spcPts val="0"/>
              </a:spcBef>
              <a:spcAft>
                <a:spcPts val="800"/>
              </a:spcAft>
            </a:pPr>
            <a:r>
              <a:rPr lang="en-US" sz="1200" b="0">
                <a:effectLst/>
                <a:highlight>
                  <a:srgbClr val="00FFFF"/>
                </a:highlight>
                <a:ea typeface="Century" panose="02040604050505020304" pitchFamily="18" charset="0"/>
              </a:rPr>
              <a:t>The DESSA-mini </a:t>
            </a:r>
            <a:r>
              <a:rPr lang="en-US" sz="1200">
                <a:effectLst/>
                <a:highlight>
                  <a:srgbClr val="00FFFF"/>
                </a:highlight>
                <a:latin typeface="Calibri"/>
                <a:ea typeface="Century" panose="02040604050505020304" pitchFamily="18" charset="0"/>
                <a:cs typeface="Calibri"/>
              </a:rPr>
              <a:t>is a universal </a:t>
            </a:r>
            <a:r>
              <a:rPr lang="en-US" sz="1200" u="none">
                <a:effectLst/>
                <a:ea typeface="Century" panose="02040604050505020304" pitchFamily="18" charset="0"/>
              </a:rPr>
              <a:t>screener</a:t>
            </a:r>
            <a:r>
              <a:rPr lang="en-US" sz="1200">
                <a:effectLst/>
                <a:ea typeface="Century" panose="02040604050505020304" pitchFamily="18" charset="0"/>
              </a:rPr>
              <a:t> of social and emotional competence designed for </a:t>
            </a:r>
            <a:r>
              <a:rPr lang="en-US" sz="1200" b="1" i="1">
                <a:effectLst/>
                <a:ea typeface="Century" panose="02040604050505020304" pitchFamily="18" charset="0"/>
              </a:rPr>
              <a:t>all</a:t>
            </a:r>
            <a:r>
              <a:rPr lang="en-US" sz="1200">
                <a:effectLst/>
                <a:ea typeface="Century" panose="02040604050505020304" pitchFamily="18" charset="0"/>
              </a:rPr>
              <a:t> students. It has 8 questions and takes about 1 minute per student for an educator </a:t>
            </a:r>
            <a:r>
              <a:rPr lang="en-US" sz="1200" b="1">
                <a:effectLst/>
                <a:ea typeface="Century" panose="02040604050505020304" pitchFamily="18" charset="0"/>
              </a:rPr>
              <a:t>(or rater) </a:t>
            </a:r>
            <a:r>
              <a:rPr lang="en-US" sz="1200">
                <a:effectLst/>
                <a:ea typeface="Century" panose="02040604050505020304" pitchFamily="18" charset="0"/>
              </a:rPr>
              <a:t>to complete.</a:t>
            </a:r>
          </a:p>
          <a:p>
            <a:pPr marL="285750" indent="-285750">
              <a:lnSpc>
                <a:spcPct val="107000"/>
              </a:lnSpc>
              <a:spcAft>
                <a:spcPts val="800"/>
              </a:spcAft>
              <a:defRPr/>
            </a:pPr>
            <a:r>
              <a:rPr lang="en-US" sz="1200"/>
              <a:t>The primary purpose of the “mini” screener is to quickly and accurately identify which students may be at risk of academic and behavioral difficulties based on their social and emotional development. </a:t>
            </a:r>
          </a:p>
          <a:p>
            <a:pPr marL="285750" marR="0" lvl="0" indent="-285750" algn="l" defTabSz="914400" rtl="0" eaLnBrk="1" fontAlgn="auto" latinLnBrk="0" hangingPunct="1">
              <a:lnSpc>
                <a:spcPct val="107000"/>
              </a:lnSpc>
              <a:spcBef>
                <a:spcPts val="0"/>
              </a:spcBef>
              <a:spcAft>
                <a:spcPts val="800"/>
              </a:spcAft>
              <a:buClr>
                <a:srgbClr val="000000"/>
              </a:buClr>
              <a:buSzPts val="1400"/>
              <a:buFont typeface="Arial"/>
              <a:buChar char="●"/>
              <a:tabLst/>
              <a:defRPr/>
            </a:pPr>
            <a:r>
              <a:rPr lang="en-US" sz="1200"/>
              <a:t>The screener is completed online</a:t>
            </a:r>
            <a:r>
              <a:rPr lang="en-US" sz="1200" b="0"/>
              <a:t> after at least 4 weeks, or a cumulative of 24 hours over a 4 week period </a:t>
            </a:r>
            <a:r>
              <a:rPr lang="en-US" sz="1200"/>
              <a:t>of interaction and observation of the student. There are 4 different forms that can be utilized for progress monitoring throughout the school year.</a:t>
            </a:r>
            <a:endParaRPr lang="en-US" sz="1200">
              <a:effectLst/>
              <a:latin typeface="Arial" panose="020B0604020202020204" pitchFamily="34" charset="0"/>
              <a:ea typeface="Century" panose="02040604050505020304" pitchFamily="18" charset="0"/>
              <a:cs typeface="Times New Roman" panose="02020603050405020304" pitchFamily="18" charset="0"/>
            </a:endParaRPr>
          </a:p>
          <a:p>
            <a:pPr marL="285750" indent="-285750">
              <a:lnSpc>
                <a:spcPct val="107000"/>
              </a:lnSpc>
              <a:spcAft>
                <a:spcPts val="800"/>
              </a:spcAft>
            </a:pPr>
            <a:r>
              <a:rPr lang="en-US" sz="1200" b="1" i="1"/>
              <a:t>(Click) </a:t>
            </a:r>
            <a:r>
              <a:rPr lang="en-US" sz="1200">
                <a:effectLst/>
                <a:ea typeface="Century" panose="02040604050505020304" pitchFamily="18" charset="0"/>
              </a:rPr>
              <a:t>The results from the DESSA-mini produce a Social-Emotional Total (SET) score that provides an indication of a student’s </a:t>
            </a:r>
            <a:r>
              <a:rPr lang="en-US" sz="1200" b="1" i="1">
                <a:effectLst/>
                <a:ea typeface="Century" panose="02040604050505020304" pitchFamily="18" charset="0"/>
              </a:rPr>
              <a:t>overall</a:t>
            </a:r>
            <a:r>
              <a:rPr lang="en-US" sz="1200">
                <a:effectLst/>
                <a:ea typeface="Century" panose="02040604050505020304" pitchFamily="18" charset="0"/>
              </a:rPr>
              <a:t> social and emotional competence at the time of assessment.</a:t>
            </a:r>
            <a:r>
              <a:rPr lang="en-US" sz="1200">
                <a:ea typeface="Century" panose="02040604050505020304" pitchFamily="18" charset="0"/>
              </a:rPr>
              <a:t> </a:t>
            </a:r>
            <a:endParaRPr lang="en-US" sz="1200">
              <a:effectLst/>
              <a:latin typeface="Arial" panose="020B0604020202020204" pitchFamily="34" charset="0"/>
              <a:ea typeface="Century" panose="02040604050505020304" pitchFamily="18" charset="0"/>
            </a:endParaRPr>
          </a:p>
          <a:p>
            <a:pPr marL="285750" indent="-285750">
              <a:lnSpc>
                <a:spcPct val="107000"/>
              </a:lnSpc>
              <a:spcAft>
                <a:spcPts val="800"/>
              </a:spcAft>
            </a:pPr>
            <a:r>
              <a:rPr lang="en-US" sz="1200">
                <a:effectLst/>
                <a:ea typeface="Century" panose="02040604050505020304" pitchFamily="18" charset="0"/>
              </a:rPr>
              <a:t>This data can </a:t>
            </a:r>
            <a:r>
              <a:rPr lang="en-US" sz="1200">
                <a:effectLst/>
                <a:ea typeface="Calibri" panose="020F0502020204030204" pitchFamily="34" charset="0"/>
              </a:rPr>
              <a:t>help educators plan how best to strengthen, readjust, or add universal supports. This screener can also help to identify students that may benefit from additional assessment.</a:t>
            </a:r>
            <a:r>
              <a:rPr lang="en-US" sz="1200">
                <a:ea typeface="Calibri" panose="020F0502020204030204" pitchFamily="34" charset="0"/>
              </a:rPr>
              <a:t> </a:t>
            </a:r>
            <a:endParaRPr lang="en-US" sz="1200">
              <a:effectLst/>
              <a:latin typeface="Arial" panose="020B0604020202020204" pitchFamily="34" charset="0"/>
              <a:ea typeface="Calibri" panose="020F0502020204030204" pitchFamily="34" charset="0"/>
            </a:endParaRPr>
          </a:p>
          <a:p>
            <a:pPr marL="285750" marR="0" lvl="0" indent="-285750" algn="l" defTabSz="914400" rtl="0" eaLnBrk="1" fontAlgn="auto" latinLnBrk="0" hangingPunct="1">
              <a:lnSpc>
                <a:spcPct val="107000"/>
              </a:lnSpc>
              <a:spcBef>
                <a:spcPts val="0"/>
              </a:spcBef>
              <a:spcAft>
                <a:spcPts val="800"/>
              </a:spcAft>
              <a:buClr>
                <a:srgbClr val="000000"/>
              </a:buClr>
              <a:buSzPts val="1400"/>
              <a:buFont typeface="Arial"/>
              <a:buChar char="●"/>
              <a:tabLst/>
              <a:defRPr/>
            </a:pPr>
            <a:r>
              <a:rPr lang="en-US" sz="1200" b="1" i="1"/>
              <a:t>(Click) </a:t>
            </a:r>
            <a:r>
              <a:rPr lang="en-US" sz="1200"/>
              <a:t>A few examples of questions that are on the DESSA-mini are listed here, with the answer options that can be selected based on the frequency in which the educator has observed the student to utilize a specific skill.</a:t>
            </a:r>
          </a:p>
          <a:p>
            <a:pPr marL="285750" indent="-285750">
              <a:lnSpc>
                <a:spcPct val="107000"/>
              </a:lnSpc>
              <a:spcAft>
                <a:spcPts val="800"/>
              </a:spcAft>
              <a:defRPr/>
            </a:pPr>
            <a:r>
              <a:rPr lang="en-US" sz="1200"/>
              <a:t> </a:t>
            </a:r>
            <a:r>
              <a:rPr lang="en-US" sz="1200" i="1"/>
              <a:t>(</a:t>
            </a:r>
            <a:r>
              <a:rPr lang="en-US" sz="1200" b="1" i="1"/>
              <a:t>Facilitation options: </a:t>
            </a:r>
            <a:r>
              <a:rPr lang="en-US" sz="1200" i="1"/>
              <a:t>Pause momentarily to allow participants time to read or read aloud the questions/answer options that are listed on screen)</a:t>
            </a:r>
          </a:p>
          <a:p>
            <a:pPr marL="0" marR="0" lvl="0" indent="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sz="1200" i="1"/>
          </a:p>
          <a:p>
            <a:pPr marL="0" marR="0" lvl="0" indent="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200" i="1"/>
              <a:t>Facilitator FYI- There are </a:t>
            </a:r>
            <a:r>
              <a:rPr lang="en-US" sz="1200" b="1" i="1" u="sng"/>
              <a:t>8</a:t>
            </a:r>
            <a:r>
              <a:rPr lang="en-US" sz="1200" i="1"/>
              <a:t> questions on DESSA-mini K-8</a:t>
            </a:r>
          </a:p>
          <a:p>
            <a:pPr marL="285750" marR="0" indent="-285750">
              <a:lnSpc>
                <a:spcPct val="107000"/>
              </a:lnSpc>
              <a:spcBef>
                <a:spcPts val="0"/>
              </a:spcBef>
              <a:spcAft>
                <a:spcPts val="800"/>
              </a:spcAft>
            </a:pPr>
            <a:endParaRPr lang="en-US" sz="1200" i="1">
              <a:effectLst/>
              <a:latin typeface="Arial" panose="020B0604020202020204" pitchFamily="34" charset="0"/>
              <a:ea typeface="Calibri" panose="020F0502020204030204" pitchFamily="34" charset="0"/>
              <a:cs typeface="Times New Roman" panose="02020603050405020304" pitchFamily="18" charset="0"/>
            </a:endParaRPr>
          </a:p>
          <a:p>
            <a:pPr marL="457200" indent="-317500"/>
            <a:endParaRPr lang="en-US" sz="900" b="1" i="1"/>
          </a:p>
          <a:p>
            <a:pPr marL="139700" indent="0">
              <a:buNone/>
            </a:pPr>
            <a:endParaRPr lang="en-US" sz="900" b="1"/>
          </a:p>
          <a:p>
            <a:pPr marL="139700" indent="0">
              <a:buNone/>
            </a:pPr>
            <a:endParaRPr lang="en-US"/>
          </a:p>
        </p:txBody>
      </p:sp>
      <p:sp>
        <p:nvSpPr>
          <p:cNvPr id="4" name="Slide Number Placeholder 3"/>
          <p:cNvSpPr>
            <a:spLocks noGrp="1"/>
          </p:cNvSpPr>
          <p:nvPr>
            <p:ph type="sldNum" sz="quarter" idx="5"/>
          </p:nvPr>
        </p:nvSpPr>
        <p:spPr/>
        <p:txBody>
          <a:bodyPr/>
          <a:lstStyle/>
          <a:p>
            <a:fld id="{5469EFAD-A0D4-47A4-B2D3-6A0DF83874FB}" type="slidenum">
              <a:rPr lang="en-US" smtClean="0"/>
              <a:t>9</a:t>
            </a:fld>
            <a:endParaRPr lang="en-US"/>
          </a:p>
        </p:txBody>
      </p:sp>
    </p:spTree>
    <p:extLst>
      <p:ext uri="{BB962C8B-B14F-4D97-AF65-F5344CB8AC3E}">
        <p14:creationId xmlns:p14="http://schemas.microsoft.com/office/powerpoint/2010/main" val="1817789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B4F9-C217-118E-306A-E884392AAD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CD239B-BD02-EA64-9BF5-F2866EDAD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759AB9-F64C-13C9-B4E1-498C6235CF28}"/>
              </a:ext>
            </a:extLst>
          </p:cNvPr>
          <p:cNvSpPr>
            <a:spLocks noGrp="1"/>
          </p:cNvSpPr>
          <p:nvPr>
            <p:ph type="dt" sz="half" idx="10"/>
          </p:nvPr>
        </p:nvSpPr>
        <p:spPr/>
        <p:txBody>
          <a:bodyPr/>
          <a:lstStyle/>
          <a:p>
            <a:fld id="{CDFB3B15-4D5E-4AB5-A89E-82F66D1AA306}" type="datetimeFigureOut">
              <a:rPr lang="en-US" smtClean="0"/>
              <a:t>8/6/2024</a:t>
            </a:fld>
            <a:endParaRPr lang="en-US"/>
          </a:p>
        </p:txBody>
      </p:sp>
      <p:sp>
        <p:nvSpPr>
          <p:cNvPr id="5" name="Footer Placeholder 4">
            <a:extLst>
              <a:ext uri="{FF2B5EF4-FFF2-40B4-BE49-F238E27FC236}">
                <a16:creationId xmlns:a16="http://schemas.microsoft.com/office/drawing/2014/main" id="{B2154383-8A0A-A716-52BC-6F506B3DF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BDE70-BF6E-628E-26D0-8481BF942626}"/>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1714148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44C-293B-C454-A21B-C509BBE735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92B526-7A3D-F28D-CF25-FBB3F216C1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7A623-BDAA-9E90-E912-D18F7F9B8130}"/>
              </a:ext>
            </a:extLst>
          </p:cNvPr>
          <p:cNvSpPr>
            <a:spLocks noGrp="1"/>
          </p:cNvSpPr>
          <p:nvPr>
            <p:ph type="dt" sz="half" idx="10"/>
          </p:nvPr>
        </p:nvSpPr>
        <p:spPr/>
        <p:txBody>
          <a:bodyPr/>
          <a:lstStyle/>
          <a:p>
            <a:fld id="{CDFB3B15-4D5E-4AB5-A89E-82F66D1AA306}" type="datetimeFigureOut">
              <a:rPr lang="en-US" smtClean="0"/>
              <a:t>8/6/2024</a:t>
            </a:fld>
            <a:endParaRPr lang="en-US"/>
          </a:p>
        </p:txBody>
      </p:sp>
      <p:sp>
        <p:nvSpPr>
          <p:cNvPr id="5" name="Footer Placeholder 4">
            <a:extLst>
              <a:ext uri="{FF2B5EF4-FFF2-40B4-BE49-F238E27FC236}">
                <a16:creationId xmlns:a16="http://schemas.microsoft.com/office/drawing/2014/main" id="{6EF96CF5-30D9-6482-7A99-B584F22C1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4E2A1-9D30-889E-A70D-59FC5EC13A30}"/>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7280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9D80FF-C9D9-684A-BA71-0A6F706C1E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401BAA-41ED-02D1-DC92-9011E5461E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828C4-472A-7B09-D076-A0A70E8ED850}"/>
              </a:ext>
            </a:extLst>
          </p:cNvPr>
          <p:cNvSpPr>
            <a:spLocks noGrp="1"/>
          </p:cNvSpPr>
          <p:nvPr>
            <p:ph type="dt" sz="half" idx="10"/>
          </p:nvPr>
        </p:nvSpPr>
        <p:spPr/>
        <p:txBody>
          <a:bodyPr/>
          <a:lstStyle/>
          <a:p>
            <a:fld id="{CDFB3B15-4D5E-4AB5-A89E-82F66D1AA306}" type="datetimeFigureOut">
              <a:rPr lang="en-US" smtClean="0"/>
              <a:t>8/6/2024</a:t>
            </a:fld>
            <a:endParaRPr lang="en-US"/>
          </a:p>
        </p:txBody>
      </p:sp>
      <p:sp>
        <p:nvSpPr>
          <p:cNvPr id="5" name="Footer Placeholder 4">
            <a:extLst>
              <a:ext uri="{FF2B5EF4-FFF2-40B4-BE49-F238E27FC236}">
                <a16:creationId xmlns:a16="http://schemas.microsoft.com/office/drawing/2014/main" id="{80FE91A0-4298-98AE-E16A-6F90DF4BE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738E5-49EB-68B1-0E91-D0F4829B260C}"/>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94048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7" name="Group 6">
            <a:extLst>
              <a:ext uri="{FF2B5EF4-FFF2-40B4-BE49-F238E27FC236}">
                <a16:creationId xmlns:a16="http://schemas.microsoft.com/office/drawing/2014/main" id="{8311A338-7928-5904-8262-96084F85E28E}"/>
              </a:ext>
            </a:extLst>
          </p:cNvPr>
          <p:cNvGrpSpPr/>
          <p:nvPr userDrawn="1"/>
        </p:nvGrpSpPr>
        <p:grpSpPr>
          <a:xfrm>
            <a:off x="0" y="0"/>
            <a:ext cx="12192000" cy="6858000"/>
            <a:chOff x="0" y="0"/>
            <a:chExt cx="9144000" cy="5143500"/>
          </a:xfrm>
        </p:grpSpPr>
        <p:pic>
          <p:nvPicPr>
            <p:cNvPr id="3" name="Picture 2" descr="A picture containing screenshot, aqua, graphics, blue&#10;&#10;Description automatically generated">
              <a:extLst>
                <a:ext uri="{FF2B5EF4-FFF2-40B4-BE49-F238E27FC236}">
                  <a16:creationId xmlns:a16="http://schemas.microsoft.com/office/drawing/2014/main" id="{A95F69DC-EFD6-7000-8BE1-50F07AFA2A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5" name="Picture 4" descr="A picture containing screenshot, aqua, graphics, blue&#10;&#10;Description automatically generated">
              <a:extLst>
                <a:ext uri="{FF2B5EF4-FFF2-40B4-BE49-F238E27FC236}">
                  <a16:creationId xmlns:a16="http://schemas.microsoft.com/office/drawing/2014/main" id="{B61CE33C-1FF6-2DD8-6D2C-C21FDC33F8E5}"/>
                </a:ext>
              </a:extLst>
            </p:cNvPr>
            <p:cNvPicPr>
              <a:picLocks noChangeAspect="1"/>
            </p:cNvPicPr>
            <p:nvPr userDrawn="1"/>
          </p:nvPicPr>
          <p:blipFill rotWithShape="1">
            <a:blip r:embed="rId2"/>
            <a:srcRect t="12970" r="71885" b="72424"/>
            <a:stretch/>
          </p:blipFill>
          <p:spPr>
            <a:xfrm>
              <a:off x="0" y="75677"/>
              <a:ext cx="2570813" cy="751288"/>
            </a:xfrm>
            <a:prstGeom prst="rect">
              <a:avLst/>
            </a:prstGeom>
          </p:spPr>
        </p:pic>
      </p:grpSp>
      <p:sp>
        <p:nvSpPr>
          <p:cNvPr id="10" name="Google Shape;10;p2"/>
          <p:cNvSpPr txBox="1">
            <a:spLocks noGrp="1"/>
          </p:cNvSpPr>
          <p:nvPr>
            <p:ph type="ctrTitle"/>
          </p:nvPr>
        </p:nvSpPr>
        <p:spPr>
          <a:xfrm>
            <a:off x="915006" y="2552492"/>
            <a:ext cx="10361989" cy="2405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0" baseline="0">
                <a:solidFill>
                  <a:schemeClr val="bg1"/>
                </a:solidFill>
                <a:latin typeface="Proxima Nova Semibold" panose="02000506030000020004" pitchFamily="50" charset="0"/>
              </a:defRPr>
            </a:lvl1pPr>
            <a:lvl2pPr lvl="1" algn="r">
              <a:spcBef>
                <a:spcPts val="0"/>
              </a:spcBef>
              <a:spcAft>
                <a:spcPts val="0"/>
              </a:spcAft>
              <a:buSzPts val="6000"/>
              <a:buNone/>
              <a:defRPr sz="8000"/>
            </a:lvl2pPr>
            <a:lvl3pPr lvl="2" algn="r">
              <a:spcBef>
                <a:spcPts val="0"/>
              </a:spcBef>
              <a:spcAft>
                <a:spcPts val="0"/>
              </a:spcAft>
              <a:buSzPts val="6000"/>
              <a:buNone/>
              <a:defRPr sz="8000"/>
            </a:lvl3pPr>
            <a:lvl4pPr lvl="3" algn="r">
              <a:spcBef>
                <a:spcPts val="0"/>
              </a:spcBef>
              <a:spcAft>
                <a:spcPts val="0"/>
              </a:spcAft>
              <a:buSzPts val="6000"/>
              <a:buNone/>
              <a:defRPr sz="8000"/>
            </a:lvl4pPr>
            <a:lvl5pPr lvl="4" algn="r">
              <a:spcBef>
                <a:spcPts val="0"/>
              </a:spcBef>
              <a:spcAft>
                <a:spcPts val="0"/>
              </a:spcAft>
              <a:buSzPts val="6000"/>
              <a:buNone/>
              <a:defRPr sz="8000"/>
            </a:lvl5pPr>
            <a:lvl6pPr lvl="5" algn="r">
              <a:spcBef>
                <a:spcPts val="0"/>
              </a:spcBef>
              <a:spcAft>
                <a:spcPts val="0"/>
              </a:spcAft>
              <a:buSzPts val="6000"/>
              <a:buNone/>
              <a:defRPr sz="8000"/>
            </a:lvl6pPr>
            <a:lvl7pPr lvl="6" algn="r">
              <a:spcBef>
                <a:spcPts val="0"/>
              </a:spcBef>
              <a:spcAft>
                <a:spcPts val="0"/>
              </a:spcAft>
              <a:buSzPts val="6000"/>
              <a:buNone/>
              <a:defRPr sz="8000"/>
            </a:lvl7pPr>
            <a:lvl8pPr lvl="7" algn="r">
              <a:spcBef>
                <a:spcPts val="0"/>
              </a:spcBef>
              <a:spcAft>
                <a:spcPts val="0"/>
              </a:spcAft>
              <a:buSzPts val="6000"/>
              <a:buNone/>
              <a:defRPr sz="8000"/>
            </a:lvl8pPr>
            <a:lvl9pPr lvl="8" algn="r">
              <a:spcBef>
                <a:spcPts val="0"/>
              </a:spcBef>
              <a:spcAft>
                <a:spcPts val="0"/>
              </a:spcAft>
              <a:buSzPts val="6000"/>
              <a:buNone/>
              <a:defRPr sz="8000"/>
            </a:lvl9pPr>
          </a:lstStyle>
          <a:p>
            <a:endParaRPr/>
          </a:p>
        </p:txBody>
      </p:sp>
      <p:pic>
        <p:nvPicPr>
          <p:cNvPr id="6" name="Picture 5" descr="Text, logo&#10;&#10;Description automatically generated">
            <a:extLst>
              <a:ext uri="{FF2B5EF4-FFF2-40B4-BE49-F238E27FC236}">
                <a16:creationId xmlns:a16="http://schemas.microsoft.com/office/drawing/2014/main" id="{D89F9D50-0CE5-44E6-AE42-93A1B9F56C0D}"/>
              </a:ext>
            </a:extLst>
          </p:cNvPr>
          <p:cNvPicPr>
            <a:picLocks noChangeAspect="1"/>
          </p:cNvPicPr>
          <p:nvPr userDrawn="1"/>
        </p:nvPicPr>
        <p:blipFill>
          <a:blip r:embed="rId3"/>
          <a:stretch>
            <a:fillRect/>
          </a:stretch>
        </p:blipFill>
        <p:spPr>
          <a:xfrm>
            <a:off x="2458963" y="1036622"/>
            <a:ext cx="7274075" cy="1232948"/>
          </a:xfrm>
          <a:prstGeom prst="rect">
            <a:avLst/>
          </a:prstGeom>
        </p:spPr>
      </p:pic>
    </p:spTree>
    <p:extLst>
      <p:ext uri="{BB962C8B-B14F-4D97-AF65-F5344CB8AC3E}">
        <p14:creationId xmlns:p14="http://schemas.microsoft.com/office/powerpoint/2010/main" val="1249156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17"/>
        <p:cNvGrpSpPr/>
        <p:nvPr/>
      </p:nvGrpSpPr>
      <p:grpSpPr>
        <a:xfrm>
          <a:off x="0" y="0"/>
          <a:ext cx="0" cy="0"/>
          <a:chOff x="0" y="0"/>
          <a:chExt cx="0" cy="0"/>
        </a:xfrm>
      </p:grpSpPr>
      <p:grpSp>
        <p:nvGrpSpPr>
          <p:cNvPr id="13" name="Group 12">
            <a:extLst>
              <a:ext uri="{FF2B5EF4-FFF2-40B4-BE49-F238E27FC236}">
                <a16:creationId xmlns:a16="http://schemas.microsoft.com/office/drawing/2014/main" id="{21A191EA-FE0B-F1B4-54DF-689775E38891}"/>
              </a:ext>
            </a:extLst>
          </p:cNvPr>
          <p:cNvGrpSpPr/>
          <p:nvPr userDrawn="1"/>
        </p:nvGrpSpPr>
        <p:grpSpPr>
          <a:xfrm>
            <a:off x="1" y="0"/>
            <a:ext cx="7346689" cy="6858000"/>
            <a:chOff x="0" y="0"/>
            <a:chExt cx="5510017" cy="5143500"/>
          </a:xfrm>
        </p:grpSpPr>
        <p:pic>
          <p:nvPicPr>
            <p:cNvPr id="3" name="Picture 2" descr="A picture containing screenshot, aqua, graphics, blue&#10;&#10;Description automatically generated">
              <a:extLst>
                <a:ext uri="{FF2B5EF4-FFF2-40B4-BE49-F238E27FC236}">
                  <a16:creationId xmlns:a16="http://schemas.microsoft.com/office/drawing/2014/main" id="{E7C881C3-A7FB-E9A3-C954-742594D47763}"/>
                </a:ext>
              </a:extLst>
            </p:cNvPr>
            <p:cNvPicPr>
              <a:picLocks noChangeAspect="1"/>
            </p:cNvPicPr>
            <p:nvPr userDrawn="1"/>
          </p:nvPicPr>
          <p:blipFill rotWithShape="1">
            <a:blip r:embed="rId2"/>
            <a:srcRect l="1" r="39741"/>
            <a:stretch/>
          </p:blipFill>
          <p:spPr>
            <a:xfrm>
              <a:off x="0" y="0"/>
              <a:ext cx="5510017" cy="5143500"/>
            </a:xfrm>
            <a:prstGeom prst="rect">
              <a:avLst/>
            </a:prstGeom>
          </p:spPr>
        </p:pic>
        <p:pic>
          <p:nvPicPr>
            <p:cNvPr id="10" name="Picture 9" descr="A picture containing screenshot, aqua, graphics, blue&#10;&#10;Description automatically generated">
              <a:extLst>
                <a:ext uri="{FF2B5EF4-FFF2-40B4-BE49-F238E27FC236}">
                  <a16:creationId xmlns:a16="http://schemas.microsoft.com/office/drawing/2014/main" id="{FF94DEC5-10F9-BEC8-E478-67CE83DB3748}"/>
                </a:ext>
              </a:extLst>
            </p:cNvPr>
            <p:cNvPicPr>
              <a:picLocks noChangeAspect="1"/>
            </p:cNvPicPr>
            <p:nvPr userDrawn="1"/>
          </p:nvPicPr>
          <p:blipFill rotWithShape="1">
            <a:blip r:embed="rId2"/>
            <a:srcRect t="14718" r="76639" b="64590"/>
            <a:stretch/>
          </p:blipFill>
          <p:spPr>
            <a:xfrm>
              <a:off x="0" y="52470"/>
              <a:ext cx="2136098" cy="1064302"/>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9993" y="6151894"/>
            <a:ext cx="2848131" cy="706105"/>
          </a:xfrm>
          <a:prstGeom prst="rect">
            <a:avLst/>
          </a:prstGeom>
        </p:spPr>
      </p:pic>
    </p:spTree>
    <p:extLst>
      <p:ext uri="{BB962C8B-B14F-4D97-AF65-F5344CB8AC3E}">
        <p14:creationId xmlns:p14="http://schemas.microsoft.com/office/powerpoint/2010/main" val="1859584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reserve="1">
  <p:cSld name="Title">
    <p:bg>
      <p:bgPr>
        <a:solidFill>
          <a:schemeClr val="accent1"/>
        </a:solidFill>
        <a:effectLst/>
      </p:bgPr>
    </p:bg>
    <p:spTree>
      <p:nvGrpSpPr>
        <p:cNvPr id="1" name="Shape 9"/>
        <p:cNvGrpSpPr/>
        <p:nvPr/>
      </p:nvGrpSpPr>
      <p:grpSpPr>
        <a:xfrm>
          <a:off x="0" y="0"/>
          <a:ext cx="0" cy="0"/>
          <a:chOff x="0" y="0"/>
          <a:chExt cx="0" cy="0"/>
        </a:xfrm>
      </p:grpSpPr>
      <p:pic>
        <p:nvPicPr>
          <p:cNvPr id="4" name="Picture 3" descr="A picture containing screenshot, aqua, graphics, graphic design&#10;&#10;Description automatically generated">
            <a:extLst>
              <a:ext uri="{FF2B5EF4-FFF2-40B4-BE49-F238E27FC236}">
                <a16:creationId xmlns:a16="http://schemas.microsoft.com/office/drawing/2014/main" id="{3A2CF8D8-1FCC-0C47-DFF7-DAAABEA780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Google Shape;10;p2"/>
          <p:cNvSpPr txBox="1">
            <a:spLocks noGrp="1"/>
          </p:cNvSpPr>
          <p:nvPr>
            <p:ph type="ctrTitle"/>
          </p:nvPr>
        </p:nvSpPr>
        <p:spPr>
          <a:xfrm>
            <a:off x="915006" y="2552492"/>
            <a:ext cx="10361989" cy="2405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aseline="0">
                <a:solidFill>
                  <a:schemeClr val="bg1"/>
                </a:solidFill>
                <a:latin typeface="Proxima Nova Extrabold" panose="02000506030000020004" pitchFamily="50" charset="0"/>
              </a:defRPr>
            </a:lvl1pPr>
            <a:lvl2pPr lvl="1" algn="r">
              <a:spcBef>
                <a:spcPts val="0"/>
              </a:spcBef>
              <a:spcAft>
                <a:spcPts val="0"/>
              </a:spcAft>
              <a:buSzPts val="6000"/>
              <a:buNone/>
              <a:defRPr sz="8000"/>
            </a:lvl2pPr>
            <a:lvl3pPr lvl="2" algn="r">
              <a:spcBef>
                <a:spcPts val="0"/>
              </a:spcBef>
              <a:spcAft>
                <a:spcPts val="0"/>
              </a:spcAft>
              <a:buSzPts val="6000"/>
              <a:buNone/>
              <a:defRPr sz="8000"/>
            </a:lvl3pPr>
            <a:lvl4pPr lvl="3" algn="r">
              <a:spcBef>
                <a:spcPts val="0"/>
              </a:spcBef>
              <a:spcAft>
                <a:spcPts val="0"/>
              </a:spcAft>
              <a:buSzPts val="6000"/>
              <a:buNone/>
              <a:defRPr sz="8000"/>
            </a:lvl4pPr>
            <a:lvl5pPr lvl="4" algn="r">
              <a:spcBef>
                <a:spcPts val="0"/>
              </a:spcBef>
              <a:spcAft>
                <a:spcPts val="0"/>
              </a:spcAft>
              <a:buSzPts val="6000"/>
              <a:buNone/>
              <a:defRPr sz="8000"/>
            </a:lvl5pPr>
            <a:lvl6pPr lvl="5" algn="r">
              <a:spcBef>
                <a:spcPts val="0"/>
              </a:spcBef>
              <a:spcAft>
                <a:spcPts val="0"/>
              </a:spcAft>
              <a:buSzPts val="6000"/>
              <a:buNone/>
              <a:defRPr sz="8000"/>
            </a:lvl6pPr>
            <a:lvl7pPr lvl="6" algn="r">
              <a:spcBef>
                <a:spcPts val="0"/>
              </a:spcBef>
              <a:spcAft>
                <a:spcPts val="0"/>
              </a:spcAft>
              <a:buSzPts val="6000"/>
              <a:buNone/>
              <a:defRPr sz="8000"/>
            </a:lvl7pPr>
            <a:lvl8pPr lvl="7" algn="r">
              <a:spcBef>
                <a:spcPts val="0"/>
              </a:spcBef>
              <a:spcAft>
                <a:spcPts val="0"/>
              </a:spcAft>
              <a:buSzPts val="6000"/>
              <a:buNone/>
              <a:defRPr sz="8000"/>
            </a:lvl8pPr>
            <a:lvl9pPr lvl="8" algn="r">
              <a:spcBef>
                <a:spcPts val="0"/>
              </a:spcBef>
              <a:spcAft>
                <a:spcPts val="0"/>
              </a:spcAft>
              <a:buSzPts val="6000"/>
              <a:buNone/>
              <a:defRPr sz="8000"/>
            </a:lvl9pPr>
          </a:lstStyle>
          <a:p>
            <a:endParaRPr/>
          </a:p>
        </p:txBody>
      </p:sp>
      <p:sp>
        <p:nvSpPr>
          <p:cNvPr id="11" name="Google Shape;11;p2"/>
          <p:cNvSpPr/>
          <p:nvPr/>
        </p:nvSpPr>
        <p:spPr>
          <a:xfrm>
            <a:off x="8277500" y="5619451"/>
            <a:ext cx="30000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4489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17"/>
        <p:cNvGrpSpPr/>
        <p:nvPr/>
      </p:nvGrpSpPr>
      <p:grpSpPr>
        <a:xfrm>
          <a:off x="0" y="0"/>
          <a:ext cx="0" cy="0"/>
          <a:chOff x="0" y="0"/>
          <a:chExt cx="0" cy="0"/>
        </a:xfrm>
      </p:grpSpPr>
      <p:pic>
        <p:nvPicPr>
          <p:cNvPr id="3" name="Picture 2" descr="A picture containing text, design, graphics, graphic design&#10;&#10;Description automatically generated">
            <a:extLst>
              <a:ext uri="{FF2B5EF4-FFF2-40B4-BE49-F238E27FC236}">
                <a16:creationId xmlns:a16="http://schemas.microsoft.com/office/drawing/2014/main" id="{63448498-EC74-6AE3-6A85-71B4A6B675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415856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45"/>
        <p:cNvGrpSpPr/>
        <p:nvPr/>
      </p:nvGrpSpPr>
      <p:grpSpPr>
        <a:xfrm>
          <a:off x="0" y="0"/>
          <a:ext cx="0" cy="0"/>
          <a:chOff x="0" y="0"/>
          <a:chExt cx="0" cy="0"/>
        </a:xfrm>
      </p:grpSpPr>
      <p:pic>
        <p:nvPicPr>
          <p:cNvPr id="4" name="Picture 3">
            <a:extLst>
              <a:ext uri="{FF2B5EF4-FFF2-40B4-BE49-F238E27FC236}">
                <a16:creationId xmlns:a16="http://schemas.microsoft.com/office/drawing/2014/main" id="{B7886C59-C3B7-A634-FA53-B6FAFEAC6626}"/>
              </a:ext>
            </a:extLst>
          </p:cNvPr>
          <p:cNvPicPr>
            <a:picLocks noChangeAspect="1"/>
          </p:cNvPicPr>
          <p:nvPr userDrawn="1"/>
        </p:nvPicPr>
        <p:blipFill>
          <a:blip r:embed="rId2"/>
          <a:stretch>
            <a:fillRect/>
          </a:stretch>
        </p:blipFill>
        <p:spPr>
          <a:xfrm>
            <a:off x="0" y="429"/>
            <a:ext cx="12192000" cy="6857143"/>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 name="Google Shape;41;p7">
            <a:extLst>
              <a:ext uri="{FF2B5EF4-FFF2-40B4-BE49-F238E27FC236}">
                <a16:creationId xmlns:a16="http://schemas.microsoft.com/office/drawing/2014/main" id="{4685FB43-0D9A-5070-0FCF-AD854E8BAE6B}"/>
              </a:ext>
            </a:extLst>
          </p:cNvPr>
          <p:cNvSpPr txBox="1">
            <a:spLocks noGrp="1"/>
          </p:cNvSpPr>
          <p:nvPr>
            <p:ph type="body" idx="1"/>
          </p:nvPr>
        </p:nvSpPr>
        <p:spPr>
          <a:xfrm>
            <a:off x="2664175" y="1857900"/>
            <a:ext cx="860622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32264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2" name="Group 11">
            <a:extLst>
              <a:ext uri="{FF2B5EF4-FFF2-40B4-BE49-F238E27FC236}">
                <a16:creationId xmlns:a16="http://schemas.microsoft.com/office/drawing/2014/main" id="{54AE475B-EFF2-A50E-0D87-0331C7B9011D}"/>
              </a:ext>
            </a:extLst>
          </p:cNvPr>
          <p:cNvGrpSpPr/>
          <p:nvPr userDrawn="1"/>
        </p:nvGrpSpPr>
        <p:grpSpPr>
          <a:xfrm>
            <a:off x="-1" y="0"/>
            <a:ext cx="7346692" cy="6858000"/>
            <a:chOff x="-1" y="0"/>
            <a:chExt cx="5510019" cy="5143500"/>
          </a:xfrm>
        </p:grpSpPr>
        <p:pic>
          <p:nvPicPr>
            <p:cNvPr id="11" name="Picture 10" descr="A picture containing screenshot, aqua, graphics, blue&#10;&#10;Description automatically generated">
              <a:extLst>
                <a:ext uri="{FF2B5EF4-FFF2-40B4-BE49-F238E27FC236}">
                  <a16:creationId xmlns:a16="http://schemas.microsoft.com/office/drawing/2014/main" id="{E1BEC263-FA63-EA26-9BA7-7FD78F6D5C07}"/>
                </a:ext>
              </a:extLst>
            </p:cNvPr>
            <p:cNvPicPr>
              <a:picLocks noChangeAspect="1"/>
            </p:cNvPicPr>
            <p:nvPr userDrawn="1"/>
          </p:nvPicPr>
          <p:blipFill rotWithShape="1">
            <a:blip r:embed="rId2"/>
            <a:srcRect l="39742"/>
            <a:stretch/>
          </p:blipFill>
          <p:spPr>
            <a:xfrm>
              <a:off x="-1" y="0"/>
              <a:ext cx="5510019" cy="5143500"/>
            </a:xfrm>
            <a:prstGeom prst="rect">
              <a:avLst/>
            </a:prstGeom>
          </p:spPr>
        </p:pic>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7495" y="4613920"/>
              <a:ext cx="2136098"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1977658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3" name="Group 12">
            <a:extLst>
              <a:ext uri="{FF2B5EF4-FFF2-40B4-BE49-F238E27FC236}">
                <a16:creationId xmlns:a16="http://schemas.microsoft.com/office/drawing/2014/main" id="{21A191EA-FE0B-F1B4-54DF-689775E38891}"/>
              </a:ext>
            </a:extLst>
          </p:cNvPr>
          <p:cNvGrpSpPr/>
          <p:nvPr userDrawn="1"/>
        </p:nvGrpSpPr>
        <p:grpSpPr>
          <a:xfrm>
            <a:off x="1" y="0"/>
            <a:ext cx="7346689" cy="6858000"/>
            <a:chOff x="0" y="0"/>
            <a:chExt cx="5510017" cy="5143500"/>
          </a:xfrm>
        </p:grpSpPr>
        <p:pic>
          <p:nvPicPr>
            <p:cNvPr id="3" name="Picture 2" descr="A picture containing screenshot, aqua, graphics, blue&#10;&#10;Description automatically generated">
              <a:extLst>
                <a:ext uri="{FF2B5EF4-FFF2-40B4-BE49-F238E27FC236}">
                  <a16:creationId xmlns:a16="http://schemas.microsoft.com/office/drawing/2014/main" id="{E7C881C3-A7FB-E9A3-C954-742594D47763}"/>
                </a:ext>
              </a:extLst>
            </p:cNvPr>
            <p:cNvPicPr>
              <a:picLocks noChangeAspect="1"/>
            </p:cNvPicPr>
            <p:nvPr userDrawn="1"/>
          </p:nvPicPr>
          <p:blipFill rotWithShape="1">
            <a:blip r:embed="rId2"/>
            <a:srcRect l="1" r="39741"/>
            <a:stretch/>
          </p:blipFill>
          <p:spPr>
            <a:xfrm>
              <a:off x="0" y="0"/>
              <a:ext cx="5510017" cy="5143500"/>
            </a:xfrm>
            <a:prstGeom prst="rect">
              <a:avLst/>
            </a:prstGeom>
          </p:spPr>
        </p:pic>
        <p:pic>
          <p:nvPicPr>
            <p:cNvPr id="10" name="Picture 9" descr="A picture containing screenshot, aqua, graphics, blue&#10;&#10;Description automatically generated">
              <a:extLst>
                <a:ext uri="{FF2B5EF4-FFF2-40B4-BE49-F238E27FC236}">
                  <a16:creationId xmlns:a16="http://schemas.microsoft.com/office/drawing/2014/main" id="{FF94DEC5-10F9-BEC8-E478-67CE83DB3748}"/>
                </a:ext>
              </a:extLst>
            </p:cNvPr>
            <p:cNvPicPr>
              <a:picLocks noChangeAspect="1"/>
            </p:cNvPicPr>
            <p:nvPr userDrawn="1"/>
          </p:nvPicPr>
          <p:blipFill rotWithShape="1">
            <a:blip r:embed="rId2"/>
            <a:srcRect t="14718" r="76639" b="64590"/>
            <a:stretch/>
          </p:blipFill>
          <p:spPr>
            <a:xfrm>
              <a:off x="0" y="52470"/>
              <a:ext cx="2136098" cy="1064302"/>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9993" y="6151894"/>
            <a:ext cx="2848131" cy="706105"/>
          </a:xfrm>
          <a:prstGeom prst="rect">
            <a:avLst/>
          </a:prstGeom>
        </p:spPr>
      </p:pic>
    </p:spTree>
    <p:extLst>
      <p:ext uri="{BB962C8B-B14F-4D97-AF65-F5344CB8AC3E}">
        <p14:creationId xmlns:p14="http://schemas.microsoft.com/office/powerpoint/2010/main" val="1832920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53296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A7E1-545C-145D-070D-FD692A82E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AC28-145C-D0A7-8D44-9440AD22E8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490FD-1817-ED4D-2736-C01E884B1F50}"/>
              </a:ext>
            </a:extLst>
          </p:cNvPr>
          <p:cNvSpPr>
            <a:spLocks noGrp="1"/>
          </p:cNvSpPr>
          <p:nvPr>
            <p:ph type="dt" sz="half" idx="10"/>
          </p:nvPr>
        </p:nvSpPr>
        <p:spPr/>
        <p:txBody>
          <a:bodyPr/>
          <a:lstStyle/>
          <a:p>
            <a:fld id="{CDFB3B15-4D5E-4AB5-A89E-82F66D1AA306}" type="datetimeFigureOut">
              <a:rPr lang="en-US" smtClean="0"/>
              <a:t>8/6/2024</a:t>
            </a:fld>
            <a:endParaRPr lang="en-US"/>
          </a:p>
        </p:txBody>
      </p:sp>
      <p:sp>
        <p:nvSpPr>
          <p:cNvPr id="5" name="Footer Placeholder 4">
            <a:extLst>
              <a:ext uri="{FF2B5EF4-FFF2-40B4-BE49-F238E27FC236}">
                <a16:creationId xmlns:a16="http://schemas.microsoft.com/office/drawing/2014/main" id="{5C579488-F25C-CEA7-E141-82E7F50BEE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AFBA4-1523-FEAF-7AD8-1545186CAAFF}"/>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110292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B4A1C06B-21FF-5F51-68DC-5CBED3A78B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623484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620886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Background pattern&#10;&#10;Description automatically generated with low confidence">
            <a:extLst>
              <a:ext uri="{FF2B5EF4-FFF2-40B4-BE49-F238E27FC236}">
                <a16:creationId xmlns:a16="http://schemas.microsoft.com/office/drawing/2014/main" id="{EB057048-6319-C45B-28C8-A163697654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2051151632"/>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3799094740"/>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1698887186"/>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74376960-E948-13F4-F90B-4CE5DEEDE9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hasCustomPrompt="1"/>
          </p:nvPr>
        </p:nvSpPr>
        <p:spPr>
          <a:xfrm>
            <a:off x="921600"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761981" lvl="1" indent="0" rtl="0">
              <a:spcBef>
                <a:spcPts val="0"/>
              </a:spcBef>
              <a:spcAft>
                <a:spcPts val="0"/>
              </a:spcAft>
              <a:buSzPts val="1800"/>
              <a:buFont typeface="Arial" panose="020B0604020202020204" pitchFamily="34" charset="0"/>
              <a:buNone/>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r>
              <a:rPr lang="en-US"/>
              <a:t>Click to add text</a:t>
            </a:r>
          </a:p>
        </p:txBody>
      </p:sp>
      <p:sp>
        <p:nvSpPr>
          <p:cNvPr id="42" name="Google Shape;42;p7"/>
          <p:cNvSpPr txBox="1">
            <a:spLocks noGrp="1"/>
          </p:cNvSpPr>
          <p:nvPr>
            <p:ph type="body" idx="2"/>
          </p:nvPr>
        </p:nvSpPr>
        <p:spPr>
          <a:xfrm>
            <a:off x="4428117"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lang="en-US"/>
          </a:p>
        </p:txBody>
      </p:sp>
      <p:sp>
        <p:nvSpPr>
          <p:cNvPr id="43" name="Google Shape;43;p7"/>
          <p:cNvSpPr txBox="1">
            <a:spLocks noGrp="1"/>
          </p:cNvSpPr>
          <p:nvPr>
            <p:ph type="body" idx="3"/>
          </p:nvPr>
        </p:nvSpPr>
        <p:spPr>
          <a:xfrm>
            <a:off x="7934633"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396024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DB140519-FC95-D247-6751-1D2289413F5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267609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6F01682A-3205-228A-1966-20FF263E4FA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348243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9" name="Picture 8" descr="Background pattern&#10;&#10;Description automatically generated with low confidence">
            <a:extLst>
              <a:ext uri="{FF2B5EF4-FFF2-40B4-BE49-F238E27FC236}">
                <a16:creationId xmlns:a16="http://schemas.microsoft.com/office/drawing/2014/main" id="{CA63772D-877A-DE1C-5044-4CBA62AFEF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2652572605"/>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DFBDB1CF-D90F-7244-F086-220F828612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6" name="Graphic 5" descr="Closed quotation mark with solid fill">
            <a:extLst>
              <a:ext uri="{FF2B5EF4-FFF2-40B4-BE49-F238E27FC236}">
                <a16:creationId xmlns:a16="http://schemas.microsoft.com/office/drawing/2014/main" id="{97EDC488-23E6-F0B7-1F06-946A398C7F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5359" y="4941560"/>
            <a:ext cx="1219200" cy="1219200"/>
          </a:xfrm>
          <a:prstGeom prst="rect">
            <a:avLst/>
          </a:prstGeom>
        </p:spPr>
      </p:pic>
      <p:pic>
        <p:nvPicPr>
          <p:cNvPr id="9" name="Graphic 8" descr="Open quotation mark with solid fill">
            <a:extLst>
              <a:ext uri="{FF2B5EF4-FFF2-40B4-BE49-F238E27FC236}">
                <a16:creationId xmlns:a16="http://schemas.microsoft.com/office/drawing/2014/main" id="{D8961910-B9C1-0059-F5EB-B7227A6982F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48065" y="1230573"/>
            <a:ext cx="1219200" cy="1219200"/>
          </a:xfrm>
          <a:prstGeom prst="rect">
            <a:avLst/>
          </a:prstGeom>
        </p:spPr>
      </p:pic>
    </p:spTree>
    <p:extLst>
      <p:ext uri="{BB962C8B-B14F-4D97-AF65-F5344CB8AC3E}">
        <p14:creationId xmlns:p14="http://schemas.microsoft.com/office/powerpoint/2010/main" val="88225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1492-E893-A7A2-ED08-03FE9376AB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C9C71F-7553-70AC-3E82-9ED5925052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82D7F-5B13-767B-9711-E0FD41E6D316}"/>
              </a:ext>
            </a:extLst>
          </p:cNvPr>
          <p:cNvSpPr>
            <a:spLocks noGrp="1"/>
          </p:cNvSpPr>
          <p:nvPr>
            <p:ph type="dt" sz="half" idx="10"/>
          </p:nvPr>
        </p:nvSpPr>
        <p:spPr/>
        <p:txBody>
          <a:bodyPr/>
          <a:lstStyle/>
          <a:p>
            <a:fld id="{CDFB3B15-4D5E-4AB5-A89E-82F66D1AA306}" type="datetimeFigureOut">
              <a:rPr lang="en-US" smtClean="0"/>
              <a:t>8/6/2024</a:t>
            </a:fld>
            <a:endParaRPr lang="en-US"/>
          </a:p>
        </p:txBody>
      </p:sp>
      <p:sp>
        <p:nvSpPr>
          <p:cNvPr id="5" name="Footer Placeholder 4">
            <a:extLst>
              <a:ext uri="{FF2B5EF4-FFF2-40B4-BE49-F238E27FC236}">
                <a16:creationId xmlns:a16="http://schemas.microsoft.com/office/drawing/2014/main" id="{C095ED7B-1BBC-EEC7-2563-49C7A94FF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EFCB6-3AF1-2C06-B037-BFE989AD207D}"/>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034642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4" name="Picture 3" descr="A picture containing screenshot, text, design, graphic design&#10;&#10;Description automatically generated">
            <a:extLst>
              <a:ext uri="{FF2B5EF4-FFF2-40B4-BE49-F238E27FC236}">
                <a16:creationId xmlns:a16="http://schemas.microsoft.com/office/drawing/2014/main" id="{FFCAE99A-6D7C-A2D1-FBD2-1D8CD400EBE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2334514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45"/>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65B52B62-8D7D-6D81-A24E-FC8D276B84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6247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6" name="Group 5">
            <a:extLst>
              <a:ext uri="{FF2B5EF4-FFF2-40B4-BE49-F238E27FC236}">
                <a16:creationId xmlns:a16="http://schemas.microsoft.com/office/drawing/2014/main" id="{DC4F69A5-CC79-F5EC-06CA-119F57B3EED4}"/>
              </a:ext>
            </a:extLst>
          </p:cNvPr>
          <p:cNvGrpSpPr/>
          <p:nvPr userDrawn="1"/>
        </p:nvGrpSpPr>
        <p:grpSpPr>
          <a:xfrm>
            <a:off x="0" y="0"/>
            <a:ext cx="7377693" cy="6858000"/>
            <a:chOff x="0" y="0"/>
            <a:chExt cx="5533270" cy="5143500"/>
          </a:xfrm>
        </p:grpSpPr>
        <p:pic>
          <p:nvPicPr>
            <p:cNvPr id="5" name="Picture 4" descr="A picture containing screenshot, graphics, design&#10;&#10;Description automatically generated">
              <a:extLst>
                <a:ext uri="{FF2B5EF4-FFF2-40B4-BE49-F238E27FC236}">
                  <a16:creationId xmlns:a16="http://schemas.microsoft.com/office/drawing/2014/main" id="{60537290-4A4D-2E5C-BD6A-7A753C83B35E}"/>
                </a:ext>
              </a:extLst>
            </p:cNvPr>
            <p:cNvPicPr>
              <a:picLocks noChangeAspect="1"/>
            </p:cNvPicPr>
            <p:nvPr userDrawn="1"/>
          </p:nvPicPr>
          <p:blipFill rotWithShape="1">
            <a:blip r:embed="rId2"/>
            <a:srcRect l="39487"/>
            <a:stretch/>
          </p:blipFill>
          <p:spPr>
            <a:xfrm>
              <a:off x="0" y="0"/>
              <a:ext cx="5533270" cy="514350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798C5845-0B23-0025-5AAE-47BB3502FC58}"/>
                </a:ext>
              </a:extLst>
            </p:cNvPr>
            <p:cNvPicPr>
              <a:picLocks noChangeAspect="1"/>
            </p:cNvPicPr>
            <p:nvPr userDrawn="1"/>
          </p:nvPicPr>
          <p:blipFill rotWithShape="1">
            <a:blip r:embed="rId3"/>
            <a:srcRect t="89704" r="76557"/>
            <a:stretch/>
          </p:blipFill>
          <p:spPr>
            <a:xfrm>
              <a:off x="0" y="4613920"/>
              <a:ext cx="2143593"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1245581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ECD43160-DE7B-025A-D0C0-8BCD7B52D7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2732698901"/>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600" y="2082309"/>
            <a:ext cx="4945489"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600" y="2740478"/>
            <a:ext cx="4945489"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5" name="Text Placeholder 7">
            <a:extLst>
              <a:ext uri="{FF2B5EF4-FFF2-40B4-BE49-F238E27FC236}">
                <a16:creationId xmlns:a16="http://schemas.microsoft.com/office/drawing/2014/main" id="{6C65687B-F2F8-4725-AB38-1443C1EE6035}"/>
              </a:ext>
            </a:extLst>
          </p:cNvPr>
          <p:cNvSpPr>
            <a:spLocks noGrp="1"/>
          </p:cNvSpPr>
          <p:nvPr>
            <p:ph type="body" sz="quarter" idx="3"/>
          </p:nvPr>
        </p:nvSpPr>
        <p:spPr>
          <a:xfrm>
            <a:off x="6386669" y="2082309"/>
            <a:ext cx="4969844"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6" name="Content Placeholder 8">
            <a:extLst>
              <a:ext uri="{FF2B5EF4-FFF2-40B4-BE49-F238E27FC236}">
                <a16:creationId xmlns:a16="http://schemas.microsoft.com/office/drawing/2014/main" id="{EA3ACE14-018B-4E68-9CA0-EAA4E9A1612F}"/>
              </a:ext>
            </a:extLst>
          </p:cNvPr>
          <p:cNvSpPr>
            <a:spLocks noGrp="1"/>
          </p:cNvSpPr>
          <p:nvPr>
            <p:ph sz="quarter" idx="4"/>
          </p:nvPr>
        </p:nvSpPr>
        <p:spPr>
          <a:xfrm>
            <a:off x="6386669" y="2740477"/>
            <a:ext cx="4969844" cy="3383751"/>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968159"/>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020389"/>
            <a:ext cx="10348800" cy="4103840"/>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8794764"/>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chemeClr val="accent1"/>
        </a:solidFill>
        <a:effectLst/>
      </p:bgPr>
    </p:bg>
    <p:spTree>
      <p:nvGrpSpPr>
        <p:cNvPr id="1" name="Shape 55"/>
        <p:cNvGrpSpPr/>
        <p:nvPr/>
      </p:nvGrpSpPr>
      <p:grpSpPr>
        <a:xfrm>
          <a:off x="0" y="0"/>
          <a:ext cx="0" cy="0"/>
          <a:chOff x="0" y="0"/>
          <a:chExt cx="0" cy="0"/>
        </a:xfrm>
      </p:grpSpPr>
      <p:pic>
        <p:nvPicPr>
          <p:cNvPr id="4" name="Picture 3" descr="A picture containing screenshot, graphics, graphic design, design&#10;&#10;Description automatically generated">
            <a:extLst>
              <a:ext uri="{FF2B5EF4-FFF2-40B4-BE49-F238E27FC236}">
                <a16:creationId xmlns:a16="http://schemas.microsoft.com/office/drawing/2014/main" id="{83A3E625-9311-A016-C814-28F024ED1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Google Shape;19;p4">
            <a:extLst>
              <a:ext uri="{FF2B5EF4-FFF2-40B4-BE49-F238E27FC236}">
                <a16:creationId xmlns:a16="http://schemas.microsoft.com/office/drawing/2014/main" id="{E719FAE5-CFA8-4CE9-8004-60FB60C183C6}"/>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4209409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descr="A picture containing diagram, font, graphics, design&#10;&#10;Description automatically generated">
            <a:extLst>
              <a:ext uri="{FF2B5EF4-FFF2-40B4-BE49-F238E27FC236}">
                <a16:creationId xmlns:a16="http://schemas.microsoft.com/office/drawing/2014/main" id="{72390BCE-CC01-D1F8-F378-8B03578A62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599" y="2082309"/>
            <a:ext cx="7472893"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740478"/>
            <a:ext cx="7472893"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208113"/>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3" name="Google Shape;19;p4">
            <a:extLst>
              <a:ext uri="{FF2B5EF4-FFF2-40B4-BE49-F238E27FC236}">
                <a16:creationId xmlns:a16="http://schemas.microsoft.com/office/drawing/2014/main" id="{CF0A1558-F30B-49D1-959B-B433C7FFA5AB}"/>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tx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4" name="Picture 3" descr="A picture containing screenshot, design, pattern&#10;&#10;Description automatically generated">
            <a:extLst>
              <a:ext uri="{FF2B5EF4-FFF2-40B4-BE49-F238E27FC236}">
                <a16:creationId xmlns:a16="http://schemas.microsoft.com/office/drawing/2014/main" id="{C8AA689A-DBEB-ED72-FE96-998BD0370A16}"/>
              </a:ext>
            </a:extLst>
          </p:cNvPr>
          <p:cNvPicPr>
            <a:picLocks noChangeAspect="1"/>
          </p:cNvPicPr>
          <p:nvPr userDrawn="1"/>
        </p:nvPicPr>
        <p:blipFill rotWithShape="1">
          <a:blip r:embed="rId2"/>
          <a:srcRect l="79036" t="84369"/>
          <a:stretch/>
        </p:blipFill>
        <p:spPr>
          <a:xfrm>
            <a:off x="1" y="5786034"/>
            <a:ext cx="2555932" cy="1071967"/>
          </a:xfrm>
          <a:prstGeom prst="rect">
            <a:avLst/>
          </a:prstGeom>
        </p:spPr>
      </p:pic>
    </p:spTree>
    <p:extLst>
      <p:ext uri="{BB962C8B-B14F-4D97-AF65-F5344CB8AC3E}">
        <p14:creationId xmlns:p14="http://schemas.microsoft.com/office/powerpoint/2010/main" val="413308957"/>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0351-8DC0-049E-6F40-268D2C73B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91D8F-433A-A8A8-66ED-3D3785D101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7400FF-2A51-857C-AD04-120D956207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950D1-9CF2-2468-7B26-8EFEFA4FE545}"/>
              </a:ext>
            </a:extLst>
          </p:cNvPr>
          <p:cNvSpPr>
            <a:spLocks noGrp="1"/>
          </p:cNvSpPr>
          <p:nvPr>
            <p:ph type="dt" sz="half" idx="10"/>
          </p:nvPr>
        </p:nvSpPr>
        <p:spPr/>
        <p:txBody>
          <a:bodyPr/>
          <a:lstStyle/>
          <a:p>
            <a:fld id="{CDFB3B15-4D5E-4AB5-A89E-82F66D1AA306}" type="datetimeFigureOut">
              <a:rPr lang="en-US" smtClean="0"/>
              <a:t>8/6/2024</a:t>
            </a:fld>
            <a:endParaRPr lang="en-US"/>
          </a:p>
        </p:txBody>
      </p:sp>
      <p:sp>
        <p:nvSpPr>
          <p:cNvPr id="6" name="Footer Placeholder 5">
            <a:extLst>
              <a:ext uri="{FF2B5EF4-FFF2-40B4-BE49-F238E27FC236}">
                <a16:creationId xmlns:a16="http://schemas.microsoft.com/office/drawing/2014/main" id="{DE454E3E-3772-59AA-A73E-45DA0430FD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8E7A8C-3563-D56B-DF3E-4DAE4EAF28E3}"/>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20617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9CA8-BA96-6B47-2998-0A8B5CC0B9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4ACB34-691C-8DFF-0704-DAB1F0005C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C185A-1976-5495-7705-04578E9274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DB57A-9B81-96CE-0D03-24C00277C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4E3C40-B20A-3BB2-C98F-03CF6DAE17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21E96D-9F76-96FF-2849-204670B9CABE}"/>
              </a:ext>
            </a:extLst>
          </p:cNvPr>
          <p:cNvSpPr>
            <a:spLocks noGrp="1"/>
          </p:cNvSpPr>
          <p:nvPr>
            <p:ph type="dt" sz="half" idx="10"/>
          </p:nvPr>
        </p:nvSpPr>
        <p:spPr/>
        <p:txBody>
          <a:bodyPr/>
          <a:lstStyle/>
          <a:p>
            <a:fld id="{CDFB3B15-4D5E-4AB5-A89E-82F66D1AA306}" type="datetimeFigureOut">
              <a:rPr lang="en-US" smtClean="0"/>
              <a:t>8/6/2024</a:t>
            </a:fld>
            <a:endParaRPr lang="en-US"/>
          </a:p>
        </p:txBody>
      </p:sp>
      <p:sp>
        <p:nvSpPr>
          <p:cNvPr id="8" name="Footer Placeholder 7">
            <a:extLst>
              <a:ext uri="{FF2B5EF4-FFF2-40B4-BE49-F238E27FC236}">
                <a16:creationId xmlns:a16="http://schemas.microsoft.com/office/drawing/2014/main" id="{E6A9CD7D-1E04-2BCE-04A2-AFBBFE0F2D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725842-13AE-0F54-24C0-1E88697E3454}"/>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123052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A7EE-F2E8-F4DF-9773-37C0F708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047617-272E-6C84-8C06-90CF3CDFE121}"/>
              </a:ext>
            </a:extLst>
          </p:cNvPr>
          <p:cNvSpPr>
            <a:spLocks noGrp="1"/>
          </p:cNvSpPr>
          <p:nvPr>
            <p:ph type="dt" sz="half" idx="10"/>
          </p:nvPr>
        </p:nvSpPr>
        <p:spPr/>
        <p:txBody>
          <a:bodyPr/>
          <a:lstStyle/>
          <a:p>
            <a:fld id="{CDFB3B15-4D5E-4AB5-A89E-82F66D1AA306}" type="datetimeFigureOut">
              <a:rPr lang="en-US" smtClean="0"/>
              <a:t>8/6/2024</a:t>
            </a:fld>
            <a:endParaRPr lang="en-US"/>
          </a:p>
        </p:txBody>
      </p:sp>
      <p:sp>
        <p:nvSpPr>
          <p:cNvPr id="4" name="Footer Placeholder 3">
            <a:extLst>
              <a:ext uri="{FF2B5EF4-FFF2-40B4-BE49-F238E27FC236}">
                <a16:creationId xmlns:a16="http://schemas.microsoft.com/office/drawing/2014/main" id="{6E703537-54B2-8CF0-DDFA-7886B42D1B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5BE4F-78E8-3830-48D5-AF0BE52728CD}"/>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4170229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086CD6-6135-F295-AD12-BCDC70A7AECE}"/>
              </a:ext>
            </a:extLst>
          </p:cNvPr>
          <p:cNvSpPr>
            <a:spLocks noGrp="1"/>
          </p:cNvSpPr>
          <p:nvPr>
            <p:ph type="dt" sz="half" idx="10"/>
          </p:nvPr>
        </p:nvSpPr>
        <p:spPr/>
        <p:txBody>
          <a:bodyPr/>
          <a:lstStyle/>
          <a:p>
            <a:fld id="{CDFB3B15-4D5E-4AB5-A89E-82F66D1AA306}" type="datetimeFigureOut">
              <a:rPr lang="en-US" smtClean="0"/>
              <a:t>8/6/2024</a:t>
            </a:fld>
            <a:endParaRPr lang="en-US"/>
          </a:p>
        </p:txBody>
      </p:sp>
      <p:sp>
        <p:nvSpPr>
          <p:cNvPr id="3" name="Footer Placeholder 2">
            <a:extLst>
              <a:ext uri="{FF2B5EF4-FFF2-40B4-BE49-F238E27FC236}">
                <a16:creationId xmlns:a16="http://schemas.microsoft.com/office/drawing/2014/main" id="{1B5D1B23-5E79-E57B-1F47-67A3722E1E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63EF6C-0698-281B-711B-C70CEE2E0899}"/>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214324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81904-6776-BC6C-C58C-2E03D9057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C557B5-28D1-0262-7258-24965F415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8F0BBD-04C2-A375-F99B-66AC99CE2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A9DCA5-0719-A903-EA67-64AF5D261547}"/>
              </a:ext>
            </a:extLst>
          </p:cNvPr>
          <p:cNvSpPr>
            <a:spLocks noGrp="1"/>
          </p:cNvSpPr>
          <p:nvPr>
            <p:ph type="dt" sz="half" idx="10"/>
          </p:nvPr>
        </p:nvSpPr>
        <p:spPr/>
        <p:txBody>
          <a:bodyPr/>
          <a:lstStyle/>
          <a:p>
            <a:fld id="{CDFB3B15-4D5E-4AB5-A89E-82F66D1AA306}" type="datetimeFigureOut">
              <a:rPr lang="en-US" smtClean="0"/>
              <a:t>8/6/2024</a:t>
            </a:fld>
            <a:endParaRPr lang="en-US"/>
          </a:p>
        </p:txBody>
      </p:sp>
      <p:sp>
        <p:nvSpPr>
          <p:cNvPr id="6" name="Footer Placeholder 5">
            <a:extLst>
              <a:ext uri="{FF2B5EF4-FFF2-40B4-BE49-F238E27FC236}">
                <a16:creationId xmlns:a16="http://schemas.microsoft.com/office/drawing/2014/main" id="{747DE652-5C8D-C7B9-3F2E-22CF4CC02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20745B-5BC1-1AAD-B617-EC9DB8880966}"/>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59460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3F22-5294-A736-D0E0-5F8C664E32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E9C317-10DE-324D-48AC-490C927EF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518EE6-189B-1178-233D-4063675B1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BFCE23-3A05-8A2C-E92D-6CE1F15D6A15}"/>
              </a:ext>
            </a:extLst>
          </p:cNvPr>
          <p:cNvSpPr>
            <a:spLocks noGrp="1"/>
          </p:cNvSpPr>
          <p:nvPr>
            <p:ph type="dt" sz="half" idx="10"/>
          </p:nvPr>
        </p:nvSpPr>
        <p:spPr/>
        <p:txBody>
          <a:bodyPr/>
          <a:lstStyle/>
          <a:p>
            <a:fld id="{CDFB3B15-4D5E-4AB5-A89E-82F66D1AA306}" type="datetimeFigureOut">
              <a:rPr lang="en-US" smtClean="0"/>
              <a:t>8/6/2024</a:t>
            </a:fld>
            <a:endParaRPr lang="en-US"/>
          </a:p>
        </p:txBody>
      </p:sp>
      <p:sp>
        <p:nvSpPr>
          <p:cNvPr id="6" name="Footer Placeholder 5">
            <a:extLst>
              <a:ext uri="{FF2B5EF4-FFF2-40B4-BE49-F238E27FC236}">
                <a16:creationId xmlns:a16="http://schemas.microsoft.com/office/drawing/2014/main" id="{A4FFA692-9237-3D30-6A0F-8102169FC6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DE74FE-B2CD-C1BA-152F-F98DFC896C74}"/>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1037242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A192E7-3793-CB7D-975C-F483988DC0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A9FD9B-BB0D-92A2-40F9-53C536D3C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4ABC3-D6D5-1509-1DBC-3F427FCE70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B3B15-4D5E-4AB5-A89E-82F66D1AA306}" type="datetimeFigureOut">
              <a:rPr lang="en-US" smtClean="0"/>
              <a:t>8/6/2024</a:t>
            </a:fld>
            <a:endParaRPr lang="en-US"/>
          </a:p>
        </p:txBody>
      </p:sp>
      <p:sp>
        <p:nvSpPr>
          <p:cNvPr id="5" name="Footer Placeholder 4">
            <a:extLst>
              <a:ext uri="{FF2B5EF4-FFF2-40B4-BE49-F238E27FC236}">
                <a16:creationId xmlns:a16="http://schemas.microsoft.com/office/drawing/2014/main" id="{C056B3D4-74C9-D013-32A0-3E164C754A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876259-DBE2-CE99-1EEE-B8F8F67139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A1898-3DE1-4FE6-845F-9279A874B35C}" type="slidenum">
              <a:rPr lang="en-US" smtClean="0"/>
              <a:t>‹#›</a:t>
            </a:fld>
            <a:endParaRPr lang="en-US"/>
          </a:p>
        </p:txBody>
      </p:sp>
    </p:spTree>
    <p:extLst>
      <p:ext uri="{BB962C8B-B14F-4D97-AF65-F5344CB8AC3E}">
        <p14:creationId xmlns:p14="http://schemas.microsoft.com/office/powerpoint/2010/main" val="2945700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7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1600" y="837500"/>
            <a:ext cx="10348800" cy="658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pic>
        <p:nvPicPr>
          <p:cNvPr id="9" name="Picture 8" descr="Logo&#10;&#10;Description automatically generated">
            <a:extLst>
              <a:ext uri="{FF2B5EF4-FFF2-40B4-BE49-F238E27FC236}">
                <a16:creationId xmlns:a16="http://schemas.microsoft.com/office/drawing/2014/main" id="{B864EE0E-325F-47D6-BECA-0C03A54301EE}"/>
              </a:ext>
            </a:extLst>
          </p:cNvPr>
          <p:cNvPicPr>
            <a:picLocks noChangeAspect="1"/>
          </p:cNvPicPr>
          <p:nvPr userDrawn="1"/>
        </p:nvPicPr>
        <p:blipFill>
          <a:blip r:embed="rId27"/>
          <a:stretch>
            <a:fillRect/>
          </a:stretch>
        </p:blipFill>
        <p:spPr>
          <a:xfrm>
            <a:off x="275927" y="6441136"/>
            <a:ext cx="1291347" cy="218883"/>
          </a:xfrm>
          <a:prstGeom prst="rect">
            <a:avLst/>
          </a:prstGeom>
        </p:spPr>
      </p:pic>
    </p:spTree>
    <p:extLst>
      <p:ext uri="{BB962C8B-B14F-4D97-AF65-F5344CB8AC3E}">
        <p14:creationId xmlns:p14="http://schemas.microsoft.com/office/powerpoint/2010/main" val="3881227326"/>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bg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01597" marR="0" lvl="0" indent="0" algn="l" rtl="0">
        <a:lnSpc>
          <a:spcPct val="100000"/>
        </a:lnSpc>
        <a:spcBef>
          <a:spcPts val="0"/>
        </a:spcBef>
        <a:spcAft>
          <a:spcPts val="0"/>
        </a:spcAft>
        <a:buClr>
          <a:srgbClr val="000000"/>
        </a:buClr>
        <a:buFont typeface="Arial" panose="020B0604020202020204" pitchFamily="34" charset="0"/>
        <a:buNone/>
        <a:defRPr sz="1867"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0.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2E4_EFB4D268.xml"/><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1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13.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xml"/><Relationship Id="rId1" Type="http://schemas.openxmlformats.org/officeDocument/2006/relationships/tags" Target="../tags/tag1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tags" Target="../tags/tag15.xml"/><Relationship Id="rId5" Type="http://schemas.openxmlformats.org/officeDocument/2006/relationships/image" Target="../media/image37.png"/><Relationship Id="rId4" Type="http://schemas.microsoft.com/office/2018/10/relationships/comments" Target="../comments/modernComment_12EC_2FB1B2EB.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0.xml"/><Relationship Id="rId1" Type="http://schemas.openxmlformats.org/officeDocument/2006/relationships/tags" Target="../tags/tag16.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22.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ags" Target="../tags/tag18.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ags" Target="../tags/tag19.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ags" Target="../tags/tag2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1"/>
          <p:cNvSpPr txBox="1">
            <a:spLocks noGrp="1"/>
          </p:cNvSpPr>
          <p:nvPr>
            <p:ph type="ctrTitle"/>
          </p:nvPr>
        </p:nvSpPr>
        <p:spPr>
          <a:xfrm>
            <a:off x="949839" y="2923877"/>
            <a:ext cx="10292321" cy="2151920"/>
          </a:xfrm>
          <a:prstGeom prst="rect">
            <a:avLst/>
          </a:prstGeom>
        </p:spPr>
        <p:txBody>
          <a:bodyPr spcFirstLastPara="1" vert="horz" wrap="square" lIns="121900" tIns="121900" rIns="121900" bIns="121900" rtlCol="0" anchor="b" anchorCtr="0">
            <a:noAutofit/>
          </a:bodyPr>
          <a:lstStyle/>
          <a:p>
            <a:pPr>
              <a:lnSpc>
                <a:spcPct val="150000"/>
              </a:lnSpc>
            </a:pPr>
            <a:r>
              <a:rPr lang="en" sz="4800" b="1">
                <a:latin typeface="Proxima Nova Rg" panose="02000506030000020004" pitchFamily="50" charset="0"/>
                <a:ea typeface="Calibri"/>
                <a:cs typeface="Times New Roman"/>
              </a:rPr>
              <a:t>Unlocking Student Strengths </a:t>
            </a:r>
            <a:br>
              <a:rPr lang="en" sz="4800" b="1">
                <a:latin typeface="Proxima Nova Rg" panose="02000506030000020004" pitchFamily="50" charset="0"/>
                <a:ea typeface="Calibri"/>
                <a:cs typeface="Times New Roman"/>
              </a:rPr>
            </a:br>
            <a:r>
              <a:rPr lang="en" sz="4800" b="1">
                <a:latin typeface="Proxima Nova Rg" panose="02000506030000020004" pitchFamily="50" charset="0"/>
                <a:ea typeface="Calibri"/>
                <a:cs typeface="Times New Roman"/>
              </a:rPr>
              <a:t>with the DESSA</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226BAC1-B654-6E51-014A-71EB700501AD}"/>
              </a:ext>
            </a:extLst>
          </p:cNvPr>
          <p:cNvSpPr/>
          <p:nvPr/>
        </p:nvSpPr>
        <p:spPr>
          <a:xfrm>
            <a:off x="243836" y="6124764"/>
            <a:ext cx="2254369" cy="597044"/>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4">
            <a:extLst>
              <a:ext uri="{FF2B5EF4-FFF2-40B4-BE49-F238E27FC236}">
                <a16:creationId xmlns:a16="http://schemas.microsoft.com/office/drawing/2014/main" id="{E98E69AA-5B88-4224-A068-98BB11CF6791}"/>
              </a:ext>
            </a:extLst>
          </p:cNvPr>
          <p:cNvSpPr>
            <a:spLocks noGrp="1"/>
          </p:cNvSpPr>
          <p:nvPr>
            <p:ph type="title"/>
          </p:nvPr>
        </p:nvSpPr>
        <p:spPr>
          <a:xfrm>
            <a:off x="921600" y="954684"/>
            <a:ext cx="10348800" cy="658000"/>
          </a:xfrm>
        </p:spPr>
        <p:txBody>
          <a:bodyPr/>
          <a:lstStyle/>
          <a:p>
            <a:r>
              <a:rPr lang="en-US" sz="3600"/>
              <a:t>DESSA-HSE mini</a:t>
            </a:r>
          </a:p>
        </p:txBody>
      </p:sp>
      <p:sp>
        <p:nvSpPr>
          <p:cNvPr id="2" name="Rectangle: Rounded Corners 1">
            <a:extLst>
              <a:ext uri="{FF2B5EF4-FFF2-40B4-BE49-F238E27FC236}">
                <a16:creationId xmlns:a16="http://schemas.microsoft.com/office/drawing/2014/main" id="{551ECA82-EB04-D512-332D-C8D2416FE9DB}"/>
              </a:ext>
            </a:extLst>
          </p:cNvPr>
          <p:cNvSpPr/>
          <p:nvPr/>
        </p:nvSpPr>
        <p:spPr>
          <a:xfrm>
            <a:off x="9792928" y="296684"/>
            <a:ext cx="1778587" cy="658000"/>
          </a:xfrm>
          <a:prstGeom prst="roundRect">
            <a:avLst/>
          </a:prstGeom>
          <a:solidFill>
            <a:schemeClr val="accent3"/>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Proxima Nova Semibold" panose="02000506030000020004"/>
              </a:rPr>
              <a:t>9</a:t>
            </a:r>
            <a:r>
              <a:rPr lang="en-US" sz="2200" baseline="30000">
                <a:latin typeface="Proxima Nova Semibold" panose="02000506030000020004"/>
              </a:rPr>
              <a:t>th</a:t>
            </a:r>
            <a:r>
              <a:rPr lang="en-US" sz="2200">
                <a:latin typeface="Proxima Nova Semibold" panose="02000506030000020004"/>
              </a:rPr>
              <a:t>-12</a:t>
            </a:r>
            <a:r>
              <a:rPr lang="en-US" sz="2200" baseline="30000">
                <a:latin typeface="Proxima Nova Semibold" panose="02000506030000020004"/>
              </a:rPr>
              <a:t>th</a:t>
            </a:r>
            <a:r>
              <a:rPr lang="en-US" sz="2200">
                <a:latin typeface="Proxima Nova Semibold" panose="02000506030000020004"/>
              </a:rPr>
              <a:t> </a:t>
            </a:r>
          </a:p>
        </p:txBody>
      </p:sp>
      <p:grpSp>
        <p:nvGrpSpPr>
          <p:cNvPr id="50" name="Group 49">
            <a:extLst>
              <a:ext uri="{FF2B5EF4-FFF2-40B4-BE49-F238E27FC236}">
                <a16:creationId xmlns:a16="http://schemas.microsoft.com/office/drawing/2014/main" id="{C53A2728-459E-AD81-E9C1-E40F81DC50BA}"/>
              </a:ext>
            </a:extLst>
          </p:cNvPr>
          <p:cNvGrpSpPr/>
          <p:nvPr/>
        </p:nvGrpSpPr>
        <p:grpSpPr>
          <a:xfrm>
            <a:off x="8742218" y="2330218"/>
            <a:ext cx="3070590" cy="1272953"/>
            <a:chOff x="6312442" y="1504488"/>
            <a:chExt cx="2547164" cy="1794307"/>
          </a:xfrm>
        </p:grpSpPr>
        <p:sp>
          <p:nvSpPr>
            <p:cNvPr id="51" name="Rectangle: Rounded Corners 50">
              <a:extLst>
                <a:ext uri="{FF2B5EF4-FFF2-40B4-BE49-F238E27FC236}">
                  <a16:creationId xmlns:a16="http://schemas.microsoft.com/office/drawing/2014/main" id="{F4190ABB-289E-D834-14AF-71D351A7A787}"/>
                </a:ext>
              </a:extLst>
            </p:cNvPr>
            <p:cNvSpPr/>
            <p:nvPr/>
          </p:nvSpPr>
          <p:spPr>
            <a:xfrm>
              <a:off x="6374842" y="1504488"/>
              <a:ext cx="2484763" cy="1794307"/>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Proxima Nova Semibold" panose="02000506030000020004"/>
                </a:rPr>
                <a:t> </a:t>
              </a:r>
            </a:p>
          </p:txBody>
        </p:sp>
        <p:sp>
          <p:nvSpPr>
            <p:cNvPr id="52" name="TextBox 51">
              <a:extLst>
                <a:ext uri="{FF2B5EF4-FFF2-40B4-BE49-F238E27FC236}">
                  <a16:creationId xmlns:a16="http://schemas.microsoft.com/office/drawing/2014/main" id="{1BAD96F6-3105-A836-B5DF-0F8A36C555A3}"/>
                </a:ext>
              </a:extLst>
            </p:cNvPr>
            <p:cNvSpPr txBox="1"/>
            <p:nvPr/>
          </p:nvSpPr>
          <p:spPr>
            <a:xfrm>
              <a:off x="6312442" y="1606935"/>
              <a:ext cx="2547164" cy="1344874"/>
            </a:xfrm>
            <a:prstGeom prst="rect">
              <a:avLst/>
            </a:prstGeom>
            <a:noFill/>
          </p:spPr>
          <p:txBody>
            <a:bodyPr wrap="square">
              <a:spAutoFit/>
            </a:bodyPr>
            <a:lstStyle/>
            <a:p>
              <a:pPr algn="ctr"/>
              <a:r>
                <a:rPr lang="en-US" sz="1600" b="1">
                  <a:solidFill>
                    <a:schemeClr val="accent3"/>
                  </a:solidFill>
                  <a:latin typeface="Proxima Nova Semibold" panose="02000506030000020004"/>
                </a:rPr>
                <a:t>Score:  </a:t>
              </a:r>
            </a:p>
            <a:p>
              <a:pPr algn="ctr"/>
              <a:endParaRPr lang="en-US" sz="800" b="1">
                <a:solidFill>
                  <a:schemeClr val="accent3"/>
                </a:solidFill>
                <a:latin typeface="Proxima Nova Semibold" panose="02000506030000020004"/>
              </a:endParaRPr>
            </a:p>
            <a:p>
              <a:pPr algn="ctr"/>
              <a:r>
                <a:rPr lang="en-US" sz="1600" b="1">
                  <a:latin typeface="Proxima Nova Semibold" panose="02000506030000020004"/>
                </a:rPr>
                <a:t>Social-Emotional Total (SET) </a:t>
              </a:r>
            </a:p>
          </p:txBody>
        </p:sp>
      </p:grpSp>
      <p:grpSp>
        <p:nvGrpSpPr>
          <p:cNvPr id="3" name="Group 2">
            <a:extLst>
              <a:ext uri="{FF2B5EF4-FFF2-40B4-BE49-F238E27FC236}">
                <a16:creationId xmlns:a16="http://schemas.microsoft.com/office/drawing/2014/main" id="{1EA0091D-BAF6-2131-13DB-14951D9D8AAC}"/>
              </a:ext>
            </a:extLst>
          </p:cNvPr>
          <p:cNvGrpSpPr/>
          <p:nvPr/>
        </p:nvGrpSpPr>
        <p:grpSpPr>
          <a:xfrm>
            <a:off x="921600" y="2330218"/>
            <a:ext cx="3519321" cy="1272953"/>
            <a:chOff x="921600" y="2313709"/>
            <a:chExt cx="3519321" cy="1760528"/>
          </a:xfrm>
        </p:grpSpPr>
        <p:sp>
          <p:nvSpPr>
            <p:cNvPr id="54" name="TextBox 53">
              <a:extLst>
                <a:ext uri="{FF2B5EF4-FFF2-40B4-BE49-F238E27FC236}">
                  <a16:creationId xmlns:a16="http://schemas.microsoft.com/office/drawing/2014/main" id="{3CC4F1FA-7C10-4D1A-7C8C-5C8F9566040B}"/>
                </a:ext>
              </a:extLst>
            </p:cNvPr>
            <p:cNvSpPr txBox="1"/>
            <p:nvPr/>
          </p:nvSpPr>
          <p:spPr>
            <a:xfrm>
              <a:off x="1014209" y="2944517"/>
              <a:ext cx="3313018" cy="553998"/>
            </a:xfrm>
            <a:prstGeom prst="rect">
              <a:avLst/>
            </a:prstGeom>
            <a:noFill/>
          </p:spPr>
          <p:txBody>
            <a:bodyPr wrap="square">
              <a:spAutoFit/>
            </a:bodyPr>
            <a:lstStyle/>
            <a:p>
              <a:pPr algn="ctr"/>
              <a:endParaRPr lang="en-US" b="1" baseline="30000">
                <a:latin typeface="Proxima Nova Semibold" panose="02000506030000020004"/>
              </a:endParaRPr>
            </a:p>
            <a:p>
              <a:pPr algn="ctr"/>
              <a:r>
                <a:rPr lang="en-US" b="1">
                  <a:latin typeface="Proxima Nova Semibold" panose="02000506030000020004"/>
                </a:rPr>
                <a:t>Educators Complete</a:t>
              </a:r>
              <a:endParaRPr lang="en-US" b="1" baseline="30000">
                <a:latin typeface="Proxima Nova Semibold" panose="02000506030000020004"/>
              </a:endParaRPr>
            </a:p>
          </p:txBody>
        </p:sp>
        <p:sp>
          <p:nvSpPr>
            <p:cNvPr id="55" name="TextBox 54">
              <a:extLst>
                <a:ext uri="{FF2B5EF4-FFF2-40B4-BE49-F238E27FC236}">
                  <a16:creationId xmlns:a16="http://schemas.microsoft.com/office/drawing/2014/main" id="{36AA3CD3-ED9A-11B8-8EF2-7066EBA81947}"/>
                </a:ext>
              </a:extLst>
            </p:cNvPr>
            <p:cNvSpPr txBox="1"/>
            <p:nvPr/>
          </p:nvSpPr>
          <p:spPr>
            <a:xfrm>
              <a:off x="1231002" y="2575186"/>
              <a:ext cx="2900515" cy="369332"/>
            </a:xfrm>
            <a:prstGeom prst="rect">
              <a:avLst/>
            </a:prstGeom>
            <a:noFill/>
          </p:spPr>
          <p:txBody>
            <a:bodyPr wrap="square">
              <a:spAutoFit/>
            </a:bodyPr>
            <a:lstStyle/>
            <a:p>
              <a:pPr algn="ctr"/>
              <a:r>
                <a:rPr lang="en-US" b="1">
                  <a:solidFill>
                    <a:schemeClr val="accent3"/>
                  </a:solidFill>
                  <a:latin typeface="Proxima Nova Semibold" panose="02000506030000020004"/>
                </a:rPr>
                <a:t>Universal Screener</a:t>
              </a:r>
            </a:p>
          </p:txBody>
        </p:sp>
        <p:sp>
          <p:nvSpPr>
            <p:cNvPr id="56" name="Rectangle: Rounded Corners 55">
              <a:extLst>
                <a:ext uri="{FF2B5EF4-FFF2-40B4-BE49-F238E27FC236}">
                  <a16:creationId xmlns:a16="http://schemas.microsoft.com/office/drawing/2014/main" id="{CDA998E9-F114-BE7C-C1A1-799FD6292602}"/>
                </a:ext>
              </a:extLst>
            </p:cNvPr>
            <p:cNvSpPr/>
            <p:nvPr/>
          </p:nvSpPr>
          <p:spPr>
            <a:xfrm>
              <a:off x="921600" y="2313709"/>
              <a:ext cx="3519321" cy="1760528"/>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Proxima Nova Semibold" panose="02000506030000020004"/>
              </a:endParaRPr>
            </a:p>
          </p:txBody>
        </p:sp>
      </p:grpSp>
      <p:grpSp>
        <p:nvGrpSpPr>
          <p:cNvPr id="4" name="Group 3">
            <a:extLst>
              <a:ext uri="{FF2B5EF4-FFF2-40B4-BE49-F238E27FC236}">
                <a16:creationId xmlns:a16="http://schemas.microsoft.com/office/drawing/2014/main" id="{E46DEB0E-892B-E859-5AC8-AF044583F63F}"/>
              </a:ext>
            </a:extLst>
          </p:cNvPr>
          <p:cNvGrpSpPr/>
          <p:nvPr/>
        </p:nvGrpSpPr>
        <p:grpSpPr>
          <a:xfrm>
            <a:off x="5154050" y="2330218"/>
            <a:ext cx="2950261" cy="1272953"/>
            <a:chOff x="4800820" y="2330218"/>
            <a:chExt cx="2950261" cy="1760528"/>
          </a:xfrm>
        </p:grpSpPr>
        <p:sp>
          <p:nvSpPr>
            <p:cNvPr id="57" name="Rectangle: Rounded Corners 56">
              <a:extLst>
                <a:ext uri="{FF2B5EF4-FFF2-40B4-BE49-F238E27FC236}">
                  <a16:creationId xmlns:a16="http://schemas.microsoft.com/office/drawing/2014/main" id="{15E59C65-7323-B96F-95FD-09858597406F}"/>
                </a:ext>
              </a:extLst>
            </p:cNvPr>
            <p:cNvSpPr/>
            <p:nvPr/>
          </p:nvSpPr>
          <p:spPr>
            <a:xfrm>
              <a:off x="4800820" y="2330218"/>
              <a:ext cx="2950261" cy="1760528"/>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Proxima Nova Semibold" panose="02000506030000020004"/>
              </a:endParaRPr>
            </a:p>
          </p:txBody>
        </p:sp>
        <p:sp>
          <p:nvSpPr>
            <p:cNvPr id="62" name="TextBox 61">
              <a:extLst>
                <a:ext uri="{FF2B5EF4-FFF2-40B4-BE49-F238E27FC236}">
                  <a16:creationId xmlns:a16="http://schemas.microsoft.com/office/drawing/2014/main" id="{068CA0AC-C349-152D-005B-FB5DF6397C54}"/>
                </a:ext>
              </a:extLst>
            </p:cNvPr>
            <p:cNvSpPr txBox="1"/>
            <p:nvPr/>
          </p:nvSpPr>
          <p:spPr>
            <a:xfrm>
              <a:off x="5001614" y="2457646"/>
              <a:ext cx="2468662" cy="430887"/>
            </a:xfrm>
            <a:prstGeom prst="rect">
              <a:avLst/>
            </a:prstGeom>
            <a:noFill/>
          </p:spPr>
          <p:txBody>
            <a:bodyPr wrap="square">
              <a:spAutoFit/>
            </a:bodyPr>
            <a:lstStyle/>
            <a:p>
              <a:pPr algn="ctr"/>
              <a:r>
                <a:rPr lang="en-US" sz="2200" b="1">
                  <a:solidFill>
                    <a:schemeClr val="accent3"/>
                  </a:solidFill>
                  <a:latin typeface="Proxima Nova Semibold" panose="02000506030000020004"/>
                </a:rPr>
                <a:t>4 Forms</a:t>
              </a:r>
            </a:p>
          </p:txBody>
        </p:sp>
      </p:grpSp>
      <p:pic>
        <p:nvPicPr>
          <p:cNvPr id="6" name="Picture 5" descr="A blue and black clock&#10;&#10;Description automatically generated">
            <a:extLst>
              <a:ext uri="{FF2B5EF4-FFF2-40B4-BE49-F238E27FC236}">
                <a16:creationId xmlns:a16="http://schemas.microsoft.com/office/drawing/2014/main" id="{B26E0113-0EEF-0B2A-62BF-D77AAFE4D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333" y="2932331"/>
            <a:ext cx="487684" cy="496669"/>
          </a:xfrm>
          <a:prstGeom prst="rect">
            <a:avLst/>
          </a:prstGeom>
        </p:spPr>
      </p:pic>
      <p:pic>
        <p:nvPicPr>
          <p:cNvPr id="8" name="Picture 7">
            <a:extLst>
              <a:ext uri="{FF2B5EF4-FFF2-40B4-BE49-F238E27FC236}">
                <a16:creationId xmlns:a16="http://schemas.microsoft.com/office/drawing/2014/main" id="{2A1682E5-B041-D059-287F-12168561F8CC}"/>
              </a:ext>
            </a:extLst>
          </p:cNvPr>
          <p:cNvPicPr>
            <a:picLocks noChangeAspect="1"/>
          </p:cNvPicPr>
          <p:nvPr/>
        </p:nvPicPr>
        <p:blipFill>
          <a:blip r:embed="rId4"/>
          <a:stretch>
            <a:fillRect/>
          </a:stretch>
        </p:blipFill>
        <p:spPr>
          <a:xfrm>
            <a:off x="243836" y="4059278"/>
            <a:ext cx="11701634" cy="26738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59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5" name="Title 1">
            <a:extLst>
              <a:ext uri="{FF2B5EF4-FFF2-40B4-BE49-F238E27FC236}">
                <a16:creationId xmlns:a16="http://schemas.microsoft.com/office/drawing/2014/main" id="{149CF281-7E47-C54A-CEC7-858119E846BC}"/>
              </a:ext>
            </a:extLst>
          </p:cNvPr>
          <p:cNvSpPr>
            <a:spLocks noGrp="1"/>
          </p:cNvSpPr>
          <p:nvPr>
            <p:ph type="title"/>
          </p:nvPr>
        </p:nvSpPr>
        <p:spPr>
          <a:xfrm>
            <a:off x="963343" y="955606"/>
            <a:ext cx="7761600" cy="493500"/>
          </a:xfrm>
        </p:spPr>
        <p:txBody>
          <a:bodyPr/>
          <a:lstStyle/>
          <a:p>
            <a:r>
              <a:rPr lang="en-US" sz="3600">
                <a:solidFill>
                  <a:srgbClr val="747679"/>
                </a:solidFill>
                <a:latin typeface="Proxima Nova Semibold"/>
              </a:rPr>
              <a:t>DESSA 2</a:t>
            </a:r>
          </a:p>
        </p:txBody>
      </p:sp>
      <p:grpSp>
        <p:nvGrpSpPr>
          <p:cNvPr id="6" name="Group 5">
            <a:extLst>
              <a:ext uri="{FF2B5EF4-FFF2-40B4-BE49-F238E27FC236}">
                <a16:creationId xmlns:a16="http://schemas.microsoft.com/office/drawing/2014/main" id="{5B9E4728-9465-F7EF-B3C1-09D45348D2DE}"/>
              </a:ext>
            </a:extLst>
          </p:cNvPr>
          <p:cNvGrpSpPr/>
          <p:nvPr/>
        </p:nvGrpSpPr>
        <p:grpSpPr>
          <a:xfrm>
            <a:off x="1060565" y="4677680"/>
            <a:ext cx="3335761" cy="1468080"/>
            <a:chOff x="6271672" y="2494320"/>
            <a:chExt cx="2736364" cy="1566051"/>
          </a:xfrm>
        </p:grpSpPr>
        <p:sp>
          <p:nvSpPr>
            <p:cNvPr id="106" name="Rectangle: Rounded Corners 105">
              <a:extLst>
                <a:ext uri="{FF2B5EF4-FFF2-40B4-BE49-F238E27FC236}">
                  <a16:creationId xmlns:a16="http://schemas.microsoft.com/office/drawing/2014/main" id="{9EC2305D-B1DD-D6F3-CA82-3C82D0E4301D}"/>
                </a:ext>
              </a:extLst>
            </p:cNvPr>
            <p:cNvSpPr/>
            <p:nvPr/>
          </p:nvSpPr>
          <p:spPr>
            <a:xfrm>
              <a:off x="6271672" y="2494320"/>
              <a:ext cx="2736364" cy="1566051"/>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7" name="TextBox 106">
              <a:extLst>
                <a:ext uri="{FF2B5EF4-FFF2-40B4-BE49-F238E27FC236}">
                  <a16:creationId xmlns:a16="http://schemas.microsoft.com/office/drawing/2014/main" id="{0BE0A087-E485-3C66-8F81-50514348522A}"/>
                </a:ext>
              </a:extLst>
            </p:cNvPr>
            <p:cNvSpPr txBox="1"/>
            <p:nvPr/>
          </p:nvSpPr>
          <p:spPr>
            <a:xfrm>
              <a:off x="6334972" y="2605428"/>
              <a:ext cx="2520818" cy="13080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sng" strike="noStrike" kern="0" cap="none" spc="0" normalizeH="0" baseline="0" noProof="0">
                  <a:ln>
                    <a:noFill/>
                  </a:ln>
                  <a:solidFill>
                    <a:srgbClr val="00325B"/>
                  </a:solidFill>
                  <a:effectLst/>
                  <a:uLnTx/>
                  <a:uFillTx/>
                  <a:latin typeface="Proxima Nova Semibold" panose="02000506030000020004"/>
                  <a:cs typeface="Arial"/>
                  <a:sym typeface="Arial"/>
                </a:rPr>
                <a:t>Scores</a:t>
              </a:r>
              <a:r>
                <a:rPr kumimoji="0" lang="en-US" sz="2200" b="1" i="0" strike="noStrike" kern="0" cap="none" spc="0" normalizeH="0" baseline="0" noProof="0">
                  <a:ln>
                    <a:noFill/>
                  </a:ln>
                  <a:solidFill>
                    <a:srgbClr val="00325B"/>
                  </a:solidFill>
                  <a:effectLst/>
                  <a:uLnTx/>
                  <a:uFillTx/>
                  <a:latin typeface="Proxima Nova Semibold" panose="02000506030000020004"/>
                  <a:cs typeface="Arial"/>
                  <a:sym typeface="Arial"/>
                </a:rPr>
                <a:t>:</a:t>
              </a:r>
              <a:endParaRPr lang="en-US" sz="2200" b="1" kern="0">
                <a:solidFill>
                  <a:srgbClr val="00325B"/>
                </a:solidFill>
                <a:latin typeface="Proxima Nova Semibold" panose="02000506030000020004"/>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1" i="0" strike="noStrike" kern="0" cap="none" spc="0" normalizeH="0" baseline="0" noProof="0">
                <a:ln>
                  <a:noFill/>
                </a:ln>
                <a:solidFill>
                  <a:srgbClr val="00325B"/>
                </a:solidFill>
                <a:effectLst/>
                <a:uLnTx/>
                <a:uFillTx/>
                <a:latin typeface="Proxima Nova Semibold" panose="02000506030000020004"/>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strike="noStrike" kern="0" cap="none" spc="0" normalizeH="0" baseline="0" noProof="0">
                  <a:ln>
                    <a:noFill/>
                  </a:ln>
                  <a:solidFill>
                    <a:srgbClr val="747679"/>
                  </a:solidFill>
                  <a:effectLst/>
                  <a:uLnTx/>
                  <a:uFillTx/>
                  <a:latin typeface="Proxima Nova Semibold" panose="02000506030000020004"/>
                  <a:cs typeface="Arial"/>
                  <a:sym typeface="Arial"/>
                </a:rPr>
                <a:t>Social and Emotional Composite (</a:t>
              </a:r>
              <a:r>
                <a:rPr kumimoji="0" lang="en-US" sz="1600" b="1" i="0" u="none" strike="noStrike" kern="0" cap="none" spc="0" normalizeH="0" baseline="0" noProof="0">
                  <a:ln>
                    <a:noFill/>
                  </a:ln>
                  <a:solidFill>
                    <a:srgbClr val="747679"/>
                  </a:solidFill>
                  <a:effectLst/>
                  <a:uLnTx/>
                  <a:uFillTx/>
                  <a:latin typeface="Proxima Nova Semibold" panose="02000506030000020004"/>
                  <a:cs typeface="Arial"/>
                  <a:sym typeface="Arial"/>
                </a:rPr>
                <a:t>SEC)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kern="0">
                  <a:solidFill>
                    <a:srgbClr val="747679"/>
                  </a:solidFill>
                  <a:latin typeface="Proxima Nova Semibold" panose="02000506030000020004"/>
                  <a:cs typeface="Arial"/>
                  <a:sym typeface="Arial"/>
                </a:rPr>
                <a:t>6 </a:t>
              </a:r>
              <a:r>
                <a:rPr kumimoji="0" lang="en-US" sz="1600" b="1" i="0" u="none" strike="noStrike" kern="0" cap="none" spc="0" normalizeH="0" baseline="0" noProof="0">
                  <a:ln>
                    <a:noFill/>
                  </a:ln>
                  <a:solidFill>
                    <a:srgbClr val="747679"/>
                  </a:solidFill>
                  <a:effectLst/>
                  <a:uLnTx/>
                  <a:uFillTx/>
                  <a:latin typeface="Proxima Nova Semibold" panose="02000506030000020004"/>
                  <a:cs typeface="Arial"/>
                  <a:sym typeface="Arial"/>
                </a:rPr>
                <a:t>competency areas</a:t>
              </a:r>
            </a:p>
          </p:txBody>
        </p:sp>
      </p:grpSp>
      <p:grpSp>
        <p:nvGrpSpPr>
          <p:cNvPr id="4" name="Group 3">
            <a:extLst>
              <a:ext uri="{FF2B5EF4-FFF2-40B4-BE49-F238E27FC236}">
                <a16:creationId xmlns:a16="http://schemas.microsoft.com/office/drawing/2014/main" id="{47A56F41-1973-2B74-CD57-08D35E215D71}"/>
              </a:ext>
            </a:extLst>
          </p:cNvPr>
          <p:cNvGrpSpPr/>
          <p:nvPr/>
        </p:nvGrpSpPr>
        <p:grpSpPr>
          <a:xfrm>
            <a:off x="1060565" y="2961248"/>
            <a:ext cx="3335761" cy="1468080"/>
            <a:chOff x="2584569" y="2494320"/>
            <a:chExt cx="3335761" cy="1468080"/>
          </a:xfrm>
        </p:grpSpPr>
        <p:sp>
          <p:nvSpPr>
            <p:cNvPr id="101" name="TextBox 100">
              <a:extLst>
                <a:ext uri="{FF2B5EF4-FFF2-40B4-BE49-F238E27FC236}">
                  <a16:creationId xmlns:a16="http://schemas.microsoft.com/office/drawing/2014/main" id="{B1CFBEB2-7E56-B754-48C4-33B5D356CD55}"/>
                </a:ext>
              </a:extLst>
            </p:cNvPr>
            <p:cNvSpPr txBox="1"/>
            <p:nvPr/>
          </p:nvSpPr>
          <p:spPr>
            <a:xfrm>
              <a:off x="2798074" y="2666948"/>
              <a:ext cx="2908749" cy="646331"/>
            </a:xfrm>
            <a:prstGeom prst="rect">
              <a:avLst/>
            </a:prstGeom>
            <a:noFill/>
          </p:spPr>
          <p:txBody>
            <a:bodyPr wrap="square">
              <a:spAutoFit/>
            </a:bodyPr>
            <a:lstStyle/>
            <a:p>
              <a:pPr algn="ctr"/>
              <a:r>
                <a:rPr lang="en-US" b="1">
                  <a:solidFill>
                    <a:schemeClr val="accent3"/>
                  </a:solidFill>
                  <a:latin typeface="Proxima Nova Semibold" panose="02000506030000020004"/>
                </a:rPr>
                <a:t>Assessment of 6 competency areas</a:t>
              </a:r>
            </a:p>
          </p:txBody>
        </p:sp>
        <p:sp>
          <p:nvSpPr>
            <p:cNvPr id="102" name="Rectangle: Rounded Corners 101">
              <a:extLst>
                <a:ext uri="{FF2B5EF4-FFF2-40B4-BE49-F238E27FC236}">
                  <a16:creationId xmlns:a16="http://schemas.microsoft.com/office/drawing/2014/main" id="{63804422-C230-339C-7EDC-0CF6A8E611C8}"/>
                </a:ext>
              </a:extLst>
            </p:cNvPr>
            <p:cNvSpPr/>
            <p:nvPr/>
          </p:nvSpPr>
          <p:spPr>
            <a:xfrm>
              <a:off x="2584569" y="2494320"/>
              <a:ext cx="3335761" cy="1468080"/>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E26FFB4A-7071-F69F-E809-C737AFEFE021}"/>
                </a:ext>
              </a:extLst>
            </p:cNvPr>
            <p:cNvSpPr txBox="1"/>
            <p:nvPr/>
          </p:nvSpPr>
          <p:spPr>
            <a:xfrm>
              <a:off x="2701089" y="3259470"/>
              <a:ext cx="3102717" cy="553998"/>
            </a:xfrm>
            <a:prstGeom prst="rect">
              <a:avLst/>
            </a:prstGeom>
            <a:noFill/>
          </p:spPr>
          <p:txBody>
            <a:bodyPr wrap="square">
              <a:spAutoFit/>
            </a:bodyPr>
            <a:lstStyle/>
            <a:p>
              <a:pPr algn="ctr"/>
              <a:endParaRPr lang="en-US" b="1" baseline="30000">
                <a:solidFill>
                  <a:schemeClr val="tx1"/>
                </a:solidFill>
                <a:latin typeface="Proxima Nova Semibold" panose="02000506030000020004"/>
              </a:endParaRPr>
            </a:p>
            <a:p>
              <a:pPr algn="ctr"/>
              <a:r>
                <a:rPr lang="en-US" b="1">
                  <a:solidFill>
                    <a:schemeClr val="tx1"/>
                  </a:solidFill>
                  <a:latin typeface="Proxima Nova Semibold" panose="02000506030000020004"/>
                </a:rPr>
                <a:t>Educators Complete</a:t>
              </a:r>
              <a:endParaRPr lang="en-US" b="1" baseline="30000">
                <a:solidFill>
                  <a:schemeClr val="tx1"/>
                </a:solidFill>
                <a:latin typeface="Proxima Nova Semibold" panose="02000506030000020004"/>
              </a:endParaRPr>
            </a:p>
          </p:txBody>
        </p:sp>
      </p:grpSp>
      <p:sp>
        <p:nvSpPr>
          <p:cNvPr id="3" name="Rectangle: Rounded Corners 2">
            <a:extLst>
              <a:ext uri="{FF2B5EF4-FFF2-40B4-BE49-F238E27FC236}">
                <a16:creationId xmlns:a16="http://schemas.microsoft.com/office/drawing/2014/main" id="{D199C086-84CB-F706-3451-26FDB98A4F8E}"/>
              </a:ext>
            </a:extLst>
          </p:cNvPr>
          <p:cNvSpPr/>
          <p:nvPr/>
        </p:nvSpPr>
        <p:spPr>
          <a:xfrm>
            <a:off x="1708778" y="2048195"/>
            <a:ext cx="1930905" cy="633976"/>
          </a:xfrm>
          <a:prstGeom prst="roundRect">
            <a:avLst/>
          </a:prstGeom>
          <a:solidFill>
            <a:srgbClr val="00325B"/>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bg1"/>
                </a:solidFill>
                <a:latin typeface="Proxima Nova Semibold" panose="02000506030000020004"/>
              </a:rPr>
              <a:t>K-8</a:t>
            </a:r>
          </a:p>
        </p:txBody>
      </p:sp>
      <p:pic>
        <p:nvPicPr>
          <p:cNvPr id="8" name="Picture 7">
            <a:extLst>
              <a:ext uri="{FF2B5EF4-FFF2-40B4-BE49-F238E27FC236}">
                <a16:creationId xmlns:a16="http://schemas.microsoft.com/office/drawing/2014/main" id="{59A07FB7-F7A7-B153-F62D-D3BFDFE07D98}"/>
              </a:ext>
            </a:extLst>
          </p:cNvPr>
          <p:cNvPicPr>
            <a:picLocks noChangeAspect="1"/>
          </p:cNvPicPr>
          <p:nvPr/>
        </p:nvPicPr>
        <p:blipFill>
          <a:blip r:embed="rId4"/>
          <a:stretch>
            <a:fillRect/>
          </a:stretch>
        </p:blipFill>
        <p:spPr>
          <a:xfrm>
            <a:off x="4609831" y="620486"/>
            <a:ext cx="7277480" cy="592604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0503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8E69AA-5B88-4224-A068-98BB11CF6791}"/>
              </a:ext>
            </a:extLst>
          </p:cNvPr>
          <p:cNvSpPr>
            <a:spLocks noGrp="1"/>
          </p:cNvSpPr>
          <p:nvPr>
            <p:ph type="title"/>
          </p:nvPr>
        </p:nvSpPr>
        <p:spPr>
          <a:xfrm>
            <a:off x="921600" y="955636"/>
            <a:ext cx="10348800" cy="658000"/>
          </a:xfrm>
        </p:spPr>
        <p:txBody>
          <a:bodyPr/>
          <a:lstStyle/>
          <a:p>
            <a:r>
              <a:rPr lang="en-US" sz="4267"/>
              <a:t>DESSA-HSE </a:t>
            </a:r>
          </a:p>
        </p:txBody>
      </p:sp>
      <p:grpSp>
        <p:nvGrpSpPr>
          <p:cNvPr id="2" name="Group 1">
            <a:extLst>
              <a:ext uri="{FF2B5EF4-FFF2-40B4-BE49-F238E27FC236}">
                <a16:creationId xmlns:a16="http://schemas.microsoft.com/office/drawing/2014/main" id="{385627B2-55E8-E2C6-1E98-101DF0D8B598}"/>
              </a:ext>
            </a:extLst>
          </p:cNvPr>
          <p:cNvGrpSpPr/>
          <p:nvPr/>
        </p:nvGrpSpPr>
        <p:grpSpPr>
          <a:xfrm>
            <a:off x="452516" y="3377468"/>
            <a:ext cx="4136956" cy="933857"/>
            <a:chOff x="2009142" y="2239254"/>
            <a:chExt cx="4136956" cy="933857"/>
          </a:xfrm>
        </p:grpSpPr>
        <p:sp>
          <p:nvSpPr>
            <p:cNvPr id="51" name="TextBox 50">
              <a:extLst>
                <a:ext uri="{FF2B5EF4-FFF2-40B4-BE49-F238E27FC236}">
                  <a16:creationId xmlns:a16="http://schemas.microsoft.com/office/drawing/2014/main" id="{FAD9BC01-2FA7-5FD3-054D-C99B72AAF6ED}"/>
                </a:ext>
              </a:extLst>
            </p:cNvPr>
            <p:cNvSpPr txBox="1"/>
            <p:nvPr/>
          </p:nvSpPr>
          <p:spPr>
            <a:xfrm>
              <a:off x="2009142" y="2633788"/>
              <a:ext cx="4136956" cy="502702"/>
            </a:xfrm>
            <a:prstGeom prst="rect">
              <a:avLst/>
            </a:prstGeom>
            <a:noFill/>
          </p:spPr>
          <p:txBody>
            <a:bodyPr wrap="square">
              <a:spAutoFit/>
            </a:bodyPr>
            <a:lstStyle/>
            <a:p>
              <a:pPr algn="ctr"/>
              <a:endParaRPr lang="en-US" sz="1600" b="1" baseline="30000">
                <a:latin typeface="Proxima Nova Semibold" panose="02000506030000020004"/>
              </a:endParaRPr>
            </a:p>
            <a:p>
              <a:pPr algn="ctr"/>
              <a:r>
                <a:rPr lang="en-US" sz="1600" b="1">
                  <a:latin typeface="Proxima Nova Semibold" panose="02000506030000020004"/>
                </a:rPr>
                <a:t>Educators Complete</a:t>
              </a:r>
              <a:endParaRPr lang="en-US" sz="1600" b="1" baseline="30000">
                <a:latin typeface="Proxima Nova Semibold" panose="02000506030000020004"/>
              </a:endParaRPr>
            </a:p>
          </p:txBody>
        </p:sp>
        <p:sp>
          <p:nvSpPr>
            <p:cNvPr id="53" name="TextBox 52">
              <a:extLst>
                <a:ext uri="{FF2B5EF4-FFF2-40B4-BE49-F238E27FC236}">
                  <a16:creationId xmlns:a16="http://schemas.microsoft.com/office/drawing/2014/main" id="{EB6CD018-155D-B030-67D5-D36B77C5F237}"/>
                </a:ext>
              </a:extLst>
            </p:cNvPr>
            <p:cNvSpPr txBox="1"/>
            <p:nvPr/>
          </p:nvSpPr>
          <p:spPr>
            <a:xfrm>
              <a:off x="2088356" y="2377735"/>
              <a:ext cx="3878332" cy="338554"/>
            </a:xfrm>
            <a:prstGeom prst="rect">
              <a:avLst/>
            </a:prstGeom>
            <a:noFill/>
          </p:spPr>
          <p:txBody>
            <a:bodyPr wrap="square">
              <a:spAutoFit/>
            </a:bodyPr>
            <a:lstStyle/>
            <a:p>
              <a:pPr algn="ctr"/>
              <a:r>
                <a:rPr lang="en-US" sz="1600" b="1" dirty="0">
                  <a:solidFill>
                    <a:schemeClr val="accent3"/>
                  </a:solidFill>
                  <a:latin typeface="Proxima Nova Semibold" panose="02000506030000020004"/>
                </a:rPr>
                <a:t>Assessment of 8 competency areas</a:t>
              </a:r>
            </a:p>
          </p:txBody>
        </p:sp>
        <p:sp>
          <p:nvSpPr>
            <p:cNvPr id="58" name="Rectangle: Rounded Corners 57">
              <a:extLst>
                <a:ext uri="{FF2B5EF4-FFF2-40B4-BE49-F238E27FC236}">
                  <a16:creationId xmlns:a16="http://schemas.microsoft.com/office/drawing/2014/main" id="{C8A71D5F-15B5-EC02-5970-5CAA5445ECDE}"/>
                </a:ext>
              </a:extLst>
            </p:cNvPr>
            <p:cNvSpPr/>
            <p:nvPr/>
          </p:nvSpPr>
          <p:spPr>
            <a:xfrm>
              <a:off x="2134469" y="2239254"/>
              <a:ext cx="3886303" cy="933857"/>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 name="Group 2">
            <a:extLst>
              <a:ext uri="{FF2B5EF4-FFF2-40B4-BE49-F238E27FC236}">
                <a16:creationId xmlns:a16="http://schemas.microsoft.com/office/drawing/2014/main" id="{8A884C22-F46F-B01F-469F-DDB774B3ADDC}"/>
              </a:ext>
            </a:extLst>
          </p:cNvPr>
          <p:cNvGrpSpPr/>
          <p:nvPr/>
        </p:nvGrpSpPr>
        <p:grpSpPr>
          <a:xfrm>
            <a:off x="604885" y="4757661"/>
            <a:ext cx="3832219" cy="1163565"/>
            <a:chOff x="6480096" y="2239254"/>
            <a:chExt cx="3313017" cy="1319713"/>
          </a:xfrm>
        </p:grpSpPr>
        <p:sp>
          <p:nvSpPr>
            <p:cNvPr id="64" name="Rectangle: Rounded Corners 63">
              <a:extLst>
                <a:ext uri="{FF2B5EF4-FFF2-40B4-BE49-F238E27FC236}">
                  <a16:creationId xmlns:a16="http://schemas.microsoft.com/office/drawing/2014/main" id="{B111B344-B7A8-10B7-E22D-41AE1E8169AB}"/>
                </a:ext>
              </a:extLst>
            </p:cNvPr>
            <p:cNvSpPr/>
            <p:nvPr/>
          </p:nvSpPr>
          <p:spPr>
            <a:xfrm>
              <a:off x="6480096" y="2239254"/>
              <a:ext cx="3313017" cy="1319713"/>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 </a:t>
              </a:r>
            </a:p>
          </p:txBody>
        </p:sp>
        <p:sp>
          <p:nvSpPr>
            <p:cNvPr id="70" name="TextBox 69">
              <a:extLst>
                <a:ext uri="{FF2B5EF4-FFF2-40B4-BE49-F238E27FC236}">
                  <a16:creationId xmlns:a16="http://schemas.microsoft.com/office/drawing/2014/main" id="{D2A41D47-1E9E-FAE2-DD77-9B86D4D3A8AA}"/>
                </a:ext>
              </a:extLst>
            </p:cNvPr>
            <p:cNvSpPr txBox="1"/>
            <p:nvPr/>
          </p:nvSpPr>
          <p:spPr>
            <a:xfrm>
              <a:off x="6539378" y="2298945"/>
              <a:ext cx="3154588" cy="1221778"/>
            </a:xfrm>
            <a:prstGeom prst="rect">
              <a:avLst/>
            </a:prstGeom>
            <a:noFill/>
          </p:spPr>
          <p:txBody>
            <a:bodyPr wrap="square">
              <a:spAutoFit/>
            </a:bodyPr>
            <a:lstStyle/>
            <a:p>
              <a:pPr algn="ctr" defTabSz="1219170">
                <a:buClr>
                  <a:srgbClr val="000000"/>
                </a:buClr>
                <a:defRPr/>
              </a:pPr>
              <a:r>
                <a:rPr lang="en-US" sz="1600" b="1" u="sng" kern="0" dirty="0">
                  <a:solidFill>
                    <a:srgbClr val="00325B"/>
                  </a:solidFill>
                  <a:latin typeface="Proxima Nova Semibold" panose="02000506030000020004"/>
                  <a:cs typeface="Arial"/>
                  <a:sym typeface="Arial"/>
                </a:rPr>
                <a:t>Scores:</a:t>
              </a:r>
            </a:p>
            <a:p>
              <a:pPr algn="ctr" defTabSz="1219170">
                <a:buClr>
                  <a:srgbClr val="000000"/>
                </a:buClr>
                <a:defRPr/>
              </a:pPr>
              <a:r>
                <a:rPr lang="en-US" sz="1600" b="1" kern="0" dirty="0">
                  <a:solidFill>
                    <a:srgbClr val="747679"/>
                  </a:solidFill>
                  <a:latin typeface="Proxima Nova Semibold" panose="02000506030000020004"/>
                  <a:cs typeface="Arial"/>
                  <a:sym typeface="Arial"/>
                </a:rPr>
                <a:t>Social and Emotional Composite (SEC)</a:t>
              </a:r>
            </a:p>
            <a:p>
              <a:pPr algn="ctr" defTabSz="1219170">
                <a:buClr>
                  <a:srgbClr val="000000"/>
                </a:buClr>
                <a:defRPr/>
              </a:pPr>
              <a:r>
                <a:rPr lang="en-US" sz="1600" b="1" kern="0" dirty="0">
                  <a:solidFill>
                    <a:srgbClr val="747679"/>
                  </a:solidFill>
                  <a:latin typeface="Proxima Nova Semibold" panose="02000506030000020004"/>
                  <a:cs typeface="Arial"/>
                  <a:sym typeface="Arial"/>
                </a:rPr>
                <a:t>8 competency areas</a:t>
              </a:r>
            </a:p>
          </p:txBody>
        </p:sp>
      </p:grpSp>
      <p:sp>
        <p:nvSpPr>
          <p:cNvPr id="86" name="Rectangle: Rounded Corners 85">
            <a:extLst>
              <a:ext uri="{FF2B5EF4-FFF2-40B4-BE49-F238E27FC236}">
                <a16:creationId xmlns:a16="http://schemas.microsoft.com/office/drawing/2014/main" id="{381FFF4D-BFC6-3E89-1FC6-625FC7865D2D}"/>
              </a:ext>
            </a:extLst>
          </p:cNvPr>
          <p:cNvSpPr/>
          <p:nvPr/>
        </p:nvSpPr>
        <p:spPr>
          <a:xfrm>
            <a:off x="1546207" y="2259981"/>
            <a:ext cx="1949574" cy="658000"/>
          </a:xfrm>
          <a:prstGeom prst="roundRect">
            <a:avLst/>
          </a:prstGeom>
          <a:solidFill>
            <a:schemeClr val="accent3"/>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Proxima Nova Semibold" panose="02000506030000020004"/>
              </a:rPr>
              <a:t>9</a:t>
            </a:r>
            <a:r>
              <a:rPr lang="en-US" sz="2200" baseline="30000">
                <a:latin typeface="Proxima Nova Semibold" panose="02000506030000020004"/>
              </a:rPr>
              <a:t>th</a:t>
            </a:r>
            <a:r>
              <a:rPr lang="en-US" sz="2200">
                <a:latin typeface="Proxima Nova Semibold" panose="02000506030000020004"/>
              </a:rPr>
              <a:t>-12</a:t>
            </a:r>
            <a:r>
              <a:rPr lang="en-US" sz="2200" baseline="30000">
                <a:latin typeface="Proxima Nova Semibold" panose="02000506030000020004"/>
              </a:rPr>
              <a:t>th</a:t>
            </a:r>
            <a:r>
              <a:rPr lang="en-US" sz="2200">
                <a:latin typeface="Proxima Nova Semibold" panose="02000506030000020004"/>
              </a:rPr>
              <a:t> </a:t>
            </a:r>
          </a:p>
        </p:txBody>
      </p:sp>
      <p:pic>
        <p:nvPicPr>
          <p:cNvPr id="6" name="Picture 5">
            <a:extLst>
              <a:ext uri="{FF2B5EF4-FFF2-40B4-BE49-F238E27FC236}">
                <a16:creationId xmlns:a16="http://schemas.microsoft.com/office/drawing/2014/main" id="{D0B7FF33-6A6E-01AA-DE8B-7BB99314F8F8}"/>
              </a:ext>
            </a:extLst>
          </p:cNvPr>
          <p:cNvPicPr>
            <a:picLocks noChangeAspect="1"/>
          </p:cNvPicPr>
          <p:nvPr/>
        </p:nvPicPr>
        <p:blipFill>
          <a:blip r:embed="rId4"/>
          <a:stretch>
            <a:fillRect/>
          </a:stretch>
        </p:blipFill>
        <p:spPr>
          <a:xfrm>
            <a:off x="4721082" y="794657"/>
            <a:ext cx="7293469" cy="57601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160496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1274165" y="4020044"/>
            <a:ext cx="5691034"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endParaRPr lang="en-US" sz="240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40B4E3"/>
                </a:solidFill>
                <a:latin typeface="Proxima Nova" panose="02000506030000020004" pitchFamily="50" charset="0"/>
              </a:rPr>
              <a:t>AGENDA</a:t>
            </a:r>
          </a:p>
        </p:txBody>
      </p:sp>
      <p:sp>
        <p:nvSpPr>
          <p:cNvPr id="3" name="Text Placeholder 2">
            <a:extLst>
              <a:ext uri="{FF2B5EF4-FFF2-40B4-BE49-F238E27FC236}">
                <a16:creationId xmlns:a16="http://schemas.microsoft.com/office/drawing/2014/main" id="{A3AB1C21-2176-7FD7-CD24-AD3A691F250A}"/>
              </a:ext>
            </a:extLst>
          </p:cNvPr>
          <p:cNvSpPr txBox="1">
            <a:spLocks/>
          </p:cNvSpPr>
          <p:nvPr/>
        </p:nvSpPr>
        <p:spPr>
          <a:xfrm>
            <a:off x="1764632" y="3274861"/>
            <a:ext cx="5200567" cy="32189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a:lnSpc>
                <a:spcPct val="200000"/>
              </a:lnSpc>
            </a:pPr>
            <a:r>
              <a:rPr lang="en-US" sz="1800">
                <a:solidFill>
                  <a:srgbClr val="747679"/>
                </a:solidFill>
                <a:latin typeface="Proxima Nova Rg" panose="02000506030000020004" pitchFamily="50" charset="0"/>
              </a:rPr>
              <a:t>SEL ASSESSMENT AND SPECIAL EDUCATION</a:t>
            </a:r>
          </a:p>
          <a:p>
            <a:pPr>
              <a:lnSpc>
                <a:spcPct val="200000"/>
              </a:lnSpc>
            </a:pPr>
            <a:r>
              <a:rPr lang="en-US" sz="1800">
                <a:solidFill>
                  <a:srgbClr val="747679"/>
                </a:solidFill>
                <a:latin typeface="Proxima Nova Rg" panose="02000506030000020004" pitchFamily="50" charset="0"/>
              </a:rPr>
              <a:t>THE DESSA</a:t>
            </a:r>
          </a:p>
          <a:p>
            <a:pPr>
              <a:lnSpc>
                <a:spcPct val="200000"/>
              </a:lnSpc>
            </a:pPr>
            <a:r>
              <a:rPr lang="en-US" sz="1800">
                <a:latin typeface="Proxima Nova Rg" panose="02000506030000020004" pitchFamily="50" charset="0"/>
              </a:rPr>
              <a:t>THE DESSA &amp; THE IEP PROCESS</a:t>
            </a:r>
          </a:p>
          <a:p>
            <a:pPr>
              <a:lnSpc>
                <a:spcPct val="200000"/>
              </a:lnSpc>
            </a:pPr>
            <a:r>
              <a:rPr lang="en-US" sz="1800">
                <a:solidFill>
                  <a:srgbClr val="747679"/>
                </a:solidFill>
                <a:latin typeface="Proxima Nova Rg" panose="02000506030000020004" pitchFamily="50" charset="0"/>
              </a:rPr>
              <a:t>DATA-DRIVEN SKILL BUILDING</a:t>
            </a:r>
          </a:p>
          <a:p>
            <a:pPr>
              <a:lnSpc>
                <a:spcPct val="200000"/>
              </a:lnSpc>
            </a:pPr>
            <a:r>
              <a:rPr lang="en-US" sz="1800">
                <a:solidFill>
                  <a:srgbClr val="747679"/>
                </a:solidFill>
                <a:latin typeface="Proxima Nova Rg" panose="02000506030000020004" pitchFamily="50" charset="0"/>
              </a:rPr>
              <a:t>CLOSING</a:t>
            </a:r>
          </a:p>
        </p:txBody>
      </p:sp>
    </p:spTree>
    <p:custDataLst>
      <p:tags r:id="rId1"/>
    </p:custDataLst>
    <p:extLst>
      <p:ext uri="{BB962C8B-B14F-4D97-AF65-F5344CB8AC3E}">
        <p14:creationId xmlns:p14="http://schemas.microsoft.com/office/powerpoint/2010/main" val="3625415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sz="3600"/>
              <a:t>Competency Connection</a:t>
            </a:r>
            <a:endParaRPr lang="en-US" sz="3600">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EBC8047E-6760-585E-C260-B2897E8EB91C}"/>
              </a:ext>
            </a:extLst>
          </p:cNvPr>
          <p:cNvSpPr txBox="1"/>
          <p:nvPr/>
        </p:nvSpPr>
        <p:spPr>
          <a:xfrm>
            <a:off x="921600" y="1993765"/>
            <a:ext cx="3759324" cy="4154984"/>
          </a:xfrm>
          <a:prstGeom prst="rect">
            <a:avLst/>
          </a:prstGeom>
          <a:noFill/>
        </p:spPr>
        <p:txBody>
          <a:bodyPr wrap="square" rtlCol="0">
            <a:spAutoFit/>
          </a:bodyPr>
          <a:lstStyle/>
          <a:p>
            <a:r>
              <a:rPr lang="en-US" sz="2200">
                <a:solidFill>
                  <a:srgbClr val="747679"/>
                </a:solidFill>
                <a:latin typeface="Proxima Nova Semibold" panose="02000506030000020004"/>
              </a:rPr>
              <a:t>Based on your knowledge of the DESSA, which competency represents your greatest strength?</a:t>
            </a:r>
          </a:p>
          <a:p>
            <a:endParaRPr lang="en-US" sz="2200">
              <a:solidFill>
                <a:srgbClr val="747679"/>
              </a:solidFill>
              <a:latin typeface="Proxima Nova Semibold" panose="02000506030000020004"/>
            </a:endParaRPr>
          </a:p>
          <a:p>
            <a:r>
              <a:rPr lang="en-US" sz="2200">
                <a:solidFill>
                  <a:srgbClr val="747679"/>
                </a:solidFill>
                <a:latin typeface="Proxima Nova Semibold" panose="02000506030000020004"/>
              </a:rPr>
              <a:t>Which competency represents your greatest area of need?</a:t>
            </a:r>
          </a:p>
          <a:p>
            <a:endParaRPr lang="en-US" sz="2200">
              <a:solidFill>
                <a:srgbClr val="747679"/>
              </a:solidFill>
              <a:latin typeface="Proxima Nova Semibold" panose="02000506030000020004"/>
            </a:endParaRPr>
          </a:p>
          <a:p>
            <a:r>
              <a:rPr lang="en-US" sz="2200">
                <a:solidFill>
                  <a:srgbClr val="747679"/>
                </a:solidFill>
                <a:latin typeface="Proxima Nova Semibold" panose="02000506030000020004"/>
              </a:rPr>
              <a:t>How can you use your strengths to improve your area of need?</a:t>
            </a:r>
          </a:p>
        </p:txBody>
      </p:sp>
      <p:pic>
        <p:nvPicPr>
          <p:cNvPr id="3" name="Picture 2">
            <a:extLst>
              <a:ext uri="{FF2B5EF4-FFF2-40B4-BE49-F238E27FC236}">
                <a16:creationId xmlns:a16="http://schemas.microsoft.com/office/drawing/2014/main" id="{14941726-AA08-744E-EEF5-02704C9DAFAB}"/>
              </a:ext>
            </a:extLst>
          </p:cNvPr>
          <p:cNvPicPr>
            <a:picLocks noChangeAspect="1"/>
          </p:cNvPicPr>
          <p:nvPr/>
        </p:nvPicPr>
        <p:blipFill>
          <a:blip r:embed="rId4"/>
          <a:stretch>
            <a:fillRect/>
          </a:stretch>
        </p:blipFill>
        <p:spPr>
          <a:xfrm>
            <a:off x="4927686" y="1665515"/>
            <a:ext cx="6946485" cy="4811485"/>
          </a:xfrm>
          <a:prstGeom prst="rect">
            <a:avLst/>
          </a:prstGeom>
          <a:ln w="28575">
            <a:solidFill>
              <a:schemeClr val="accent1"/>
            </a:solidFill>
          </a:ln>
        </p:spPr>
      </p:pic>
    </p:spTree>
    <p:custDataLst>
      <p:tags r:id="rId1"/>
    </p:custDataLst>
    <p:extLst>
      <p:ext uri="{BB962C8B-B14F-4D97-AF65-F5344CB8AC3E}">
        <p14:creationId xmlns:p14="http://schemas.microsoft.com/office/powerpoint/2010/main" val="4030616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sz="3600"/>
              <a:t>Accessing Student Data</a:t>
            </a:r>
            <a:endParaRPr lang="en-US" sz="3600">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grpSp>
        <p:nvGrpSpPr>
          <p:cNvPr id="8" name="Group 7">
            <a:extLst>
              <a:ext uri="{FF2B5EF4-FFF2-40B4-BE49-F238E27FC236}">
                <a16:creationId xmlns:a16="http://schemas.microsoft.com/office/drawing/2014/main" id="{B02FE7D1-81E8-BCE4-99C7-E53A7522B113}"/>
              </a:ext>
            </a:extLst>
          </p:cNvPr>
          <p:cNvGrpSpPr/>
          <p:nvPr/>
        </p:nvGrpSpPr>
        <p:grpSpPr>
          <a:xfrm>
            <a:off x="486819" y="2332002"/>
            <a:ext cx="5609181" cy="3173615"/>
            <a:chOff x="486819" y="2332002"/>
            <a:chExt cx="5609181" cy="3173615"/>
          </a:xfrm>
          <a:effectLst>
            <a:outerShdw blurRad="50800" dist="38100" dir="2700000" algn="tl" rotWithShape="0">
              <a:prstClr val="black">
                <a:alpha val="40000"/>
              </a:prstClr>
            </a:outerShdw>
          </a:effectLst>
        </p:grpSpPr>
        <p:pic>
          <p:nvPicPr>
            <p:cNvPr id="4" name="Picture 3">
              <a:extLst>
                <a:ext uri="{FF2B5EF4-FFF2-40B4-BE49-F238E27FC236}">
                  <a16:creationId xmlns:a16="http://schemas.microsoft.com/office/drawing/2014/main" id="{DBC05D3F-1C90-6319-B2DE-84E24246C8F8}"/>
                </a:ext>
              </a:extLst>
            </p:cNvPr>
            <p:cNvPicPr>
              <a:picLocks noChangeAspect="1"/>
            </p:cNvPicPr>
            <p:nvPr/>
          </p:nvPicPr>
          <p:blipFill>
            <a:blip r:embed="rId4"/>
            <a:stretch>
              <a:fillRect/>
            </a:stretch>
          </p:blipFill>
          <p:spPr>
            <a:xfrm>
              <a:off x="486819" y="2332002"/>
              <a:ext cx="5609181" cy="3173615"/>
            </a:xfrm>
            <a:prstGeom prst="rect">
              <a:avLst/>
            </a:prstGeom>
          </p:spPr>
        </p:pic>
        <p:sp>
          <p:nvSpPr>
            <p:cNvPr id="7" name="Oval 6">
              <a:extLst>
                <a:ext uri="{FF2B5EF4-FFF2-40B4-BE49-F238E27FC236}">
                  <a16:creationId xmlns:a16="http://schemas.microsoft.com/office/drawing/2014/main" id="{F675505B-70DE-8EA8-CDF1-DB7ADEC8A67B}"/>
                </a:ext>
              </a:extLst>
            </p:cNvPr>
            <p:cNvSpPr/>
            <p:nvPr/>
          </p:nvSpPr>
          <p:spPr>
            <a:xfrm>
              <a:off x="1720312" y="2367366"/>
              <a:ext cx="724546" cy="213102"/>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CF8E7401-95DC-73F5-9F6B-8AC6122DDC5E}"/>
              </a:ext>
            </a:extLst>
          </p:cNvPr>
          <p:cNvPicPr>
            <a:picLocks noChangeAspect="1"/>
          </p:cNvPicPr>
          <p:nvPr/>
        </p:nvPicPr>
        <p:blipFill rotWithShape="1">
          <a:blip r:embed="rId5"/>
          <a:srcRect r="6591"/>
          <a:stretch/>
        </p:blipFill>
        <p:spPr>
          <a:xfrm>
            <a:off x="6340648" y="2332002"/>
            <a:ext cx="5270105" cy="3173615"/>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F241D113-8F99-00B4-C371-445CBEFF6991}"/>
              </a:ext>
            </a:extLst>
          </p:cNvPr>
          <p:cNvSpPr/>
          <p:nvPr/>
        </p:nvSpPr>
        <p:spPr>
          <a:xfrm>
            <a:off x="8905461" y="3958614"/>
            <a:ext cx="982554" cy="1547003"/>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D3040B3-BD04-DFE4-1419-757635356560}"/>
              </a:ext>
            </a:extLst>
          </p:cNvPr>
          <p:cNvSpPr txBox="1"/>
          <p:nvPr/>
        </p:nvSpPr>
        <p:spPr>
          <a:xfrm>
            <a:off x="697230" y="5830639"/>
            <a:ext cx="4743450" cy="369332"/>
          </a:xfrm>
          <a:prstGeom prst="rect">
            <a:avLst/>
          </a:prstGeom>
          <a:noFill/>
        </p:spPr>
        <p:txBody>
          <a:bodyPr wrap="square" rtlCol="0">
            <a:spAutoFit/>
          </a:bodyPr>
          <a:lstStyle/>
          <a:p>
            <a:pPr algn="ctr"/>
            <a:r>
              <a:rPr lang="en-US">
                <a:latin typeface="Proxima Nova Semibold" panose="02000506030000020004"/>
              </a:rPr>
              <a:t>Click the “Data and Insights” tab.</a:t>
            </a:r>
          </a:p>
        </p:txBody>
      </p:sp>
      <p:sp>
        <p:nvSpPr>
          <p:cNvPr id="17" name="TextBox 16">
            <a:extLst>
              <a:ext uri="{FF2B5EF4-FFF2-40B4-BE49-F238E27FC236}">
                <a16:creationId xmlns:a16="http://schemas.microsoft.com/office/drawing/2014/main" id="{EE756FDE-D224-C096-7ECF-7FEC030C3F11}"/>
              </a:ext>
            </a:extLst>
          </p:cNvPr>
          <p:cNvSpPr txBox="1"/>
          <p:nvPr/>
        </p:nvSpPr>
        <p:spPr>
          <a:xfrm>
            <a:off x="6610352" y="5692140"/>
            <a:ext cx="4743450" cy="646331"/>
          </a:xfrm>
          <a:prstGeom prst="rect">
            <a:avLst/>
          </a:prstGeom>
          <a:noFill/>
        </p:spPr>
        <p:txBody>
          <a:bodyPr wrap="square" rtlCol="0">
            <a:spAutoFit/>
          </a:bodyPr>
          <a:lstStyle/>
          <a:p>
            <a:pPr algn="ctr"/>
            <a:r>
              <a:rPr lang="en-US">
                <a:latin typeface="Proxima Nova Semibold" panose="02000506030000020004"/>
              </a:rPr>
              <a:t>Use the “Academic” filter to view students receiving special education services.</a:t>
            </a:r>
          </a:p>
        </p:txBody>
      </p:sp>
    </p:spTree>
    <p:custDataLst>
      <p:tags r:id="rId1"/>
    </p:custDataLst>
    <p:extLst>
      <p:ext uri="{BB962C8B-B14F-4D97-AF65-F5344CB8AC3E}">
        <p14:creationId xmlns:p14="http://schemas.microsoft.com/office/powerpoint/2010/main" val="378959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2847-D709-2CF4-5515-05AEDED2D67F}"/>
              </a:ext>
            </a:extLst>
          </p:cNvPr>
          <p:cNvSpPr>
            <a:spLocks noGrp="1"/>
          </p:cNvSpPr>
          <p:nvPr>
            <p:ph type="title"/>
          </p:nvPr>
        </p:nvSpPr>
        <p:spPr/>
        <p:txBody>
          <a:bodyPr/>
          <a:lstStyle/>
          <a:p>
            <a:r>
              <a:rPr lang="en-US" sz="3600"/>
              <a:t>Accessing Student Data</a:t>
            </a:r>
          </a:p>
        </p:txBody>
      </p:sp>
      <p:sp>
        <p:nvSpPr>
          <p:cNvPr id="6" name="Rectangle 5">
            <a:extLst>
              <a:ext uri="{FF2B5EF4-FFF2-40B4-BE49-F238E27FC236}">
                <a16:creationId xmlns:a16="http://schemas.microsoft.com/office/drawing/2014/main" id="{BB2580C5-60B1-1C46-0076-1F07A3DB2C0C}"/>
              </a:ext>
            </a:extLst>
          </p:cNvPr>
          <p:cNvSpPr/>
          <p:nvPr/>
        </p:nvSpPr>
        <p:spPr>
          <a:xfrm>
            <a:off x="388620" y="5817870"/>
            <a:ext cx="3543300"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A99B0B3-D423-55D6-07CE-C607CB3C4811}"/>
              </a:ext>
            </a:extLst>
          </p:cNvPr>
          <p:cNvGrpSpPr/>
          <p:nvPr/>
        </p:nvGrpSpPr>
        <p:grpSpPr>
          <a:xfrm>
            <a:off x="3100858" y="1986681"/>
            <a:ext cx="8702522" cy="4135989"/>
            <a:chOff x="921600" y="1634361"/>
            <a:chExt cx="10628343" cy="5051260"/>
          </a:xfrm>
        </p:grpSpPr>
        <p:pic>
          <p:nvPicPr>
            <p:cNvPr id="5" name="Picture 4">
              <a:extLst>
                <a:ext uri="{FF2B5EF4-FFF2-40B4-BE49-F238E27FC236}">
                  <a16:creationId xmlns:a16="http://schemas.microsoft.com/office/drawing/2014/main" id="{432B541A-81DB-718B-446D-5EAB6B1A628B}"/>
                </a:ext>
              </a:extLst>
            </p:cNvPr>
            <p:cNvPicPr>
              <a:picLocks noChangeAspect="1"/>
            </p:cNvPicPr>
            <p:nvPr/>
          </p:nvPicPr>
          <p:blipFill>
            <a:blip r:embed="rId3"/>
            <a:stretch>
              <a:fillRect/>
            </a:stretch>
          </p:blipFill>
          <p:spPr>
            <a:xfrm>
              <a:off x="921600" y="1634361"/>
              <a:ext cx="10628343" cy="5051260"/>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6115DB65-2AD3-B1B5-4488-1BBFEE6E7F90}"/>
                </a:ext>
              </a:extLst>
            </p:cNvPr>
            <p:cNvSpPr/>
            <p:nvPr/>
          </p:nvSpPr>
          <p:spPr>
            <a:xfrm>
              <a:off x="5017770" y="5272758"/>
              <a:ext cx="1497330" cy="649681"/>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94DD8F0-DFFE-F71C-7D1A-7A26C7CB594D}"/>
                </a:ext>
              </a:extLst>
            </p:cNvPr>
            <p:cNvSpPr/>
            <p:nvPr/>
          </p:nvSpPr>
          <p:spPr>
            <a:xfrm>
              <a:off x="3520053" y="5898264"/>
              <a:ext cx="685800" cy="548641"/>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A86261AD-2FC3-7852-C101-C8E4EBE1FB57}"/>
              </a:ext>
            </a:extLst>
          </p:cNvPr>
          <p:cNvSpPr txBox="1"/>
          <p:nvPr/>
        </p:nvSpPr>
        <p:spPr>
          <a:xfrm>
            <a:off x="723097" y="2715847"/>
            <a:ext cx="2075600" cy="2677656"/>
          </a:xfrm>
          <a:prstGeom prst="rect">
            <a:avLst/>
          </a:prstGeom>
          <a:noFill/>
        </p:spPr>
        <p:txBody>
          <a:bodyPr wrap="square" rtlCol="0">
            <a:spAutoFit/>
          </a:bodyPr>
          <a:lstStyle/>
          <a:p>
            <a:pPr marL="342900" indent="-342900">
              <a:buFont typeface="+mj-lt"/>
              <a:buAutoNum type="arabicPeriod"/>
            </a:pPr>
            <a:r>
              <a:rPr lang="en-US" sz="2400">
                <a:latin typeface="Proxima Nova Semibold" panose="02000506030000020004"/>
              </a:rPr>
              <a:t>Filter for the DESSA 2 form or DESSA-HSE form.</a:t>
            </a:r>
          </a:p>
          <a:p>
            <a:pPr marL="342900" indent="-342900">
              <a:buFont typeface="+mj-lt"/>
              <a:buAutoNum type="arabicPeriod"/>
            </a:pPr>
            <a:endParaRPr lang="en-US" sz="2400">
              <a:latin typeface="Proxima Nova Semibold" panose="02000506030000020004"/>
            </a:endParaRPr>
          </a:p>
          <a:p>
            <a:pPr marL="342900" indent="-342900">
              <a:buFont typeface="+mj-lt"/>
              <a:buAutoNum type="arabicPeriod"/>
            </a:pPr>
            <a:r>
              <a:rPr lang="en-US" sz="2400">
                <a:latin typeface="Proxima Nova Semibold" panose="02000506030000020004"/>
              </a:rPr>
              <a:t>Click apply.</a:t>
            </a:r>
          </a:p>
        </p:txBody>
      </p:sp>
    </p:spTree>
    <p:extLst>
      <p:ext uri="{BB962C8B-B14F-4D97-AF65-F5344CB8AC3E}">
        <p14:creationId xmlns:p14="http://schemas.microsoft.com/office/powerpoint/2010/main" val="819271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2847-D709-2CF4-5515-05AEDED2D67F}"/>
              </a:ext>
            </a:extLst>
          </p:cNvPr>
          <p:cNvSpPr>
            <a:spLocks noGrp="1"/>
          </p:cNvSpPr>
          <p:nvPr>
            <p:ph type="title"/>
          </p:nvPr>
        </p:nvSpPr>
        <p:spPr/>
        <p:txBody>
          <a:bodyPr/>
          <a:lstStyle/>
          <a:p>
            <a:r>
              <a:rPr lang="en-US" sz="3600"/>
              <a:t>Accessing Student Data</a:t>
            </a:r>
          </a:p>
        </p:txBody>
      </p:sp>
      <p:sp>
        <p:nvSpPr>
          <p:cNvPr id="6" name="Rectangle 5">
            <a:extLst>
              <a:ext uri="{FF2B5EF4-FFF2-40B4-BE49-F238E27FC236}">
                <a16:creationId xmlns:a16="http://schemas.microsoft.com/office/drawing/2014/main" id="{BB2580C5-60B1-1C46-0076-1F07A3DB2C0C}"/>
              </a:ext>
            </a:extLst>
          </p:cNvPr>
          <p:cNvSpPr/>
          <p:nvPr/>
        </p:nvSpPr>
        <p:spPr>
          <a:xfrm>
            <a:off x="388620" y="5817870"/>
            <a:ext cx="3543300"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7FAD0F-F896-9FC4-8450-AF431E383883}"/>
              </a:ext>
            </a:extLst>
          </p:cNvPr>
          <p:cNvPicPr>
            <a:picLocks noChangeAspect="1"/>
          </p:cNvPicPr>
          <p:nvPr/>
        </p:nvPicPr>
        <p:blipFill>
          <a:blip r:embed="rId3"/>
          <a:stretch>
            <a:fillRect/>
          </a:stretch>
        </p:blipFill>
        <p:spPr>
          <a:xfrm>
            <a:off x="777656" y="1850905"/>
            <a:ext cx="8543469" cy="4676895"/>
          </a:xfrm>
          <a:prstGeom prst="rect">
            <a:avLst/>
          </a:prstGeom>
        </p:spPr>
      </p:pic>
      <p:sp>
        <p:nvSpPr>
          <p:cNvPr id="8" name="Rectangle 7">
            <a:extLst>
              <a:ext uri="{FF2B5EF4-FFF2-40B4-BE49-F238E27FC236}">
                <a16:creationId xmlns:a16="http://schemas.microsoft.com/office/drawing/2014/main" id="{DF693DBF-2565-0D93-1A3F-3E6C1C06828A}"/>
              </a:ext>
            </a:extLst>
          </p:cNvPr>
          <p:cNvSpPr/>
          <p:nvPr/>
        </p:nvSpPr>
        <p:spPr>
          <a:xfrm>
            <a:off x="921600" y="4305300"/>
            <a:ext cx="8133500" cy="304800"/>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67CFFBC-53B4-1C85-7442-42A1188893A6}"/>
              </a:ext>
            </a:extLst>
          </p:cNvPr>
          <p:cNvSpPr txBox="1"/>
          <p:nvPr/>
        </p:nvSpPr>
        <p:spPr>
          <a:xfrm>
            <a:off x="9465069" y="3589187"/>
            <a:ext cx="2244438" cy="1200329"/>
          </a:xfrm>
          <a:prstGeom prst="rect">
            <a:avLst/>
          </a:prstGeom>
          <a:noFill/>
        </p:spPr>
        <p:txBody>
          <a:bodyPr wrap="square" rtlCol="0">
            <a:spAutoFit/>
          </a:bodyPr>
          <a:lstStyle/>
          <a:p>
            <a:r>
              <a:rPr lang="en-US">
                <a:latin typeface="Proxima Nova Semibold" panose="02000506030000020004"/>
              </a:rPr>
              <a:t>Click on a student’s name to go to their individual student profile.</a:t>
            </a:r>
          </a:p>
        </p:txBody>
      </p:sp>
    </p:spTree>
    <p:extLst>
      <p:ext uri="{BB962C8B-B14F-4D97-AF65-F5344CB8AC3E}">
        <p14:creationId xmlns:p14="http://schemas.microsoft.com/office/powerpoint/2010/main" val="77257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2847-D709-2CF4-5515-05AEDED2D67F}"/>
              </a:ext>
            </a:extLst>
          </p:cNvPr>
          <p:cNvSpPr>
            <a:spLocks noGrp="1"/>
          </p:cNvSpPr>
          <p:nvPr>
            <p:ph type="title"/>
          </p:nvPr>
        </p:nvSpPr>
        <p:spPr/>
        <p:txBody>
          <a:bodyPr/>
          <a:lstStyle/>
          <a:p>
            <a:r>
              <a:rPr lang="en-US" sz="3600"/>
              <a:t>Accessing Student Data</a:t>
            </a:r>
          </a:p>
        </p:txBody>
      </p:sp>
      <p:sp>
        <p:nvSpPr>
          <p:cNvPr id="6" name="Rectangle 5">
            <a:extLst>
              <a:ext uri="{FF2B5EF4-FFF2-40B4-BE49-F238E27FC236}">
                <a16:creationId xmlns:a16="http://schemas.microsoft.com/office/drawing/2014/main" id="{BB2580C5-60B1-1C46-0076-1F07A3DB2C0C}"/>
              </a:ext>
            </a:extLst>
          </p:cNvPr>
          <p:cNvSpPr/>
          <p:nvPr/>
        </p:nvSpPr>
        <p:spPr>
          <a:xfrm>
            <a:off x="388620" y="5817870"/>
            <a:ext cx="3543300"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5722E1-8A0D-961B-786C-2443F3953AC4}"/>
              </a:ext>
            </a:extLst>
          </p:cNvPr>
          <p:cNvPicPr>
            <a:picLocks noChangeAspect="1"/>
          </p:cNvPicPr>
          <p:nvPr/>
        </p:nvPicPr>
        <p:blipFill>
          <a:blip r:embed="rId3"/>
          <a:stretch>
            <a:fillRect/>
          </a:stretch>
        </p:blipFill>
        <p:spPr>
          <a:xfrm>
            <a:off x="921600" y="1692604"/>
            <a:ext cx="6528890" cy="4125266"/>
          </a:xfrm>
          <a:prstGeom prst="rect">
            <a:avLst/>
          </a:prstGeom>
        </p:spPr>
      </p:pic>
      <p:pic>
        <p:nvPicPr>
          <p:cNvPr id="8" name="Picture 7">
            <a:extLst>
              <a:ext uri="{FF2B5EF4-FFF2-40B4-BE49-F238E27FC236}">
                <a16:creationId xmlns:a16="http://schemas.microsoft.com/office/drawing/2014/main" id="{1F03172B-A011-7593-BDF9-335B192195D4}"/>
              </a:ext>
            </a:extLst>
          </p:cNvPr>
          <p:cNvPicPr>
            <a:picLocks noChangeAspect="1"/>
          </p:cNvPicPr>
          <p:nvPr/>
        </p:nvPicPr>
        <p:blipFill rotWithShape="1">
          <a:blip r:embed="rId4"/>
          <a:srcRect t="68720"/>
          <a:stretch/>
        </p:blipFill>
        <p:spPr>
          <a:xfrm>
            <a:off x="987305" y="5428929"/>
            <a:ext cx="6397480" cy="777881"/>
          </a:xfrm>
          <a:prstGeom prst="rect">
            <a:avLst/>
          </a:prstGeom>
        </p:spPr>
      </p:pic>
      <p:sp>
        <p:nvSpPr>
          <p:cNvPr id="9" name="TextBox 8">
            <a:extLst>
              <a:ext uri="{FF2B5EF4-FFF2-40B4-BE49-F238E27FC236}">
                <a16:creationId xmlns:a16="http://schemas.microsoft.com/office/drawing/2014/main" id="{79C322B6-97B4-8876-50C5-30ACD4BAE1AE}"/>
              </a:ext>
            </a:extLst>
          </p:cNvPr>
          <p:cNvSpPr txBox="1"/>
          <p:nvPr/>
        </p:nvSpPr>
        <p:spPr>
          <a:xfrm>
            <a:off x="7983470" y="2878074"/>
            <a:ext cx="3386495" cy="2862322"/>
          </a:xfrm>
          <a:prstGeom prst="rect">
            <a:avLst/>
          </a:prstGeom>
          <a:noFill/>
        </p:spPr>
        <p:txBody>
          <a:bodyPr wrap="square" rtlCol="0">
            <a:spAutoFit/>
          </a:bodyPr>
          <a:lstStyle/>
          <a:p>
            <a:pPr marL="342900" indent="-342900">
              <a:buAutoNum type="arabicPeriod"/>
            </a:pPr>
            <a:r>
              <a:rPr lang="en-US">
                <a:latin typeface="Proxima Nova Semibold" panose="02000506030000020004"/>
              </a:rPr>
              <a:t>View progress over time.</a:t>
            </a:r>
          </a:p>
          <a:p>
            <a:endParaRPr lang="en-US">
              <a:latin typeface="Proxima Nova Semibold" panose="02000506030000020004"/>
            </a:endParaRPr>
          </a:p>
          <a:p>
            <a:r>
              <a:rPr lang="en-US">
                <a:latin typeface="Proxima Nova Semibold" panose="02000506030000020004"/>
              </a:rPr>
              <a:t>2. Scroll down to view general information about assessments on which the student previously has been rated. </a:t>
            </a:r>
          </a:p>
          <a:p>
            <a:endParaRPr lang="en-US">
              <a:latin typeface="Proxima Nova Semibold" panose="02000506030000020004"/>
            </a:endParaRPr>
          </a:p>
          <a:p>
            <a:r>
              <a:rPr lang="en-US">
                <a:latin typeface="Proxima Nova Semibold" panose="02000506030000020004"/>
              </a:rPr>
              <a:t>3. Click on the report icon to review DESSA data from a specific rating.</a:t>
            </a:r>
          </a:p>
        </p:txBody>
      </p:sp>
      <p:sp>
        <p:nvSpPr>
          <p:cNvPr id="11" name="Oval 10">
            <a:extLst>
              <a:ext uri="{FF2B5EF4-FFF2-40B4-BE49-F238E27FC236}">
                <a16:creationId xmlns:a16="http://schemas.microsoft.com/office/drawing/2014/main" id="{C4F4A9EA-7D55-2D51-A8F8-80B446651E54}"/>
              </a:ext>
            </a:extLst>
          </p:cNvPr>
          <p:cNvSpPr/>
          <p:nvPr/>
        </p:nvSpPr>
        <p:spPr>
          <a:xfrm>
            <a:off x="6761018" y="5817870"/>
            <a:ext cx="325582" cy="333548"/>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2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2847-D709-2CF4-5515-05AEDED2D67F}"/>
              </a:ext>
            </a:extLst>
          </p:cNvPr>
          <p:cNvSpPr>
            <a:spLocks noGrp="1"/>
          </p:cNvSpPr>
          <p:nvPr>
            <p:ph type="title"/>
          </p:nvPr>
        </p:nvSpPr>
        <p:spPr/>
        <p:txBody>
          <a:bodyPr/>
          <a:lstStyle/>
          <a:p>
            <a:r>
              <a:rPr lang="en-US" sz="3600"/>
              <a:t>Individual Student Report</a:t>
            </a:r>
          </a:p>
        </p:txBody>
      </p:sp>
      <p:sp>
        <p:nvSpPr>
          <p:cNvPr id="6" name="Rectangle 5">
            <a:extLst>
              <a:ext uri="{FF2B5EF4-FFF2-40B4-BE49-F238E27FC236}">
                <a16:creationId xmlns:a16="http://schemas.microsoft.com/office/drawing/2014/main" id="{BB2580C5-60B1-1C46-0076-1F07A3DB2C0C}"/>
              </a:ext>
            </a:extLst>
          </p:cNvPr>
          <p:cNvSpPr/>
          <p:nvPr/>
        </p:nvSpPr>
        <p:spPr>
          <a:xfrm>
            <a:off x="388620" y="5817870"/>
            <a:ext cx="3543300"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86B89E9-078A-2648-CAF1-8B9A3C6E4B2C}"/>
              </a:ext>
            </a:extLst>
          </p:cNvPr>
          <p:cNvPicPr>
            <a:picLocks noChangeAspect="1"/>
          </p:cNvPicPr>
          <p:nvPr/>
        </p:nvPicPr>
        <p:blipFill>
          <a:blip r:embed="rId3"/>
          <a:stretch>
            <a:fillRect/>
          </a:stretch>
        </p:blipFill>
        <p:spPr>
          <a:xfrm>
            <a:off x="4174901" y="1612900"/>
            <a:ext cx="7530861" cy="4939893"/>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2F8840C8-DF53-384D-942A-22E698657DCF}"/>
              </a:ext>
            </a:extLst>
          </p:cNvPr>
          <p:cNvSpPr txBox="1"/>
          <p:nvPr/>
        </p:nvSpPr>
        <p:spPr>
          <a:xfrm>
            <a:off x="788406" y="2339995"/>
            <a:ext cx="3386495" cy="3477875"/>
          </a:xfrm>
          <a:prstGeom prst="rect">
            <a:avLst/>
          </a:prstGeom>
          <a:noFill/>
        </p:spPr>
        <p:txBody>
          <a:bodyPr wrap="square" rtlCol="0">
            <a:spAutoFit/>
          </a:bodyPr>
          <a:lstStyle/>
          <a:p>
            <a:r>
              <a:rPr lang="en-US" sz="2000" b="1" u="sng">
                <a:latin typeface="Proxima Nova Semibold" panose="02000506030000020004"/>
              </a:rPr>
              <a:t>Relative Strengths:</a:t>
            </a:r>
          </a:p>
          <a:p>
            <a:endParaRPr lang="en-US" sz="2000" b="1" u="sng">
              <a:latin typeface="Proxima Nova Semibold" panose="02000506030000020004"/>
            </a:endParaRPr>
          </a:p>
          <a:p>
            <a:pPr marL="285750" indent="-285750">
              <a:buFont typeface="Arial" panose="020B0604020202020204" pitchFamily="34" charset="0"/>
              <a:buChar char="•"/>
            </a:pPr>
            <a:r>
              <a:rPr lang="en-US" sz="2000">
                <a:latin typeface="Proxima Nova Semibold" panose="02000506030000020004"/>
              </a:rPr>
              <a:t>Self-Awareness</a:t>
            </a:r>
          </a:p>
          <a:p>
            <a:pPr marL="285750" indent="-285750">
              <a:buFont typeface="Arial" panose="020B0604020202020204" pitchFamily="34" charset="0"/>
              <a:buChar char="•"/>
            </a:pPr>
            <a:r>
              <a:rPr lang="en-US" sz="2000">
                <a:latin typeface="Proxima Nova Semibold" panose="02000506030000020004"/>
              </a:rPr>
              <a:t>Self-Management</a:t>
            </a:r>
          </a:p>
          <a:p>
            <a:pPr marL="285750" indent="-285750">
              <a:buFont typeface="Arial" panose="020B0604020202020204" pitchFamily="34" charset="0"/>
              <a:buChar char="•"/>
            </a:pPr>
            <a:r>
              <a:rPr lang="en-US" sz="2000">
                <a:latin typeface="Proxima Nova Semibold" panose="02000506030000020004"/>
              </a:rPr>
              <a:t>Optimistic Thinking</a:t>
            </a:r>
          </a:p>
          <a:p>
            <a:endParaRPr lang="en-US" sz="2000" b="1" u="sng">
              <a:latin typeface="Proxima Nova Semibold" panose="02000506030000020004"/>
            </a:endParaRPr>
          </a:p>
          <a:p>
            <a:r>
              <a:rPr lang="en-US" sz="2000" b="1" u="sng">
                <a:latin typeface="Proxima Nova Semibold" panose="02000506030000020004"/>
              </a:rPr>
              <a:t>Need for Instruction:</a:t>
            </a:r>
          </a:p>
          <a:p>
            <a:pPr marL="285750" indent="-285750">
              <a:buFont typeface="Arial" panose="020B0604020202020204" pitchFamily="34" charset="0"/>
              <a:buChar char="•"/>
            </a:pPr>
            <a:r>
              <a:rPr lang="en-US" sz="2000">
                <a:latin typeface="Proxima Nova Semibold" panose="02000506030000020004"/>
              </a:rPr>
              <a:t>Social Awareness</a:t>
            </a:r>
          </a:p>
          <a:p>
            <a:pPr marL="285750" indent="-285750">
              <a:buFont typeface="Arial" panose="020B0604020202020204" pitchFamily="34" charset="0"/>
              <a:buChar char="•"/>
            </a:pPr>
            <a:r>
              <a:rPr lang="en-US" sz="2000">
                <a:latin typeface="Proxima Nova Semibold" panose="02000506030000020004"/>
              </a:rPr>
              <a:t>Relationship Skills</a:t>
            </a:r>
          </a:p>
          <a:p>
            <a:pPr marL="285750" indent="-285750">
              <a:buFont typeface="Arial" panose="020B0604020202020204" pitchFamily="34" charset="0"/>
              <a:buChar char="•"/>
            </a:pPr>
            <a:r>
              <a:rPr lang="en-US" sz="2000">
                <a:latin typeface="Proxima Nova Semibold" panose="02000506030000020004"/>
              </a:rPr>
              <a:t>Responsible Decision Making</a:t>
            </a:r>
          </a:p>
        </p:txBody>
      </p:sp>
    </p:spTree>
    <p:extLst>
      <p:ext uri="{BB962C8B-B14F-4D97-AF65-F5344CB8AC3E}">
        <p14:creationId xmlns:p14="http://schemas.microsoft.com/office/powerpoint/2010/main" val="2943314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sz="3600" dirty="0"/>
              <a:t>Session Objectives</a:t>
            </a:r>
            <a:endParaRPr lang="en-US" sz="3600" dirty="0">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61224B32-E604-710C-A63E-CD93B4005918}"/>
              </a:ext>
            </a:extLst>
          </p:cNvPr>
          <p:cNvSpPr txBox="1"/>
          <p:nvPr/>
        </p:nvSpPr>
        <p:spPr>
          <a:xfrm>
            <a:off x="921600" y="2045171"/>
            <a:ext cx="10493218" cy="3340979"/>
          </a:xfrm>
          <a:prstGeom prst="rect">
            <a:avLst/>
          </a:prstGeom>
          <a:noFill/>
        </p:spPr>
        <p:txBody>
          <a:bodyPr wrap="square" rtlCol="0">
            <a:spAutoFit/>
          </a:bodyPr>
          <a:lstStyle/>
          <a:p>
            <a:pPr marL="608965" indent="-456565">
              <a:lnSpc>
                <a:spcPct val="150000"/>
              </a:lnSpc>
              <a:buFont typeface="Arial" panose="020B0604020202020204" pitchFamily="34" charset="0"/>
              <a:buChar char="•"/>
            </a:pPr>
            <a:r>
              <a:rPr lang="en-US" sz="2400" dirty="0">
                <a:latin typeface="Proxima Nova Semibold"/>
              </a:rPr>
              <a:t>Understand how social and emotional assessments can support students receiving special education services.</a:t>
            </a:r>
          </a:p>
          <a:p>
            <a:pPr marL="608965" indent="-456565">
              <a:lnSpc>
                <a:spcPct val="150000"/>
              </a:lnSpc>
              <a:buFont typeface="Arial" panose="020B0604020202020204" pitchFamily="34" charset="0"/>
              <a:buChar char="•"/>
            </a:pPr>
            <a:r>
              <a:rPr lang="en-US" sz="2400" dirty="0">
                <a:latin typeface="Proxima Nova Semibold"/>
              </a:rPr>
              <a:t>Use students’ DESSA data as a guide when writing present level of performance statement(s) and individualized education plan goal(s).</a:t>
            </a:r>
          </a:p>
          <a:p>
            <a:pPr marL="609600" indent="-457200">
              <a:lnSpc>
                <a:spcPct val="150000"/>
              </a:lnSpc>
              <a:buFont typeface="Arial" panose="020B0604020202020204" pitchFamily="34" charset="0"/>
              <a:buChar char="•"/>
            </a:pPr>
            <a:r>
              <a:rPr lang="en-US" sz="2400" dirty="0">
                <a:latin typeface="Proxima Nova Semibold"/>
              </a:rPr>
              <a:t>Choose strategies and resources based on DESSA data to promote skill building.</a:t>
            </a:r>
          </a:p>
        </p:txBody>
      </p:sp>
    </p:spTree>
    <p:custDataLst>
      <p:tags r:id="rId1"/>
    </p:custDataLst>
    <p:extLst>
      <p:ext uri="{BB962C8B-B14F-4D97-AF65-F5344CB8AC3E}">
        <p14:creationId xmlns:p14="http://schemas.microsoft.com/office/powerpoint/2010/main" val="991579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2847-D709-2CF4-5515-05AEDED2D67F}"/>
              </a:ext>
            </a:extLst>
          </p:cNvPr>
          <p:cNvSpPr>
            <a:spLocks noGrp="1"/>
          </p:cNvSpPr>
          <p:nvPr>
            <p:ph type="title"/>
          </p:nvPr>
        </p:nvSpPr>
        <p:spPr/>
        <p:txBody>
          <a:bodyPr/>
          <a:lstStyle/>
          <a:p>
            <a:r>
              <a:rPr lang="en-US" sz="3600"/>
              <a:t>Individual Student Report</a:t>
            </a:r>
          </a:p>
        </p:txBody>
      </p:sp>
      <p:sp>
        <p:nvSpPr>
          <p:cNvPr id="6" name="Rectangle 5">
            <a:extLst>
              <a:ext uri="{FF2B5EF4-FFF2-40B4-BE49-F238E27FC236}">
                <a16:creationId xmlns:a16="http://schemas.microsoft.com/office/drawing/2014/main" id="{BB2580C5-60B1-1C46-0076-1F07A3DB2C0C}"/>
              </a:ext>
            </a:extLst>
          </p:cNvPr>
          <p:cNvSpPr/>
          <p:nvPr/>
        </p:nvSpPr>
        <p:spPr>
          <a:xfrm>
            <a:off x="388620" y="5817870"/>
            <a:ext cx="3543300"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86B89E9-078A-2648-CAF1-8B9A3C6E4B2C}"/>
              </a:ext>
            </a:extLst>
          </p:cNvPr>
          <p:cNvPicPr>
            <a:picLocks noChangeAspect="1"/>
          </p:cNvPicPr>
          <p:nvPr/>
        </p:nvPicPr>
        <p:blipFill rotWithShape="1">
          <a:blip r:embed="rId3"/>
          <a:srcRect t="30594"/>
          <a:stretch/>
        </p:blipFill>
        <p:spPr>
          <a:xfrm>
            <a:off x="1023199" y="1866900"/>
            <a:ext cx="10379613" cy="4725551"/>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D4D73BC7-2BA7-0E04-2E9A-35E6FD7160F5}"/>
              </a:ext>
            </a:extLst>
          </p:cNvPr>
          <p:cNvSpPr/>
          <p:nvPr/>
        </p:nvSpPr>
        <p:spPr>
          <a:xfrm>
            <a:off x="3314700" y="3721100"/>
            <a:ext cx="1003300" cy="270510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5E4F89-832F-5573-F8EE-7411E471E456}"/>
              </a:ext>
            </a:extLst>
          </p:cNvPr>
          <p:cNvSpPr/>
          <p:nvPr/>
        </p:nvSpPr>
        <p:spPr>
          <a:xfrm>
            <a:off x="7282556" y="4737100"/>
            <a:ext cx="1003300" cy="1689100"/>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07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2847-D709-2CF4-5515-05AEDED2D67F}"/>
              </a:ext>
            </a:extLst>
          </p:cNvPr>
          <p:cNvSpPr>
            <a:spLocks noGrp="1"/>
          </p:cNvSpPr>
          <p:nvPr>
            <p:ph type="title"/>
          </p:nvPr>
        </p:nvSpPr>
        <p:spPr/>
        <p:txBody>
          <a:bodyPr/>
          <a:lstStyle/>
          <a:p>
            <a:r>
              <a:rPr lang="en-US" sz="3600"/>
              <a:t>Present Level of Performance</a:t>
            </a:r>
          </a:p>
        </p:txBody>
      </p:sp>
      <p:sp>
        <p:nvSpPr>
          <p:cNvPr id="6" name="Rectangle 5">
            <a:extLst>
              <a:ext uri="{FF2B5EF4-FFF2-40B4-BE49-F238E27FC236}">
                <a16:creationId xmlns:a16="http://schemas.microsoft.com/office/drawing/2014/main" id="{BB2580C5-60B1-1C46-0076-1F07A3DB2C0C}"/>
              </a:ext>
            </a:extLst>
          </p:cNvPr>
          <p:cNvSpPr/>
          <p:nvPr/>
        </p:nvSpPr>
        <p:spPr>
          <a:xfrm>
            <a:off x="388620" y="5817870"/>
            <a:ext cx="3543300"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A43DE45-C52D-5EBB-B616-0ED56D3B7747}"/>
              </a:ext>
            </a:extLst>
          </p:cNvPr>
          <p:cNvPicPr>
            <a:picLocks noChangeAspect="1"/>
          </p:cNvPicPr>
          <p:nvPr/>
        </p:nvPicPr>
        <p:blipFill rotWithShape="1">
          <a:blip r:embed="rId4"/>
          <a:srcRect b="16259"/>
          <a:stretch/>
        </p:blipFill>
        <p:spPr>
          <a:xfrm>
            <a:off x="771312" y="1759455"/>
            <a:ext cx="8950204" cy="3428733"/>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6611C87A-9AE1-D904-02AC-494C9581F756}"/>
              </a:ext>
            </a:extLst>
          </p:cNvPr>
          <p:cNvSpPr txBox="1"/>
          <p:nvPr/>
        </p:nvSpPr>
        <p:spPr>
          <a:xfrm>
            <a:off x="631612" y="5353536"/>
            <a:ext cx="9956800" cy="923330"/>
          </a:xfrm>
          <a:prstGeom prst="rect">
            <a:avLst/>
          </a:prstGeom>
          <a:noFill/>
        </p:spPr>
        <p:txBody>
          <a:bodyPr wrap="square" rtlCol="0">
            <a:spAutoFit/>
          </a:bodyPr>
          <a:lstStyle/>
          <a:p>
            <a:pPr>
              <a:defRPr/>
            </a:pPr>
            <a:r>
              <a:rPr lang="en-US" b="1" u="sng">
                <a:latin typeface="Proxima Nova Semibold" panose="02000506030000020004"/>
              </a:rPr>
              <a:t>Example: </a:t>
            </a:r>
            <a:r>
              <a:rPr lang="en-US" b="0">
                <a:effectLst/>
                <a:latin typeface="Proxima Nova Semibold" panose="02000506030000020004"/>
                <a:ea typeface="Calibri" panose="020F0502020204030204" pitchFamily="34" charset="0"/>
              </a:rPr>
              <a:t>Student A has strong acquisition in Self-Awareness as they often show an awareness of their personal strengths and can often explain what caused their emotions. While Student A is self-aware, </a:t>
            </a:r>
            <a:r>
              <a:rPr lang="en-US">
                <a:effectLst/>
                <a:latin typeface="Proxima Nova Semibold" panose="02000506030000020004"/>
                <a:ea typeface="Calibri" panose="020F0502020204030204" pitchFamily="34" charset="0"/>
              </a:rPr>
              <a:t>t</a:t>
            </a:r>
            <a:r>
              <a:rPr lang="en-US" b="0">
                <a:effectLst/>
                <a:latin typeface="Proxima Nova Semibold" panose="02000506030000020004"/>
                <a:ea typeface="Calibri" panose="020F0502020204030204" pitchFamily="34" charset="0"/>
              </a:rPr>
              <a:t>hey require additional support to describe the emotion they were feeling.  </a:t>
            </a:r>
          </a:p>
        </p:txBody>
      </p:sp>
      <p:sp>
        <p:nvSpPr>
          <p:cNvPr id="14" name="Rectangle 13">
            <a:extLst>
              <a:ext uri="{FF2B5EF4-FFF2-40B4-BE49-F238E27FC236}">
                <a16:creationId xmlns:a16="http://schemas.microsoft.com/office/drawing/2014/main" id="{80C835BE-FF33-3D11-12D3-F469F18B6420}"/>
              </a:ext>
            </a:extLst>
          </p:cNvPr>
          <p:cNvSpPr/>
          <p:nvPr/>
        </p:nvSpPr>
        <p:spPr>
          <a:xfrm>
            <a:off x="1104899" y="2793999"/>
            <a:ext cx="8253785" cy="322911"/>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B22750-B456-E864-6069-B58D3E40D45E}"/>
              </a:ext>
            </a:extLst>
          </p:cNvPr>
          <p:cNvSpPr/>
          <p:nvPr/>
        </p:nvSpPr>
        <p:spPr>
          <a:xfrm>
            <a:off x="1104900" y="4484548"/>
            <a:ext cx="8253784" cy="259308"/>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1ABE6A7-1A0E-B370-9867-E5DDCEB3E20D}"/>
              </a:ext>
            </a:extLst>
          </p:cNvPr>
          <p:cNvSpPr/>
          <p:nvPr/>
        </p:nvSpPr>
        <p:spPr>
          <a:xfrm>
            <a:off x="1104900" y="4799525"/>
            <a:ext cx="8253784" cy="3211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8380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2847-D709-2CF4-5515-05AEDED2D67F}"/>
              </a:ext>
            </a:extLst>
          </p:cNvPr>
          <p:cNvSpPr>
            <a:spLocks noGrp="1"/>
          </p:cNvSpPr>
          <p:nvPr>
            <p:ph type="title"/>
          </p:nvPr>
        </p:nvSpPr>
        <p:spPr/>
        <p:txBody>
          <a:bodyPr/>
          <a:lstStyle/>
          <a:p>
            <a:r>
              <a:rPr lang="en-US" sz="3600"/>
              <a:t>Individualized Goal</a:t>
            </a:r>
          </a:p>
        </p:txBody>
      </p:sp>
      <p:sp>
        <p:nvSpPr>
          <p:cNvPr id="6" name="Rectangle 5">
            <a:extLst>
              <a:ext uri="{FF2B5EF4-FFF2-40B4-BE49-F238E27FC236}">
                <a16:creationId xmlns:a16="http://schemas.microsoft.com/office/drawing/2014/main" id="{BB2580C5-60B1-1C46-0076-1F07A3DB2C0C}"/>
              </a:ext>
            </a:extLst>
          </p:cNvPr>
          <p:cNvSpPr/>
          <p:nvPr/>
        </p:nvSpPr>
        <p:spPr>
          <a:xfrm>
            <a:off x="388620" y="5817870"/>
            <a:ext cx="3543300"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611C87A-9AE1-D904-02AC-494C9581F756}"/>
              </a:ext>
            </a:extLst>
          </p:cNvPr>
          <p:cNvSpPr txBox="1"/>
          <p:nvPr/>
        </p:nvSpPr>
        <p:spPr>
          <a:xfrm>
            <a:off x="631612" y="5697334"/>
            <a:ext cx="9956800" cy="923330"/>
          </a:xfrm>
          <a:prstGeom prst="rect">
            <a:avLst/>
          </a:prstGeom>
          <a:noFill/>
        </p:spPr>
        <p:txBody>
          <a:bodyPr wrap="square" rtlCol="0">
            <a:spAutoFit/>
          </a:bodyPr>
          <a:lstStyle/>
          <a:p>
            <a:pPr>
              <a:defRPr/>
            </a:pPr>
            <a:r>
              <a:rPr lang="en-US" b="1" u="sng" dirty="0">
                <a:solidFill>
                  <a:srgbClr val="747679"/>
                </a:solidFill>
                <a:latin typeface="Proxima Nova"/>
              </a:rPr>
              <a:t>Example: </a:t>
            </a:r>
            <a:r>
              <a:rPr lang="en-US" b="1" dirty="0">
                <a:solidFill>
                  <a:srgbClr val="747679"/>
                </a:solidFill>
                <a:highlight>
                  <a:srgbClr val="FFFFFF"/>
                </a:highlight>
                <a:latin typeface="Proxima Nova"/>
              </a:rPr>
              <a:t>“By the end of the school year, the student will be able to identify emotions they were feeling, and apply strategies taught to describe those emotions 8 out of 10 observed instances.” </a:t>
            </a:r>
            <a:endParaRPr lang="en-US" b="1" dirty="0">
              <a:solidFill>
                <a:srgbClr val="747679"/>
              </a:solidFill>
              <a:effectLst/>
              <a:latin typeface="Proxima Nova"/>
              <a:ea typeface="Calibri" panose="020F0502020204030204" pitchFamily="34" charset="0"/>
            </a:endParaRPr>
          </a:p>
        </p:txBody>
      </p:sp>
      <p:pic>
        <p:nvPicPr>
          <p:cNvPr id="7" name="Picture 6">
            <a:extLst>
              <a:ext uri="{FF2B5EF4-FFF2-40B4-BE49-F238E27FC236}">
                <a16:creationId xmlns:a16="http://schemas.microsoft.com/office/drawing/2014/main" id="{8E7B715D-BFF5-746B-CAC2-8A41CE1D87A9}"/>
              </a:ext>
            </a:extLst>
          </p:cNvPr>
          <p:cNvPicPr>
            <a:picLocks noChangeAspect="1"/>
          </p:cNvPicPr>
          <p:nvPr/>
        </p:nvPicPr>
        <p:blipFill rotWithShape="1">
          <a:blip r:embed="rId5"/>
          <a:srcRect b="16259"/>
          <a:stretch/>
        </p:blipFill>
        <p:spPr>
          <a:xfrm>
            <a:off x="921600" y="2038235"/>
            <a:ext cx="8950204" cy="3428733"/>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BC0C795A-FD70-9506-CF4E-11289D901341}"/>
              </a:ext>
            </a:extLst>
          </p:cNvPr>
          <p:cNvSpPr/>
          <p:nvPr/>
        </p:nvSpPr>
        <p:spPr>
          <a:xfrm>
            <a:off x="921599" y="5145852"/>
            <a:ext cx="8950203" cy="3211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0017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extLst>
    <p:ext uri="{6950BFC3-D8DA-4A85-94F7-54DA5524770B}">
      <p188:commentRel xmlns:p188="http://schemas.microsoft.com/office/powerpoint/2018/8/main" r:id="rId4"/>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2847-D709-2CF4-5515-05AEDED2D67F}"/>
              </a:ext>
            </a:extLst>
          </p:cNvPr>
          <p:cNvSpPr>
            <a:spLocks noGrp="1"/>
          </p:cNvSpPr>
          <p:nvPr>
            <p:ph type="title"/>
          </p:nvPr>
        </p:nvSpPr>
        <p:spPr/>
        <p:txBody>
          <a:bodyPr/>
          <a:lstStyle/>
          <a:p>
            <a:r>
              <a:rPr lang="en-US" sz="3600"/>
              <a:t>Individualized Goal</a:t>
            </a:r>
          </a:p>
        </p:txBody>
      </p:sp>
      <p:sp>
        <p:nvSpPr>
          <p:cNvPr id="6" name="Rectangle 5">
            <a:extLst>
              <a:ext uri="{FF2B5EF4-FFF2-40B4-BE49-F238E27FC236}">
                <a16:creationId xmlns:a16="http://schemas.microsoft.com/office/drawing/2014/main" id="{BB2580C5-60B1-1C46-0076-1F07A3DB2C0C}"/>
              </a:ext>
            </a:extLst>
          </p:cNvPr>
          <p:cNvSpPr/>
          <p:nvPr/>
        </p:nvSpPr>
        <p:spPr>
          <a:xfrm>
            <a:off x="388620" y="5817870"/>
            <a:ext cx="3543300"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611C87A-9AE1-D904-02AC-494C9581F756}"/>
              </a:ext>
            </a:extLst>
          </p:cNvPr>
          <p:cNvSpPr txBox="1"/>
          <p:nvPr/>
        </p:nvSpPr>
        <p:spPr>
          <a:xfrm>
            <a:off x="996970" y="6000648"/>
            <a:ext cx="9417565" cy="646331"/>
          </a:xfrm>
          <a:prstGeom prst="rect">
            <a:avLst/>
          </a:prstGeom>
          <a:noFill/>
        </p:spPr>
        <p:txBody>
          <a:bodyPr wrap="square" rtlCol="0">
            <a:spAutoFit/>
          </a:bodyPr>
          <a:lstStyle/>
          <a:p>
            <a:pPr>
              <a:defRPr/>
            </a:pPr>
            <a:r>
              <a:rPr lang="en-US" b="1" u="sng" dirty="0">
                <a:solidFill>
                  <a:srgbClr val="747679"/>
                </a:solidFill>
                <a:latin typeface="Proxima Nova Semibold" panose="02000506030000020004"/>
              </a:rPr>
              <a:t>Example: </a:t>
            </a:r>
            <a:r>
              <a:rPr lang="en-US" b="0" i="0" dirty="0">
                <a:solidFill>
                  <a:srgbClr val="747679"/>
                </a:solidFill>
                <a:effectLst/>
                <a:highlight>
                  <a:srgbClr val="FFFFFF"/>
                </a:highlight>
                <a:latin typeface="Proxima Nova Semibold" panose="02000506030000020004"/>
              </a:rPr>
              <a:t>By the end of the school year, the student will be able to identify conflict triggers and apply strategies taught to resolve disputes in 8 out of 10 observed instances.</a:t>
            </a:r>
            <a:endParaRPr lang="en-US" b="0" dirty="0">
              <a:solidFill>
                <a:srgbClr val="747679"/>
              </a:solidFill>
              <a:effectLst/>
              <a:latin typeface="Proxima Nova Semibold" panose="02000506030000020004"/>
              <a:ea typeface="Calibri" panose="020F0502020204030204" pitchFamily="34" charset="0"/>
            </a:endParaRPr>
          </a:p>
        </p:txBody>
      </p:sp>
      <p:pic>
        <p:nvPicPr>
          <p:cNvPr id="3" name="Picture 2">
            <a:extLst>
              <a:ext uri="{FF2B5EF4-FFF2-40B4-BE49-F238E27FC236}">
                <a16:creationId xmlns:a16="http://schemas.microsoft.com/office/drawing/2014/main" id="{962DB2C0-85BA-735D-984B-33522ED7204E}"/>
              </a:ext>
            </a:extLst>
          </p:cNvPr>
          <p:cNvPicPr>
            <a:picLocks noChangeAspect="1"/>
          </p:cNvPicPr>
          <p:nvPr/>
        </p:nvPicPr>
        <p:blipFill>
          <a:blip r:embed="rId4"/>
          <a:stretch>
            <a:fillRect/>
          </a:stretch>
        </p:blipFill>
        <p:spPr>
          <a:xfrm>
            <a:off x="996970" y="1919780"/>
            <a:ext cx="8684843" cy="3777554"/>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BC0C795A-FD70-9506-CF4E-11289D901341}"/>
              </a:ext>
            </a:extLst>
          </p:cNvPr>
          <p:cNvSpPr/>
          <p:nvPr/>
        </p:nvSpPr>
        <p:spPr>
          <a:xfrm>
            <a:off x="1049307" y="5375839"/>
            <a:ext cx="8580167" cy="3214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0814B4E-2707-94F5-296A-AAE5066DE864}"/>
              </a:ext>
            </a:extLst>
          </p:cNvPr>
          <p:cNvSpPr/>
          <p:nvPr/>
        </p:nvSpPr>
        <p:spPr>
          <a:xfrm>
            <a:off x="1049306" y="3165567"/>
            <a:ext cx="8580167" cy="761540"/>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4342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4042-2E84-4F26-B1A4-D18C51DDAF78}"/>
              </a:ext>
            </a:extLst>
          </p:cNvPr>
          <p:cNvSpPr>
            <a:spLocks noGrp="1"/>
          </p:cNvSpPr>
          <p:nvPr>
            <p:ph type="title"/>
          </p:nvPr>
        </p:nvSpPr>
        <p:spPr>
          <a:xfrm>
            <a:off x="951388" y="958463"/>
            <a:ext cx="10348800" cy="658000"/>
          </a:xfrm>
        </p:spPr>
        <p:txBody>
          <a:bodyPr/>
          <a:lstStyle/>
          <a:p>
            <a:r>
              <a:rPr lang="en-US" sz="4267"/>
              <a:t>Group Share</a:t>
            </a:r>
          </a:p>
        </p:txBody>
      </p:sp>
      <p:sp>
        <p:nvSpPr>
          <p:cNvPr id="3" name="Text Placeholder 2">
            <a:extLst>
              <a:ext uri="{FF2B5EF4-FFF2-40B4-BE49-F238E27FC236}">
                <a16:creationId xmlns:a16="http://schemas.microsoft.com/office/drawing/2014/main" id="{1E1C388E-1406-4E6B-8541-32C9503512A3}"/>
              </a:ext>
            </a:extLst>
          </p:cNvPr>
          <p:cNvSpPr>
            <a:spLocks noGrp="1"/>
          </p:cNvSpPr>
          <p:nvPr>
            <p:ph type="body" idx="1"/>
          </p:nvPr>
        </p:nvSpPr>
        <p:spPr>
          <a:xfrm>
            <a:off x="682958" y="2344124"/>
            <a:ext cx="10826084" cy="1330501"/>
          </a:xfrm>
        </p:spPr>
        <p:txBody>
          <a:bodyPr/>
          <a:lstStyle/>
          <a:p>
            <a:pPr marL="152396" indent="0" algn="ctr">
              <a:buNone/>
            </a:pPr>
            <a:r>
              <a:rPr lang="en-US" sz="3500" dirty="0">
                <a:solidFill>
                  <a:srgbClr val="747679"/>
                </a:solidFill>
                <a:highlight>
                  <a:srgbClr val="FFFFFF"/>
                </a:highlight>
                <a:latin typeface="Proxima Nova Semibold" panose="02000506030000020004"/>
              </a:rPr>
              <a:t>What are some ways that you would support Student A in meeting a goal set for conflict resolution skills?</a:t>
            </a:r>
            <a:endParaRPr lang="en-US" sz="3500" b="1" dirty="0">
              <a:solidFill>
                <a:srgbClr val="747679"/>
              </a:solidFill>
              <a:latin typeface="Proxima Nova Semibold" panose="02000506030000020004"/>
            </a:endParaRPr>
          </a:p>
        </p:txBody>
      </p:sp>
      <p:grpSp>
        <p:nvGrpSpPr>
          <p:cNvPr id="6" name="Google Shape;800;p37">
            <a:extLst>
              <a:ext uri="{FF2B5EF4-FFF2-40B4-BE49-F238E27FC236}">
                <a16:creationId xmlns:a16="http://schemas.microsoft.com/office/drawing/2014/main" id="{FBD672FC-B468-44AF-A5A9-925BC2616A22}"/>
              </a:ext>
            </a:extLst>
          </p:cNvPr>
          <p:cNvGrpSpPr/>
          <p:nvPr/>
        </p:nvGrpSpPr>
        <p:grpSpPr>
          <a:xfrm>
            <a:off x="4892414" y="535204"/>
            <a:ext cx="1024127" cy="1082569"/>
            <a:chOff x="6506504" y="937343"/>
            <a:chExt cx="744273" cy="793950"/>
          </a:xfrm>
        </p:grpSpPr>
        <p:sp>
          <p:nvSpPr>
            <p:cNvPr id="7" name="Google Shape;801;p37">
              <a:extLst>
                <a:ext uri="{FF2B5EF4-FFF2-40B4-BE49-F238E27FC236}">
                  <a16:creationId xmlns:a16="http://schemas.microsoft.com/office/drawing/2014/main" id="{71BD118C-A8FF-4CFA-979A-BA6F7E93EDF7}"/>
                </a:ext>
              </a:extLst>
            </p:cNvPr>
            <p:cNvSpPr/>
            <p:nvPr/>
          </p:nvSpPr>
          <p:spPr>
            <a:xfrm>
              <a:off x="6666683" y="1079385"/>
              <a:ext cx="422268" cy="171940"/>
            </a:xfrm>
            <a:custGeom>
              <a:avLst/>
              <a:gdLst/>
              <a:ahLst/>
              <a:cxnLst/>
              <a:rect l="l" t="t" r="r" b="b"/>
              <a:pathLst>
                <a:path w="2085276" h="859701" extrusionOk="0">
                  <a:moveTo>
                    <a:pt x="2085276" y="859701"/>
                  </a:moveTo>
                  <a:cubicBezTo>
                    <a:pt x="2064893" y="746925"/>
                    <a:pt x="2027047" y="641516"/>
                    <a:pt x="1974723" y="545821"/>
                  </a:cubicBezTo>
                  <a:lnTo>
                    <a:pt x="1952816" y="507721"/>
                  </a:lnTo>
                  <a:cubicBezTo>
                    <a:pt x="1535303" y="-176492"/>
                    <a:pt x="577914" y="-161950"/>
                    <a:pt x="140271" y="507721"/>
                  </a:cubicBezTo>
                  <a:lnTo>
                    <a:pt x="116523" y="545821"/>
                  </a:lnTo>
                  <a:cubicBezTo>
                    <a:pt x="57721" y="643421"/>
                    <a:pt x="18098" y="749783"/>
                    <a:pt x="0" y="859701"/>
                  </a:cubicBezTo>
                  <a:lnTo>
                    <a:pt x="2085276" y="859701"/>
                  </a:lnTo>
                  <a:close/>
                </a:path>
              </a:pathLst>
            </a:custGeom>
            <a:solidFill>
              <a:schemeClr val="accen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 name="Google Shape;802;p37">
              <a:extLst>
                <a:ext uri="{FF2B5EF4-FFF2-40B4-BE49-F238E27FC236}">
                  <a16:creationId xmlns:a16="http://schemas.microsoft.com/office/drawing/2014/main" id="{C6662B4F-5104-4189-9C8C-1C90CF877B1A}"/>
                </a:ext>
              </a:extLst>
            </p:cNvPr>
            <p:cNvSpPr/>
            <p:nvPr/>
          </p:nvSpPr>
          <p:spPr>
            <a:xfrm>
              <a:off x="6664423" y="1259933"/>
              <a:ext cx="427985" cy="171450"/>
            </a:xfrm>
            <a:custGeom>
              <a:avLst/>
              <a:gdLst/>
              <a:ahLst/>
              <a:cxnLst/>
              <a:rect l="l" t="t" r="r" b="b"/>
              <a:pathLst>
                <a:path w="2113506" h="857250" extrusionOk="0">
                  <a:moveTo>
                    <a:pt x="3910" y="178753"/>
                  </a:moveTo>
                  <a:cubicBezTo>
                    <a:pt x="22706" y="451485"/>
                    <a:pt x="153833" y="652844"/>
                    <a:pt x="287056" y="857250"/>
                  </a:cubicBezTo>
                  <a:lnTo>
                    <a:pt x="1834170" y="857250"/>
                  </a:lnTo>
                  <a:cubicBezTo>
                    <a:pt x="1971457" y="654495"/>
                    <a:pt x="2109316" y="461137"/>
                    <a:pt x="2113316" y="178753"/>
                  </a:cubicBezTo>
                  <a:lnTo>
                    <a:pt x="2113507" y="140653"/>
                  </a:lnTo>
                  <a:cubicBezTo>
                    <a:pt x="2112935" y="92710"/>
                    <a:pt x="2109125" y="45784"/>
                    <a:pt x="2102585" y="0"/>
                  </a:cubicBezTo>
                  <a:lnTo>
                    <a:pt x="5815" y="0"/>
                  </a:lnTo>
                  <a:cubicBezTo>
                    <a:pt x="-1170" y="58991"/>
                    <a:pt x="-1932" y="118872"/>
                    <a:pt x="3910" y="178753"/>
                  </a:cubicBezTo>
                  <a:close/>
                </a:path>
              </a:pathLst>
            </a:custGeom>
            <a:solidFill>
              <a:schemeClr val="accent2"/>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9" name="Google Shape;803;p37">
              <a:extLst>
                <a:ext uri="{FF2B5EF4-FFF2-40B4-BE49-F238E27FC236}">
                  <a16:creationId xmlns:a16="http://schemas.microsoft.com/office/drawing/2014/main" id="{7DCC7D5E-F2AA-4FCC-93FC-047789EB9F85}"/>
                </a:ext>
              </a:extLst>
            </p:cNvPr>
            <p:cNvSpPr/>
            <p:nvPr/>
          </p:nvSpPr>
          <p:spPr>
            <a:xfrm>
              <a:off x="6727642" y="1439988"/>
              <a:ext cx="303068" cy="171348"/>
            </a:xfrm>
            <a:custGeom>
              <a:avLst/>
              <a:gdLst/>
              <a:ahLst/>
              <a:cxnLst/>
              <a:rect l="l" t="t" r="r" b="b"/>
              <a:pathLst>
                <a:path w="1496631" h="856741" extrusionOk="0">
                  <a:moveTo>
                    <a:pt x="0" y="0"/>
                  </a:moveTo>
                  <a:cubicBezTo>
                    <a:pt x="63500" y="97853"/>
                    <a:pt x="125984" y="197485"/>
                    <a:pt x="175451" y="306896"/>
                  </a:cubicBezTo>
                  <a:lnTo>
                    <a:pt x="191071" y="344996"/>
                  </a:lnTo>
                  <a:cubicBezTo>
                    <a:pt x="230060" y="445262"/>
                    <a:pt x="254762" y="554419"/>
                    <a:pt x="254762" y="679895"/>
                  </a:cubicBezTo>
                  <a:cubicBezTo>
                    <a:pt x="254762" y="777558"/>
                    <a:pt x="333946" y="856742"/>
                    <a:pt x="431610" y="856742"/>
                  </a:cubicBezTo>
                  <a:lnTo>
                    <a:pt x="1080960" y="856742"/>
                  </a:lnTo>
                  <a:cubicBezTo>
                    <a:pt x="1189609" y="856488"/>
                    <a:pt x="1267206" y="763143"/>
                    <a:pt x="1257808" y="656653"/>
                  </a:cubicBezTo>
                  <a:cubicBezTo>
                    <a:pt x="1257808" y="539178"/>
                    <a:pt x="1277874" y="437261"/>
                    <a:pt x="1310259" y="344996"/>
                  </a:cubicBezTo>
                  <a:lnTo>
                    <a:pt x="1324483" y="306896"/>
                  </a:lnTo>
                  <a:cubicBezTo>
                    <a:pt x="1370775" y="194501"/>
                    <a:pt x="1432687" y="95567"/>
                    <a:pt x="1496632" y="0"/>
                  </a:cubicBezTo>
                  <a:lnTo>
                    <a:pt x="0" y="0"/>
                  </a:lnTo>
                  <a:close/>
                </a:path>
              </a:pathLst>
            </a:custGeom>
            <a:solidFill>
              <a:schemeClr val="accent3"/>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grpSp>
          <p:nvGrpSpPr>
            <p:cNvPr id="10" name="Google Shape;804;p37">
              <a:extLst>
                <a:ext uri="{FF2B5EF4-FFF2-40B4-BE49-F238E27FC236}">
                  <a16:creationId xmlns:a16="http://schemas.microsoft.com/office/drawing/2014/main" id="{16F264F6-5F73-4B0C-8E03-3CD2269CB482}"/>
                </a:ext>
              </a:extLst>
            </p:cNvPr>
            <p:cNvGrpSpPr/>
            <p:nvPr/>
          </p:nvGrpSpPr>
          <p:grpSpPr>
            <a:xfrm>
              <a:off x="6506504" y="937343"/>
              <a:ext cx="744273" cy="793950"/>
              <a:chOff x="6565437" y="1588001"/>
              <a:chExt cx="744273" cy="793950"/>
            </a:xfrm>
          </p:grpSpPr>
          <p:sp>
            <p:nvSpPr>
              <p:cNvPr id="11" name="Google Shape;805;p37">
                <a:extLst>
                  <a:ext uri="{FF2B5EF4-FFF2-40B4-BE49-F238E27FC236}">
                    <a16:creationId xmlns:a16="http://schemas.microsoft.com/office/drawing/2014/main" id="{35F46DD4-8CFB-471C-92D6-04EA97A0E47D}"/>
                  </a:ext>
                </a:extLst>
              </p:cNvPr>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2" name="Google Shape;806;p37">
                <a:extLst>
                  <a:ext uri="{FF2B5EF4-FFF2-40B4-BE49-F238E27FC236}">
                    <a16:creationId xmlns:a16="http://schemas.microsoft.com/office/drawing/2014/main" id="{7143DCB8-4D9A-4C61-8B5E-5EF5E3CA8F8D}"/>
                  </a:ext>
                </a:extLst>
              </p:cNvPr>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3" name="Google Shape;807;p37">
                <a:extLst>
                  <a:ext uri="{FF2B5EF4-FFF2-40B4-BE49-F238E27FC236}">
                    <a16:creationId xmlns:a16="http://schemas.microsoft.com/office/drawing/2014/main" id="{8B71DADA-6165-416D-8D22-7528A8BBEC4E}"/>
                  </a:ext>
                </a:extLst>
              </p:cNvPr>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4" name="Google Shape;808;p37">
                <a:extLst>
                  <a:ext uri="{FF2B5EF4-FFF2-40B4-BE49-F238E27FC236}">
                    <a16:creationId xmlns:a16="http://schemas.microsoft.com/office/drawing/2014/main" id="{949A9D91-A866-4864-83C3-F686AE6F3259}"/>
                  </a:ext>
                </a:extLst>
              </p:cNvPr>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5" name="Google Shape;809;p37">
                <a:extLst>
                  <a:ext uri="{FF2B5EF4-FFF2-40B4-BE49-F238E27FC236}">
                    <a16:creationId xmlns:a16="http://schemas.microsoft.com/office/drawing/2014/main" id="{2D5FBEDD-E763-4B8F-B393-A44BA701E182}"/>
                  </a:ext>
                </a:extLst>
              </p:cNvPr>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6" name="Google Shape;810;p37">
                <a:extLst>
                  <a:ext uri="{FF2B5EF4-FFF2-40B4-BE49-F238E27FC236}">
                    <a16:creationId xmlns:a16="http://schemas.microsoft.com/office/drawing/2014/main" id="{4DE4F51C-FAF9-423A-B38E-1F9C4D20BC74}"/>
                  </a:ext>
                </a:extLst>
              </p:cNvPr>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7" name="Google Shape;811;p37">
                <a:extLst>
                  <a:ext uri="{FF2B5EF4-FFF2-40B4-BE49-F238E27FC236}">
                    <a16:creationId xmlns:a16="http://schemas.microsoft.com/office/drawing/2014/main" id="{D28DD626-7C67-4413-A201-AFF58A1DEC74}"/>
                  </a:ext>
                </a:extLst>
              </p:cNvPr>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8" name="Google Shape;812;p37">
                <a:extLst>
                  <a:ext uri="{FF2B5EF4-FFF2-40B4-BE49-F238E27FC236}">
                    <a16:creationId xmlns:a16="http://schemas.microsoft.com/office/drawing/2014/main" id="{4F77602E-0EDE-481B-9DC4-DFC3F6139888}"/>
                  </a:ext>
                </a:extLst>
              </p:cNvPr>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9" name="Google Shape;813;p37">
                <a:extLst>
                  <a:ext uri="{FF2B5EF4-FFF2-40B4-BE49-F238E27FC236}">
                    <a16:creationId xmlns:a16="http://schemas.microsoft.com/office/drawing/2014/main" id="{6B80A89B-FECF-4DA8-B2A9-CAC73188433B}"/>
                  </a:ext>
                </a:extLst>
              </p:cNvPr>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20" name="Google Shape;814;p37">
                <a:extLst>
                  <a:ext uri="{FF2B5EF4-FFF2-40B4-BE49-F238E27FC236}">
                    <a16:creationId xmlns:a16="http://schemas.microsoft.com/office/drawing/2014/main" id="{0FB7D21A-B588-46FC-9E08-1CF0BF2E8ED2}"/>
                  </a:ext>
                </a:extLst>
              </p:cNvPr>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grpSp>
      </p:grpSp>
      <p:pic>
        <p:nvPicPr>
          <p:cNvPr id="25" name="Graphic 24" descr="Meeting with solid fill">
            <a:extLst>
              <a:ext uri="{FF2B5EF4-FFF2-40B4-BE49-F238E27FC236}">
                <a16:creationId xmlns:a16="http://schemas.microsoft.com/office/drawing/2014/main" id="{0C3F6072-38AB-A5D2-49FE-83DFC95C102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5261" b="14402"/>
          <a:stretch/>
        </p:blipFill>
        <p:spPr>
          <a:xfrm>
            <a:off x="4289289" y="4055934"/>
            <a:ext cx="3613422" cy="2541554"/>
          </a:xfrm>
          <a:prstGeom prst="rect">
            <a:avLst/>
          </a:prstGeom>
        </p:spPr>
      </p:pic>
    </p:spTree>
    <p:extLst>
      <p:ext uri="{BB962C8B-B14F-4D97-AF65-F5344CB8AC3E}">
        <p14:creationId xmlns:p14="http://schemas.microsoft.com/office/powerpoint/2010/main" val="247716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1274165" y="4020044"/>
            <a:ext cx="5691034"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endParaRPr lang="en-US" sz="240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40B4E3"/>
                </a:solidFill>
                <a:latin typeface="Proxima Nova" panose="02000506030000020004" pitchFamily="50" charset="0"/>
              </a:rPr>
              <a:t>AGENDA</a:t>
            </a:r>
          </a:p>
        </p:txBody>
      </p:sp>
      <p:sp>
        <p:nvSpPr>
          <p:cNvPr id="3" name="Text Placeholder 2">
            <a:extLst>
              <a:ext uri="{FF2B5EF4-FFF2-40B4-BE49-F238E27FC236}">
                <a16:creationId xmlns:a16="http://schemas.microsoft.com/office/drawing/2014/main" id="{A3AB1C21-2176-7FD7-CD24-AD3A691F250A}"/>
              </a:ext>
            </a:extLst>
          </p:cNvPr>
          <p:cNvSpPr txBox="1">
            <a:spLocks/>
          </p:cNvSpPr>
          <p:nvPr/>
        </p:nvSpPr>
        <p:spPr>
          <a:xfrm>
            <a:off x="1764632" y="3274861"/>
            <a:ext cx="5200567" cy="32189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a:lnSpc>
                <a:spcPct val="200000"/>
              </a:lnSpc>
            </a:pPr>
            <a:r>
              <a:rPr lang="en-US" sz="1800">
                <a:solidFill>
                  <a:srgbClr val="747679"/>
                </a:solidFill>
                <a:latin typeface="Proxima Nova Rg" panose="02000506030000020004" pitchFamily="50" charset="0"/>
              </a:rPr>
              <a:t>SEL ASSESSMENT AND SPECIAL EDUCATION</a:t>
            </a:r>
          </a:p>
          <a:p>
            <a:pPr>
              <a:lnSpc>
                <a:spcPct val="200000"/>
              </a:lnSpc>
            </a:pPr>
            <a:r>
              <a:rPr lang="en-US" sz="1800">
                <a:solidFill>
                  <a:srgbClr val="747679"/>
                </a:solidFill>
                <a:latin typeface="Proxima Nova Rg" panose="02000506030000020004" pitchFamily="50" charset="0"/>
              </a:rPr>
              <a:t>THE DESSA</a:t>
            </a:r>
          </a:p>
          <a:p>
            <a:pPr>
              <a:lnSpc>
                <a:spcPct val="200000"/>
              </a:lnSpc>
            </a:pPr>
            <a:r>
              <a:rPr lang="en-US" sz="1800">
                <a:solidFill>
                  <a:srgbClr val="747679"/>
                </a:solidFill>
                <a:latin typeface="Proxima Nova Rg" panose="02000506030000020004" pitchFamily="50" charset="0"/>
              </a:rPr>
              <a:t>THE DESSA &amp; THE IEP PROCESS</a:t>
            </a:r>
          </a:p>
          <a:p>
            <a:pPr>
              <a:lnSpc>
                <a:spcPct val="200000"/>
              </a:lnSpc>
            </a:pPr>
            <a:r>
              <a:rPr lang="en-US" sz="1800">
                <a:latin typeface="Proxima Nova Rg" panose="02000506030000020004" pitchFamily="50" charset="0"/>
              </a:rPr>
              <a:t>DATA-DRIVEN SKILL BUILDING</a:t>
            </a:r>
          </a:p>
          <a:p>
            <a:pPr>
              <a:lnSpc>
                <a:spcPct val="200000"/>
              </a:lnSpc>
            </a:pPr>
            <a:r>
              <a:rPr lang="en-US" sz="1800">
                <a:solidFill>
                  <a:srgbClr val="747679"/>
                </a:solidFill>
                <a:latin typeface="Proxima Nova Rg" panose="02000506030000020004" pitchFamily="50" charset="0"/>
              </a:rPr>
              <a:t>CLOSING</a:t>
            </a:r>
          </a:p>
        </p:txBody>
      </p:sp>
    </p:spTree>
    <p:custDataLst>
      <p:tags r:id="rId1"/>
    </p:custDataLst>
    <p:extLst>
      <p:ext uri="{BB962C8B-B14F-4D97-AF65-F5344CB8AC3E}">
        <p14:creationId xmlns:p14="http://schemas.microsoft.com/office/powerpoint/2010/main" val="3164086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2847-D709-2CF4-5515-05AEDED2D67F}"/>
              </a:ext>
            </a:extLst>
          </p:cNvPr>
          <p:cNvSpPr>
            <a:spLocks noGrp="1"/>
          </p:cNvSpPr>
          <p:nvPr>
            <p:ph type="title"/>
          </p:nvPr>
        </p:nvSpPr>
        <p:spPr/>
        <p:txBody>
          <a:bodyPr/>
          <a:lstStyle/>
          <a:p>
            <a:r>
              <a:rPr lang="en-US" sz="3600"/>
              <a:t>Data-Driven Skill Building</a:t>
            </a:r>
          </a:p>
        </p:txBody>
      </p:sp>
      <p:pic>
        <p:nvPicPr>
          <p:cNvPr id="5" name="Picture 4">
            <a:extLst>
              <a:ext uri="{FF2B5EF4-FFF2-40B4-BE49-F238E27FC236}">
                <a16:creationId xmlns:a16="http://schemas.microsoft.com/office/drawing/2014/main" id="{1861A6FF-9836-C7D8-7571-EB06925C8A58}"/>
              </a:ext>
            </a:extLst>
          </p:cNvPr>
          <p:cNvPicPr>
            <a:picLocks noChangeAspect="1"/>
          </p:cNvPicPr>
          <p:nvPr/>
        </p:nvPicPr>
        <p:blipFill rotWithShape="1">
          <a:blip r:embed="rId4"/>
          <a:srcRect t="1515"/>
          <a:stretch/>
        </p:blipFill>
        <p:spPr>
          <a:xfrm>
            <a:off x="921600" y="1889546"/>
            <a:ext cx="9728743" cy="4130954"/>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4EDD8C22-3D04-A284-4692-3E8C76B17470}"/>
              </a:ext>
            </a:extLst>
          </p:cNvPr>
          <p:cNvSpPr/>
          <p:nvPr/>
        </p:nvSpPr>
        <p:spPr>
          <a:xfrm>
            <a:off x="1277513" y="5332088"/>
            <a:ext cx="4492972" cy="624829"/>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FC26965-3E32-DC9E-5C33-A717D4D3EC01}"/>
              </a:ext>
            </a:extLst>
          </p:cNvPr>
          <p:cNvSpPr/>
          <p:nvPr/>
        </p:nvSpPr>
        <p:spPr>
          <a:xfrm>
            <a:off x="4725575" y="1953088"/>
            <a:ext cx="1115932" cy="390618"/>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3926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2847-D709-2CF4-5515-05AEDED2D67F}"/>
              </a:ext>
            </a:extLst>
          </p:cNvPr>
          <p:cNvSpPr>
            <a:spLocks noGrp="1"/>
          </p:cNvSpPr>
          <p:nvPr>
            <p:ph type="title"/>
          </p:nvPr>
        </p:nvSpPr>
        <p:spPr/>
        <p:txBody>
          <a:bodyPr/>
          <a:lstStyle/>
          <a:p>
            <a:r>
              <a:rPr lang="en-US" sz="3600"/>
              <a:t>Data-Driven Skill Building</a:t>
            </a:r>
          </a:p>
        </p:txBody>
      </p:sp>
      <p:pic>
        <p:nvPicPr>
          <p:cNvPr id="8" name="Picture 7">
            <a:extLst>
              <a:ext uri="{FF2B5EF4-FFF2-40B4-BE49-F238E27FC236}">
                <a16:creationId xmlns:a16="http://schemas.microsoft.com/office/drawing/2014/main" id="{D4AD2E50-520D-933F-0C66-1F58EED5B35F}"/>
              </a:ext>
            </a:extLst>
          </p:cNvPr>
          <p:cNvPicPr>
            <a:picLocks noChangeAspect="1"/>
          </p:cNvPicPr>
          <p:nvPr/>
        </p:nvPicPr>
        <p:blipFill>
          <a:blip r:embed="rId4"/>
          <a:stretch>
            <a:fillRect/>
          </a:stretch>
        </p:blipFill>
        <p:spPr>
          <a:xfrm>
            <a:off x="7216142" y="639183"/>
            <a:ext cx="4602478" cy="5975676"/>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2C418709-C881-69D0-2E05-7F399809EC73}"/>
              </a:ext>
            </a:extLst>
          </p:cNvPr>
          <p:cNvSpPr txBox="1"/>
          <p:nvPr/>
        </p:nvSpPr>
        <p:spPr>
          <a:xfrm>
            <a:off x="921600" y="2304419"/>
            <a:ext cx="6096422" cy="3170099"/>
          </a:xfrm>
          <a:prstGeom prst="rect">
            <a:avLst/>
          </a:prstGeom>
          <a:noFill/>
        </p:spPr>
        <p:txBody>
          <a:bodyPr wrap="square" rtlCol="0">
            <a:spAutoFit/>
          </a:bodyPr>
          <a:lstStyle/>
          <a:p>
            <a:pPr>
              <a:defRPr/>
            </a:pPr>
            <a:r>
              <a:rPr lang="en-US" sz="2000" b="1" u="sng">
                <a:latin typeface="Proxima Nova Semibold" panose="02000506030000020004"/>
              </a:rPr>
              <a:t>Relationship Skills</a:t>
            </a:r>
            <a:r>
              <a:rPr lang="en-US" sz="2000" b="1">
                <a:latin typeface="Proxima Nova Semibold" panose="02000506030000020004"/>
              </a:rPr>
              <a:t>: </a:t>
            </a:r>
            <a:r>
              <a:rPr lang="en-US" sz="2000">
                <a:latin typeface="Proxima Nova Semibold" panose="02000506030000020004"/>
                <a:ea typeface="Calibri" panose="020F0502020204030204" pitchFamily="34" charset="0"/>
              </a:rPr>
              <a:t>Apologies and Forgiveness</a:t>
            </a:r>
          </a:p>
          <a:p>
            <a:pPr>
              <a:defRPr/>
            </a:pPr>
            <a:endParaRPr lang="en-US" sz="2000">
              <a:latin typeface="Proxima Nova Semibold" panose="02000506030000020004"/>
              <a:ea typeface="Calibri" panose="020F0502020204030204" pitchFamily="34" charset="0"/>
            </a:endParaRPr>
          </a:p>
          <a:p>
            <a:pPr marL="285750" indent="-285750">
              <a:buFont typeface="Arial" panose="020B0604020202020204" pitchFamily="34" charset="0"/>
              <a:buChar char="•"/>
              <a:defRPr/>
            </a:pPr>
            <a:r>
              <a:rPr lang="en-US" sz="2000">
                <a:effectLst/>
                <a:latin typeface="Proxima Nova Semibold" panose="02000506030000020004"/>
                <a:ea typeface="Calibri" panose="020F0502020204030204" pitchFamily="34" charset="0"/>
              </a:rPr>
              <a:t>Students </a:t>
            </a:r>
            <a:r>
              <a:rPr lang="en-US" sz="2000">
                <a:latin typeface="Proxima Nova Semibold" panose="02000506030000020004"/>
                <a:ea typeface="Calibri" panose="020F0502020204030204" pitchFamily="34" charset="0"/>
              </a:rPr>
              <a:t>define what an apology is and learn when it is appropriate to apologize.</a:t>
            </a:r>
          </a:p>
          <a:p>
            <a:pPr marL="285750" indent="-285750">
              <a:buFont typeface="Arial" panose="020B0604020202020204" pitchFamily="34" charset="0"/>
              <a:buChar char="•"/>
              <a:defRPr/>
            </a:pPr>
            <a:endParaRPr lang="en-US" sz="2000">
              <a:latin typeface="Proxima Nova Semibold" panose="02000506030000020004"/>
              <a:ea typeface="Calibri" panose="020F0502020204030204" pitchFamily="34" charset="0"/>
            </a:endParaRPr>
          </a:p>
          <a:p>
            <a:pPr marL="285750" indent="-285750">
              <a:buFont typeface="Arial" panose="020B0604020202020204" pitchFamily="34" charset="0"/>
              <a:buChar char="•"/>
              <a:defRPr/>
            </a:pPr>
            <a:r>
              <a:rPr lang="en-US" sz="2000">
                <a:effectLst/>
                <a:latin typeface="Proxima Nova Semibold" panose="02000506030000020004"/>
                <a:ea typeface="Calibri" panose="020F0502020204030204" pitchFamily="34" charset="0"/>
              </a:rPr>
              <a:t>Student</a:t>
            </a:r>
            <a:r>
              <a:rPr lang="en-US" sz="2000">
                <a:latin typeface="Proxima Nova Semibold" panose="02000506030000020004"/>
                <a:ea typeface="Calibri" panose="020F0502020204030204" pitchFamily="34" charset="0"/>
              </a:rPr>
              <a:t>s also reflect on what forgiveness is and how it impacts relationships.</a:t>
            </a:r>
          </a:p>
          <a:p>
            <a:pPr>
              <a:defRPr/>
            </a:pPr>
            <a:endParaRPr lang="en-US" sz="2000">
              <a:latin typeface="Proxima Nova Semibold" panose="02000506030000020004"/>
              <a:ea typeface="Calibri" panose="020F0502020204030204" pitchFamily="34" charset="0"/>
            </a:endParaRPr>
          </a:p>
          <a:p>
            <a:pPr marL="285750" indent="-285750">
              <a:buFont typeface="Arial" panose="020B0604020202020204" pitchFamily="34" charset="0"/>
              <a:buChar char="•"/>
              <a:defRPr/>
            </a:pPr>
            <a:r>
              <a:rPr lang="en-US" sz="2000">
                <a:latin typeface="Proxima Nova Semibold" panose="02000506030000020004"/>
                <a:ea typeface="Calibri" panose="020F0502020204030204" pitchFamily="34" charset="0"/>
              </a:rPr>
              <a:t>At the end of the lesson, students make an apology.</a:t>
            </a:r>
          </a:p>
        </p:txBody>
      </p:sp>
    </p:spTree>
    <p:custDataLst>
      <p:tags r:id="rId1"/>
    </p:custDataLst>
    <p:extLst>
      <p:ext uri="{BB962C8B-B14F-4D97-AF65-F5344CB8AC3E}">
        <p14:creationId xmlns:p14="http://schemas.microsoft.com/office/powerpoint/2010/main" val="1597149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1274165" y="4020044"/>
            <a:ext cx="5691034"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endParaRPr lang="en-US" sz="240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40B4E3"/>
                </a:solidFill>
                <a:latin typeface="Proxima Nova" panose="02000506030000020004" pitchFamily="50" charset="0"/>
              </a:rPr>
              <a:t>AGENDA</a:t>
            </a:r>
          </a:p>
        </p:txBody>
      </p:sp>
      <p:sp>
        <p:nvSpPr>
          <p:cNvPr id="3" name="Text Placeholder 2">
            <a:extLst>
              <a:ext uri="{FF2B5EF4-FFF2-40B4-BE49-F238E27FC236}">
                <a16:creationId xmlns:a16="http://schemas.microsoft.com/office/drawing/2014/main" id="{A3AB1C21-2176-7FD7-CD24-AD3A691F250A}"/>
              </a:ext>
            </a:extLst>
          </p:cNvPr>
          <p:cNvSpPr txBox="1">
            <a:spLocks/>
          </p:cNvSpPr>
          <p:nvPr/>
        </p:nvSpPr>
        <p:spPr>
          <a:xfrm>
            <a:off x="1764632" y="3274861"/>
            <a:ext cx="5200567" cy="32189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a:lnSpc>
                <a:spcPct val="200000"/>
              </a:lnSpc>
            </a:pPr>
            <a:r>
              <a:rPr lang="en-US" sz="1800">
                <a:solidFill>
                  <a:srgbClr val="747679"/>
                </a:solidFill>
                <a:latin typeface="Proxima Nova Rg" panose="02000506030000020004" pitchFamily="50" charset="0"/>
              </a:rPr>
              <a:t>SEL ASSESSMENT AND SPECIAL EDUCATION</a:t>
            </a:r>
          </a:p>
          <a:p>
            <a:pPr>
              <a:lnSpc>
                <a:spcPct val="200000"/>
              </a:lnSpc>
            </a:pPr>
            <a:r>
              <a:rPr lang="en-US" sz="1800">
                <a:solidFill>
                  <a:srgbClr val="747679"/>
                </a:solidFill>
                <a:latin typeface="Proxima Nova Rg" panose="02000506030000020004" pitchFamily="50" charset="0"/>
              </a:rPr>
              <a:t>THE DESSA</a:t>
            </a:r>
          </a:p>
          <a:p>
            <a:pPr>
              <a:lnSpc>
                <a:spcPct val="200000"/>
              </a:lnSpc>
            </a:pPr>
            <a:r>
              <a:rPr lang="en-US" sz="1800">
                <a:solidFill>
                  <a:srgbClr val="747679"/>
                </a:solidFill>
                <a:latin typeface="Proxima Nova Rg" panose="02000506030000020004" pitchFamily="50" charset="0"/>
              </a:rPr>
              <a:t>THE DESSA &amp; THE IEP PROCESS</a:t>
            </a:r>
          </a:p>
          <a:p>
            <a:pPr>
              <a:lnSpc>
                <a:spcPct val="200000"/>
              </a:lnSpc>
            </a:pPr>
            <a:r>
              <a:rPr lang="en-US" sz="1800">
                <a:solidFill>
                  <a:srgbClr val="747679"/>
                </a:solidFill>
                <a:latin typeface="Proxima Nova Rg" panose="02000506030000020004" pitchFamily="50" charset="0"/>
              </a:rPr>
              <a:t>DATA-DRIVEN SKILL BUILDING</a:t>
            </a:r>
          </a:p>
          <a:p>
            <a:pPr>
              <a:lnSpc>
                <a:spcPct val="200000"/>
              </a:lnSpc>
            </a:pPr>
            <a:r>
              <a:rPr lang="en-US" sz="1800">
                <a:latin typeface="Proxima Nova Rg" panose="02000506030000020004" pitchFamily="50" charset="0"/>
              </a:rPr>
              <a:t>CLOSING</a:t>
            </a:r>
          </a:p>
        </p:txBody>
      </p:sp>
    </p:spTree>
    <p:custDataLst>
      <p:tags r:id="rId1"/>
    </p:custDataLst>
    <p:extLst>
      <p:ext uri="{BB962C8B-B14F-4D97-AF65-F5344CB8AC3E}">
        <p14:creationId xmlns:p14="http://schemas.microsoft.com/office/powerpoint/2010/main" val="2340964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sz="3600">
                <a:latin typeface="Proxima Nova Semibold" panose="02000506030000020004" pitchFamily="50" charset="0"/>
              </a:rPr>
              <a:t>Optimistic Closure</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3A181C42-4FD0-CB89-7922-0708E3AF2975}"/>
              </a:ext>
            </a:extLst>
          </p:cNvPr>
          <p:cNvSpPr txBox="1"/>
          <p:nvPr/>
        </p:nvSpPr>
        <p:spPr>
          <a:xfrm>
            <a:off x="921600" y="2689350"/>
            <a:ext cx="6325020" cy="2453300"/>
          </a:xfrm>
          <a:prstGeom prst="rect">
            <a:avLst/>
          </a:prstGeom>
          <a:noFill/>
        </p:spPr>
        <p:txBody>
          <a:bodyPr wrap="square" rtlCol="0">
            <a:spAutoFit/>
          </a:bodyPr>
          <a:lstStyle/>
          <a:p>
            <a:pPr>
              <a:lnSpc>
                <a:spcPct val="200000"/>
              </a:lnSpc>
            </a:pPr>
            <a:r>
              <a:rPr lang="en-US" sz="2000">
                <a:latin typeface="Proxima Nova Semibold" panose="020B0604020202020204" charset="0"/>
                <a:cs typeface="Proxima Nova Semibold" panose="020B0604020202020204" charset="0"/>
              </a:rPr>
              <a:t>How might a strength-based approach improve: </a:t>
            </a:r>
          </a:p>
          <a:p>
            <a:pPr marL="342900" indent="-342900">
              <a:lnSpc>
                <a:spcPct val="200000"/>
              </a:lnSpc>
              <a:buFont typeface="Arial" panose="020B0604020202020204" pitchFamily="34" charset="0"/>
              <a:buChar char="•"/>
            </a:pPr>
            <a:r>
              <a:rPr lang="en-US" sz="2000">
                <a:latin typeface="Proxima Nova Semibold" panose="020B0604020202020204" charset="0"/>
                <a:cs typeface="Proxima Nova Semibold" panose="020B0604020202020204" charset="0"/>
              </a:rPr>
              <a:t>Conversations about student support?</a:t>
            </a:r>
          </a:p>
          <a:p>
            <a:pPr marL="342900" indent="-342900">
              <a:lnSpc>
                <a:spcPct val="200000"/>
              </a:lnSpc>
              <a:buFont typeface="Arial" panose="020B0604020202020204" pitchFamily="34" charset="0"/>
              <a:buChar char="•"/>
            </a:pPr>
            <a:r>
              <a:rPr lang="en-US" sz="2000">
                <a:latin typeface="Proxima Nova Semibold" panose="020B0604020202020204" charset="0"/>
                <a:cs typeface="Proxima Nova Semibold" panose="020B0604020202020204" charset="0"/>
              </a:rPr>
              <a:t>Culture and climate?</a:t>
            </a:r>
          </a:p>
          <a:p>
            <a:pPr marL="342900" indent="-342900">
              <a:lnSpc>
                <a:spcPct val="200000"/>
              </a:lnSpc>
              <a:buFont typeface="Arial" panose="020B0604020202020204" pitchFamily="34" charset="0"/>
              <a:buChar char="•"/>
            </a:pPr>
            <a:r>
              <a:rPr lang="en-US" sz="2000">
                <a:latin typeface="Proxima Nova Semibold" panose="020B0604020202020204" charset="0"/>
                <a:cs typeface="Proxima Nova Semibold" panose="020B0604020202020204" charset="0"/>
              </a:rPr>
              <a:t>Engagement with families?</a:t>
            </a:r>
          </a:p>
        </p:txBody>
      </p:sp>
      <p:pic>
        <p:nvPicPr>
          <p:cNvPr id="4" name="Picture 3" descr="A blue and yellow heart in a head&#10;&#10;Description automatically generated">
            <a:extLst>
              <a:ext uri="{FF2B5EF4-FFF2-40B4-BE49-F238E27FC236}">
                <a16:creationId xmlns:a16="http://schemas.microsoft.com/office/drawing/2014/main" id="{3AFF87AA-E6A5-4F2C-1485-A920945D4447}"/>
              </a:ext>
            </a:extLst>
          </p:cNvPr>
          <p:cNvPicPr>
            <a:picLocks noChangeAspect="1"/>
          </p:cNvPicPr>
          <p:nvPr/>
        </p:nvPicPr>
        <p:blipFill rotWithShape="1">
          <a:blip r:embed="rId4">
            <a:extLst>
              <a:ext uri="{28A0092B-C50C-407E-A947-70E740481C1C}">
                <a14:useLocalDpi xmlns:a14="http://schemas.microsoft.com/office/drawing/2010/main" val="0"/>
              </a:ext>
            </a:extLst>
          </a:blip>
          <a:srcRect l="16263" r="18292"/>
          <a:stretch/>
        </p:blipFill>
        <p:spPr>
          <a:xfrm>
            <a:off x="6664620" y="1659006"/>
            <a:ext cx="5251855" cy="4513989"/>
          </a:xfrm>
          <a:prstGeom prst="rect">
            <a:avLst/>
          </a:prstGeom>
        </p:spPr>
      </p:pic>
    </p:spTree>
    <p:custDataLst>
      <p:tags r:id="rId1"/>
    </p:custDataLst>
    <p:extLst>
      <p:ext uri="{BB962C8B-B14F-4D97-AF65-F5344CB8AC3E}">
        <p14:creationId xmlns:p14="http://schemas.microsoft.com/office/powerpoint/2010/main" val="264864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1274165" y="4020044"/>
            <a:ext cx="5691034"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endParaRPr lang="en-US" sz="240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40B4E3"/>
                </a:solidFill>
                <a:latin typeface="Proxima Nova" panose="02000506030000020004" pitchFamily="50" charset="0"/>
              </a:rPr>
              <a:t>AGENDA</a:t>
            </a:r>
          </a:p>
        </p:txBody>
      </p:sp>
      <p:sp>
        <p:nvSpPr>
          <p:cNvPr id="3" name="Text Placeholder 2">
            <a:extLst>
              <a:ext uri="{FF2B5EF4-FFF2-40B4-BE49-F238E27FC236}">
                <a16:creationId xmlns:a16="http://schemas.microsoft.com/office/drawing/2014/main" id="{A3AB1C21-2176-7FD7-CD24-AD3A691F250A}"/>
              </a:ext>
            </a:extLst>
          </p:cNvPr>
          <p:cNvSpPr txBox="1">
            <a:spLocks/>
          </p:cNvSpPr>
          <p:nvPr/>
        </p:nvSpPr>
        <p:spPr>
          <a:xfrm>
            <a:off x="1764632" y="3463871"/>
            <a:ext cx="5200567" cy="33166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a:lnSpc>
                <a:spcPct val="200000"/>
              </a:lnSpc>
            </a:pPr>
            <a:r>
              <a:rPr lang="en-US" sz="1800">
                <a:latin typeface="Proxima Nova Rg" panose="02000506030000020004" pitchFamily="50" charset="0"/>
              </a:rPr>
              <a:t>SEL ASSESSMENT AND SPECIAL EDUCATION</a:t>
            </a:r>
          </a:p>
          <a:p>
            <a:pPr>
              <a:lnSpc>
                <a:spcPct val="200000"/>
              </a:lnSpc>
            </a:pPr>
            <a:r>
              <a:rPr lang="en-US" sz="1800">
                <a:solidFill>
                  <a:srgbClr val="747679"/>
                </a:solidFill>
                <a:latin typeface="Proxima Nova Rg" panose="02000506030000020004" pitchFamily="50" charset="0"/>
              </a:rPr>
              <a:t>THE DESSA</a:t>
            </a:r>
          </a:p>
          <a:p>
            <a:pPr>
              <a:lnSpc>
                <a:spcPct val="200000"/>
              </a:lnSpc>
            </a:pPr>
            <a:r>
              <a:rPr lang="en-US" sz="1800">
                <a:solidFill>
                  <a:srgbClr val="747679"/>
                </a:solidFill>
                <a:latin typeface="Proxima Nova Rg" panose="02000506030000020004" pitchFamily="50" charset="0"/>
              </a:rPr>
              <a:t>THE DESSA &amp; THE IEP PROCESS</a:t>
            </a:r>
          </a:p>
          <a:p>
            <a:pPr>
              <a:lnSpc>
                <a:spcPct val="200000"/>
              </a:lnSpc>
            </a:pPr>
            <a:r>
              <a:rPr lang="en-US" sz="1800">
                <a:solidFill>
                  <a:srgbClr val="747679"/>
                </a:solidFill>
                <a:latin typeface="Proxima Nova Rg" panose="02000506030000020004" pitchFamily="50" charset="0"/>
              </a:rPr>
              <a:t>DATA-DRIVEN SKILL BUILDING</a:t>
            </a:r>
          </a:p>
          <a:p>
            <a:pPr>
              <a:lnSpc>
                <a:spcPct val="200000"/>
              </a:lnSpc>
            </a:pPr>
            <a:r>
              <a:rPr lang="en-US" sz="1800">
                <a:solidFill>
                  <a:srgbClr val="747679"/>
                </a:solidFill>
                <a:latin typeface="Proxima Nova Rg" panose="02000506030000020004" pitchFamily="50" charset="0"/>
              </a:rPr>
              <a:t>CLOSING</a:t>
            </a:r>
          </a:p>
        </p:txBody>
      </p:sp>
    </p:spTree>
    <p:custDataLst>
      <p:tags r:id="rId1"/>
    </p:custDataLst>
    <p:extLst>
      <p:ext uri="{BB962C8B-B14F-4D97-AF65-F5344CB8AC3E}">
        <p14:creationId xmlns:p14="http://schemas.microsoft.com/office/powerpoint/2010/main" val="3918484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t>SEL Assessment and Special Education</a:t>
            </a:r>
            <a:endParaRPr lang="en-US">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9" name="Cube 8">
            <a:extLst>
              <a:ext uri="{FF2B5EF4-FFF2-40B4-BE49-F238E27FC236}">
                <a16:creationId xmlns:a16="http://schemas.microsoft.com/office/drawing/2014/main" id="{0EAEF685-6967-C6B2-2189-8D4AE8DB880D}"/>
              </a:ext>
            </a:extLst>
          </p:cNvPr>
          <p:cNvSpPr/>
          <p:nvPr/>
        </p:nvSpPr>
        <p:spPr>
          <a:xfrm>
            <a:off x="5683409" y="4311803"/>
            <a:ext cx="2748776" cy="2185638"/>
          </a:xfrm>
          <a:prstGeom prst="cube">
            <a:avLst/>
          </a:prstGeom>
          <a:solidFill>
            <a:srgbClr val="34B6E4"/>
          </a:solidFill>
          <a:ln w="25400" cap="flat" cmpd="sng" algn="ctr">
            <a:solidFill>
              <a:srgbClr val="34B6E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10" name="Cube 9">
            <a:extLst>
              <a:ext uri="{FF2B5EF4-FFF2-40B4-BE49-F238E27FC236}">
                <a16:creationId xmlns:a16="http://schemas.microsoft.com/office/drawing/2014/main" id="{7040C445-C6FB-DE35-C173-5E37DC5047DC}"/>
              </a:ext>
            </a:extLst>
          </p:cNvPr>
          <p:cNvSpPr/>
          <p:nvPr/>
        </p:nvSpPr>
        <p:spPr>
          <a:xfrm>
            <a:off x="8305463" y="4329817"/>
            <a:ext cx="2748776" cy="2185638"/>
          </a:xfrm>
          <a:prstGeom prst="cube">
            <a:avLst/>
          </a:prstGeom>
          <a:solidFill>
            <a:srgbClr val="34B6E4"/>
          </a:solidFill>
          <a:ln w="25400" cap="flat" cmpd="sng" algn="ctr">
            <a:solidFill>
              <a:srgbClr val="34B6E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11" name="Cube 10">
            <a:extLst>
              <a:ext uri="{FF2B5EF4-FFF2-40B4-BE49-F238E27FC236}">
                <a16:creationId xmlns:a16="http://schemas.microsoft.com/office/drawing/2014/main" id="{8AAA4A19-C73C-9F6C-0A12-2881098FC254}"/>
              </a:ext>
            </a:extLst>
          </p:cNvPr>
          <p:cNvSpPr/>
          <p:nvPr/>
        </p:nvSpPr>
        <p:spPr>
          <a:xfrm>
            <a:off x="2861862" y="4409389"/>
            <a:ext cx="2748776" cy="2185638"/>
          </a:xfrm>
          <a:prstGeom prst="cube">
            <a:avLst/>
          </a:prstGeom>
          <a:solidFill>
            <a:srgbClr val="34B6E4"/>
          </a:solidFill>
          <a:ln w="25400" cap="flat" cmpd="sng" algn="ctr">
            <a:solidFill>
              <a:srgbClr val="34B6E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12" name="Cube 11">
            <a:extLst>
              <a:ext uri="{FF2B5EF4-FFF2-40B4-BE49-F238E27FC236}">
                <a16:creationId xmlns:a16="http://schemas.microsoft.com/office/drawing/2014/main" id="{4B6C98FC-1319-727A-5BF6-252DF7EBE5A3}"/>
              </a:ext>
            </a:extLst>
          </p:cNvPr>
          <p:cNvSpPr/>
          <p:nvPr/>
        </p:nvSpPr>
        <p:spPr>
          <a:xfrm>
            <a:off x="4449947" y="2845112"/>
            <a:ext cx="2748776" cy="2185638"/>
          </a:xfrm>
          <a:prstGeom prst="cube">
            <a:avLst/>
          </a:prstGeom>
          <a:solidFill>
            <a:srgbClr val="34B6E4"/>
          </a:solidFill>
          <a:ln w="25400" cap="flat" cmpd="sng" algn="ctr">
            <a:solidFill>
              <a:srgbClr val="34B6E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13" name="Cube 12">
            <a:extLst>
              <a:ext uri="{FF2B5EF4-FFF2-40B4-BE49-F238E27FC236}">
                <a16:creationId xmlns:a16="http://schemas.microsoft.com/office/drawing/2014/main" id="{D82F8D30-BD33-9E69-B09C-5153E41D0912}"/>
              </a:ext>
            </a:extLst>
          </p:cNvPr>
          <p:cNvSpPr/>
          <p:nvPr/>
        </p:nvSpPr>
        <p:spPr>
          <a:xfrm>
            <a:off x="7028851" y="2813513"/>
            <a:ext cx="2748776" cy="2185638"/>
          </a:xfrm>
          <a:prstGeom prst="cube">
            <a:avLst/>
          </a:prstGeom>
          <a:solidFill>
            <a:srgbClr val="34B6E4"/>
          </a:solidFill>
          <a:ln w="25400" cap="flat" cmpd="sng" algn="ctr">
            <a:solidFill>
              <a:srgbClr val="34B6E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14" name="Cube 13">
            <a:extLst>
              <a:ext uri="{FF2B5EF4-FFF2-40B4-BE49-F238E27FC236}">
                <a16:creationId xmlns:a16="http://schemas.microsoft.com/office/drawing/2014/main" id="{5E0F46A8-54BD-2931-E2F6-F260F6D4B3C0}"/>
              </a:ext>
            </a:extLst>
          </p:cNvPr>
          <p:cNvSpPr/>
          <p:nvPr/>
        </p:nvSpPr>
        <p:spPr>
          <a:xfrm>
            <a:off x="5739399" y="1405515"/>
            <a:ext cx="2748776" cy="2185638"/>
          </a:xfrm>
          <a:prstGeom prst="cube">
            <a:avLst/>
          </a:prstGeom>
          <a:solidFill>
            <a:srgbClr val="34B6E4"/>
          </a:solidFill>
          <a:ln w="25400" cap="flat" cmpd="sng" algn="ctr">
            <a:solidFill>
              <a:srgbClr val="34B6E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15" name="TextBox 14">
            <a:extLst>
              <a:ext uri="{FF2B5EF4-FFF2-40B4-BE49-F238E27FC236}">
                <a16:creationId xmlns:a16="http://schemas.microsoft.com/office/drawing/2014/main" id="{241BFABB-D1A1-5299-229F-9607F9DE8EB9}"/>
              </a:ext>
            </a:extLst>
          </p:cNvPr>
          <p:cNvSpPr txBox="1"/>
          <p:nvPr/>
        </p:nvSpPr>
        <p:spPr>
          <a:xfrm>
            <a:off x="314935" y="5179809"/>
            <a:ext cx="2238113" cy="707886"/>
          </a:xfrm>
          <a:prstGeom prst="rect">
            <a:avLst/>
          </a:prstGeom>
          <a:noFill/>
        </p:spPr>
        <p:txBody>
          <a:bodyPr wrap="none" rtlCol="0">
            <a:spAutoFit/>
          </a:bodyPr>
          <a:lstStyle/>
          <a:p>
            <a:r>
              <a:rPr lang="en-US" sz="2000" b="1">
                <a:solidFill>
                  <a:srgbClr val="747679"/>
                </a:solidFill>
                <a:latin typeface="Gotham"/>
              </a:rPr>
              <a:t>Complex Needs</a:t>
            </a:r>
          </a:p>
          <a:p>
            <a:endParaRPr lang="en-US" sz="2000" b="1">
              <a:solidFill>
                <a:srgbClr val="747679"/>
              </a:solidFill>
              <a:latin typeface="Gotham"/>
            </a:endParaRPr>
          </a:p>
        </p:txBody>
      </p:sp>
      <p:sp>
        <p:nvSpPr>
          <p:cNvPr id="16" name="TextBox 15">
            <a:extLst>
              <a:ext uri="{FF2B5EF4-FFF2-40B4-BE49-F238E27FC236}">
                <a16:creationId xmlns:a16="http://schemas.microsoft.com/office/drawing/2014/main" id="{305B8B5B-86D9-AB3F-433D-73DA64030856}"/>
              </a:ext>
            </a:extLst>
          </p:cNvPr>
          <p:cNvSpPr txBox="1"/>
          <p:nvPr/>
        </p:nvSpPr>
        <p:spPr>
          <a:xfrm>
            <a:off x="3115942" y="5199515"/>
            <a:ext cx="1574470" cy="1477328"/>
          </a:xfrm>
          <a:prstGeom prst="rect">
            <a:avLst/>
          </a:prstGeom>
          <a:noFill/>
        </p:spPr>
        <p:txBody>
          <a:bodyPr wrap="none" lIns="91440" tIns="45720" rIns="91440" bIns="45720" rtlCol="0" anchor="t">
            <a:spAutoFit/>
          </a:bodyPr>
          <a:lstStyle/>
          <a:p>
            <a:pPr algn="ctr"/>
            <a:r>
              <a:rPr lang="en-US" b="1">
                <a:solidFill>
                  <a:srgbClr val="FFFFFF"/>
                </a:solidFill>
                <a:latin typeface="Gotham"/>
              </a:rPr>
              <a:t>Personal, </a:t>
            </a:r>
          </a:p>
          <a:p>
            <a:pPr algn="ctr"/>
            <a:r>
              <a:rPr lang="en-US" b="1">
                <a:solidFill>
                  <a:srgbClr val="FFFFFF"/>
                </a:solidFill>
                <a:latin typeface="Gotham"/>
              </a:rPr>
              <a:t>Behavioral</a:t>
            </a:r>
          </a:p>
          <a:p>
            <a:pPr algn="ctr"/>
            <a:r>
              <a:rPr lang="en-US" b="1">
                <a:solidFill>
                  <a:srgbClr val="FFFFFF"/>
                </a:solidFill>
                <a:latin typeface="Gotham"/>
              </a:rPr>
              <a:t>Social, </a:t>
            </a:r>
          </a:p>
          <a:p>
            <a:pPr algn="ctr"/>
            <a:r>
              <a:rPr lang="en-US" b="1">
                <a:solidFill>
                  <a:srgbClr val="FFFFFF"/>
                </a:solidFill>
                <a:latin typeface="Gotham"/>
              </a:rPr>
              <a:t>and Emotional</a:t>
            </a:r>
          </a:p>
          <a:p>
            <a:pPr algn="ctr"/>
            <a:endParaRPr lang="en-US" b="1">
              <a:solidFill>
                <a:srgbClr val="FFFFFF"/>
              </a:solidFill>
              <a:latin typeface="Gotham"/>
            </a:endParaRPr>
          </a:p>
        </p:txBody>
      </p:sp>
      <p:sp>
        <p:nvSpPr>
          <p:cNvPr id="17" name="TextBox 16">
            <a:extLst>
              <a:ext uri="{FF2B5EF4-FFF2-40B4-BE49-F238E27FC236}">
                <a16:creationId xmlns:a16="http://schemas.microsoft.com/office/drawing/2014/main" id="{6C694CB0-4673-9419-318E-2085FF24F156}"/>
              </a:ext>
            </a:extLst>
          </p:cNvPr>
          <p:cNvSpPr txBox="1"/>
          <p:nvPr/>
        </p:nvSpPr>
        <p:spPr>
          <a:xfrm>
            <a:off x="6003683" y="5564529"/>
            <a:ext cx="1351653" cy="646331"/>
          </a:xfrm>
          <a:prstGeom prst="rect">
            <a:avLst/>
          </a:prstGeom>
          <a:noFill/>
        </p:spPr>
        <p:txBody>
          <a:bodyPr wrap="none" rtlCol="0">
            <a:spAutoFit/>
          </a:bodyPr>
          <a:lstStyle/>
          <a:p>
            <a:pPr algn="ctr"/>
            <a:r>
              <a:rPr lang="en-US" b="1">
                <a:solidFill>
                  <a:srgbClr val="FFFFFF"/>
                </a:solidFill>
                <a:latin typeface="Gotham"/>
              </a:rPr>
              <a:t>Academic</a:t>
            </a:r>
          </a:p>
          <a:p>
            <a:pPr algn="ctr"/>
            <a:endParaRPr lang="en-US" b="1">
              <a:solidFill>
                <a:srgbClr val="FFFFFF"/>
              </a:solidFill>
              <a:latin typeface="Gotham"/>
            </a:endParaRPr>
          </a:p>
        </p:txBody>
      </p:sp>
      <p:sp>
        <p:nvSpPr>
          <p:cNvPr id="18" name="TextBox 17">
            <a:extLst>
              <a:ext uri="{FF2B5EF4-FFF2-40B4-BE49-F238E27FC236}">
                <a16:creationId xmlns:a16="http://schemas.microsoft.com/office/drawing/2014/main" id="{C5391271-AEEA-0270-0101-7D680B883D86}"/>
              </a:ext>
            </a:extLst>
          </p:cNvPr>
          <p:cNvSpPr txBox="1"/>
          <p:nvPr/>
        </p:nvSpPr>
        <p:spPr>
          <a:xfrm>
            <a:off x="8364244" y="5615013"/>
            <a:ext cx="2036135" cy="646331"/>
          </a:xfrm>
          <a:prstGeom prst="rect">
            <a:avLst/>
          </a:prstGeom>
          <a:noFill/>
        </p:spPr>
        <p:txBody>
          <a:bodyPr wrap="none" rtlCol="0">
            <a:spAutoFit/>
          </a:bodyPr>
          <a:lstStyle/>
          <a:p>
            <a:pPr algn="ctr"/>
            <a:r>
              <a:rPr lang="en-US" b="1">
                <a:solidFill>
                  <a:srgbClr val="FFFFFF"/>
                </a:solidFill>
                <a:latin typeface="Gotham"/>
              </a:rPr>
              <a:t>Communication</a:t>
            </a:r>
          </a:p>
          <a:p>
            <a:pPr algn="ctr"/>
            <a:endParaRPr lang="en-US" b="1">
              <a:solidFill>
                <a:srgbClr val="FFFFFF"/>
              </a:solidFill>
              <a:latin typeface="Gotham"/>
            </a:endParaRPr>
          </a:p>
        </p:txBody>
      </p:sp>
      <p:sp>
        <p:nvSpPr>
          <p:cNvPr id="19" name="Arrow: Right 18">
            <a:extLst>
              <a:ext uri="{FF2B5EF4-FFF2-40B4-BE49-F238E27FC236}">
                <a16:creationId xmlns:a16="http://schemas.microsoft.com/office/drawing/2014/main" id="{56DD2A5C-E3BA-6422-F5C3-F39888107197}"/>
              </a:ext>
            </a:extLst>
          </p:cNvPr>
          <p:cNvSpPr/>
          <p:nvPr/>
        </p:nvSpPr>
        <p:spPr>
          <a:xfrm>
            <a:off x="1149528" y="5641364"/>
            <a:ext cx="1244181" cy="328961"/>
          </a:xfrm>
          <a:prstGeom prst="rightArrow">
            <a:avLst/>
          </a:prstGeom>
          <a:solidFill>
            <a:srgbClr val="34B6E4"/>
          </a:solidFill>
          <a:ln w="25400" cap="flat" cmpd="sng" algn="ctr">
            <a:solidFill>
              <a:srgbClr val="34B6E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
        <p:nvSpPr>
          <p:cNvPr id="20" name="TextBox 19">
            <a:extLst>
              <a:ext uri="{FF2B5EF4-FFF2-40B4-BE49-F238E27FC236}">
                <a16:creationId xmlns:a16="http://schemas.microsoft.com/office/drawing/2014/main" id="{1F20EA31-48E7-D5EE-F860-36A6380E65CF}"/>
              </a:ext>
            </a:extLst>
          </p:cNvPr>
          <p:cNvSpPr txBox="1"/>
          <p:nvPr/>
        </p:nvSpPr>
        <p:spPr>
          <a:xfrm>
            <a:off x="4572071" y="3933669"/>
            <a:ext cx="1843774" cy="923330"/>
          </a:xfrm>
          <a:prstGeom prst="rect">
            <a:avLst/>
          </a:prstGeom>
          <a:noFill/>
        </p:spPr>
        <p:txBody>
          <a:bodyPr wrap="none" rtlCol="0">
            <a:spAutoFit/>
          </a:bodyPr>
          <a:lstStyle/>
          <a:p>
            <a:pPr algn="ctr"/>
            <a:r>
              <a:rPr lang="en-US" b="1">
                <a:solidFill>
                  <a:srgbClr val="FFFFFF"/>
                </a:solidFill>
                <a:latin typeface="Gotham"/>
              </a:rPr>
              <a:t>Know Student</a:t>
            </a:r>
          </a:p>
          <a:p>
            <a:pPr algn="ctr"/>
            <a:r>
              <a:rPr lang="en-US" b="1">
                <a:solidFill>
                  <a:srgbClr val="FFFFFF"/>
                </a:solidFill>
                <a:latin typeface="Gotham"/>
              </a:rPr>
              <a:t>Strengths</a:t>
            </a:r>
          </a:p>
          <a:p>
            <a:pPr algn="ctr"/>
            <a:endParaRPr lang="en-US">
              <a:solidFill>
                <a:srgbClr val="747679"/>
              </a:solidFill>
              <a:latin typeface="Gotham"/>
            </a:endParaRPr>
          </a:p>
        </p:txBody>
      </p:sp>
      <p:sp>
        <p:nvSpPr>
          <p:cNvPr id="21" name="TextBox 20">
            <a:extLst>
              <a:ext uri="{FF2B5EF4-FFF2-40B4-BE49-F238E27FC236}">
                <a16:creationId xmlns:a16="http://schemas.microsoft.com/office/drawing/2014/main" id="{E69455E2-07FD-E219-DEF1-9EF7AF6F1A9D}"/>
              </a:ext>
            </a:extLst>
          </p:cNvPr>
          <p:cNvSpPr txBox="1"/>
          <p:nvPr/>
        </p:nvSpPr>
        <p:spPr>
          <a:xfrm>
            <a:off x="7277817" y="3609167"/>
            <a:ext cx="1753851" cy="1477328"/>
          </a:xfrm>
          <a:prstGeom prst="rect">
            <a:avLst/>
          </a:prstGeom>
          <a:noFill/>
        </p:spPr>
        <p:txBody>
          <a:bodyPr wrap="square" rtlCol="0">
            <a:spAutoFit/>
          </a:bodyPr>
          <a:lstStyle/>
          <a:p>
            <a:pPr algn="ctr"/>
            <a:r>
              <a:rPr lang="en-US" b="1" i="1">
                <a:solidFill>
                  <a:srgbClr val="FFFFFF"/>
                </a:solidFill>
                <a:latin typeface="Gotham"/>
              </a:rPr>
              <a:t>SEL Assessments:</a:t>
            </a:r>
          </a:p>
          <a:p>
            <a:pPr algn="ctr"/>
            <a:r>
              <a:rPr lang="en-US" b="1">
                <a:solidFill>
                  <a:srgbClr val="FFFFFF"/>
                </a:solidFill>
                <a:latin typeface="Gotham"/>
              </a:rPr>
              <a:t>DESSA mini</a:t>
            </a:r>
          </a:p>
          <a:p>
            <a:pPr algn="ctr"/>
            <a:r>
              <a:rPr lang="en-US" b="1">
                <a:solidFill>
                  <a:srgbClr val="FFFFFF"/>
                </a:solidFill>
                <a:latin typeface="Gotham"/>
              </a:rPr>
              <a:t>DESSA</a:t>
            </a:r>
          </a:p>
          <a:p>
            <a:pPr algn="ctr"/>
            <a:endParaRPr lang="en-US">
              <a:solidFill>
                <a:srgbClr val="747679"/>
              </a:solidFill>
              <a:latin typeface="Gotham"/>
            </a:endParaRPr>
          </a:p>
        </p:txBody>
      </p:sp>
      <p:sp>
        <p:nvSpPr>
          <p:cNvPr id="22" name="TextBox 21">
            <a:extLst>
              <a:ext uri="{FF2B5EF4-FFF2-40B4-BE49-F238E27FC236}">
                <a16:creationId xmlns:a16="http://schemas.microsoft.com/office/drawing/2014/main" id="{7AA84D51-18FF-F639-EACB-E429974EB31B}"/>
              </a:ext>
            </a:extLst>
          </p:cNvPr>
          <p:cNvSpPr txBox="1"/>
          <p:nvPr/>
        </p:nvSpPr>
        <p:spPr>
          <a:xfrm>
            <a:off x="6003683" y="2074849"/>
            <a:ext cx="1753851" cy="1477328"/>
          </a:xfrm>
          <a:prstGeom prst="rect">
            <a:avLst/>
          </a:prstGeom>
          <a:noFill/>
        </p:spPr>
        <p:txBody>
          <a:bodyPr wrap="square" rtlCol="0">
            <a:spAutoFit/>
          </a:bodyPr>
          <a:lstStyle/>
          <a:p>
            <a:pPr algn="ctr"/>
            <a:r>
              <a:rPr lang="en-US" b="1">
                <a:solidFill>
                  <a:srgbClr val="FFFFFF"/>
                </a:solidFill>
                <a:latin typeface="Gotham"/>
              </a:rPr>
              <a:t>Positive Student Growth and Outcomes</a:t>
            </a:r>
          </a:p>
          <a:p>
            <a:pPr algn="ctr"/>
            <a:endParaRPr lang="en-US">
              <a:solidFill>
                <a:srgbClr val="747679"/>
              </a:solidFill>
              <a:latin typeface="Gotham"/>
            </a:endParaRPr>
          </a:p>
        </p:txBody>
      </p:sp>
      <p:sp>
        <p:nvSpPr>
          <p:cNvPr id="23" name="TextBox 22">
            <a:extLst>
              <a:ext uri="{FF2B5EF4-FFF2-40B4-BE49-F238E27FC236}">
                <a16:creationId xmlns:a16="http://schemas.microsoft.com/office/drawing/2014/main" id="{2D0AF5CF-08B0-C358-B6D7-B65CB10659AA}"/>
              </a:ext>
            </a:extLst>
          </p:cNvPr>
          <p:cNvSpPr txBox="1"/>
          <p:nvPr/>
        </p:nvSpPr>
        <p:spPr>
          <a:xfrm>
            <a:off x="167037" y="3140590"/>
            <a:ext cx="2748776" cy="1631216"/>
          </a:xfrm>
          <a:prstGeom prst="rect">
            <a:avLst/>
          </a:prstGeom>
          <a:noFill/>
        </p:spPr>
        <p:txBody>
          <a:bodyPr wrap="square" rtlCol="0">
            <a:spAutoFit/>
          </a:bodyPr>
          <a:lstStyle/>
          <a:p>
            <a:r>
              <a:rPr lang="en-US" sz="2000" b="1">
                <a:solidFill>
                  <a:srgbClr val="747679"/>
                </a:solidFill>
                <a:latin typeface="Gotham"/>
              </a:rPr>
              <a:t>Identify Student</a:t>
            </a:r>
          </a:p>
          <a:p>
            <a:r>
              <a:rPr lang="en-US" sz="2000" b="1">
                <a:solidFill>
                  <a:srgbClr val="747679"/>
                </a:solidFill>
                <a:latin typeface="Gotham"/>
              </a:rPr>
              <a:t>Strengths Using Research-based Assessments</a:t>
            </a:r>
          </a:p>
          <a:p>
            <a:endParaRPr lang="en-US" sz="2000" b="1">
              <a:solidFill>
                <a:srgbClr val="747679"/>
              </a:solidFill>
              <a:latin typeface="Gotham"/>
            </a:endParaRPr>
          </a:p>
        </p:txBody>
      </p:sp>
      <p:sp>
        <p:nvSpPr>
          <p:cNvPr id="24" name="Arrow: Right 23">
            <a:extLst>
              <a:ext uri="{FF2B5EF4-FFF2-40B4-BE49-F238E27FC236}">
                <a16:creationId xmlns:a16="http://schemas.microsoft.com/office/drawing/2014/main" id="{E5729636-AEDF-1663-FAF6-9587F87D5E13}"/>
              </a:ext>
            </a:extLst>
          </p:cNvPr>
          <p:cNvSpPr/>
          <p:nvPr/>
        </p:nvSpPr>
        <p:spPr>
          <a:xfrm>
            <a:off x="2447907" y="3610509"/>
            <a:ext cx="1244181" cy="328961"/>
          </a:xfrm>
          <a:prstGeom prst="rightArrow">
            <a:avLst/>
          </a:prstGeom>
          <a:solidFill>
            <a:srgbClr val="34B6E4"/>
          </a:solidFill>
          <a:ln w="25400" cap="flat" cmpd="sng" algn="ctr">
            <a:solidFill>
              <a:srgbClr val="34B6E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a:ea typeface="+mn-ea"/>
              <a:cs typeface="+mn-cs"/>
            </a:endParaRPr>
          </a:p>
        </p:txBody>
      </p:sp>
    </p:spTree>
    <p:custDataLst>
      <p:tags r:id="rId1"/>
    </p:custDataLst>
    <p:extLst>
      <p:ext uri="{BB962C8B-B14F-4D97-AF65-F5344CB8AC3E}">
        <p14:creationId xmlns:p14="http://schemas.microsoft.com/office/powerpoint/2010/main" val="330100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1274165" y="4020044"/>
            <a:ext cx="5691034"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endParaRPr lang="en-US" sz="240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40B4E3"/>
                </a:solidFill>
                <a:latin typeface="Proxima Nova" panose="02000506030000020004" pitchFamily="50" charset="0"/>
              </a:rPr>
              <a:t>AGENDA</a:t>
            </a:r>
          </a:p>
        </p:txBody>
      </p:sp>
      <p:sp>
        <p:nvSpPr>
          <p:cNvPr id="3" name="Text Placeholder 2">
            <a:extLst>
              <a:ext uri="{FF2B5EF4-FFF2-40B4-BE49-F238E27FC236}">
                <a16:creationId xmlns:a16="http://schemas.microsoft.com/office/drawing/2014/main" id="{A3AB1C21-2176-7FD7-CD24-AD3A691F250A}"/>
              </a:ext>
            </a:extLst>
          </p:cNvPr>
          <p:cNvSpPr txBox="1">
            <a:spLocks/>
          </p:cNvSpPr>
          <p:nvPr/>
        </p:nvSpPr>
        <p:spPr>
          <a:xfrm>
            <a:off x="1764632" y="3274861"/>
            <a:ext cx="5200567" cy="32189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a:lnSpc>
                <a:spcPct val="200000"/>
              </a:lnSpc>
            </a:pPr>
            <a:r>
              <a:rPr lang="en-US" sz="1800">
                <a:solidFill>
                  <a:srgbClr val="747679"/>
                </a:solidFill>
                <a:latin typeface="Proxima Nova Rg" panose="02000506030000020004" pitchFamily="50" charset="0"/>
              </a:rPr>
              <a:t>SEL ASSESSMENT AND SPECIAL EDUCATION</a:t>
            </a:r>
          </a:p>
          <a:p>
            <a:pPr>
              <a:lnSpc>
                <a:spcPct val="200000"/>
              </a:lnSpc>
            </a:pPr>
            <a:r>
              <a:rPr lang="en-US" sz="1800">
                <a:latin typeface="Proxima Nova Rg" panose="02000506030000020004" pitchFamily="50" charset="0"/>
              </a:rPr>
              <a:t>THE DESSA</a:t>
            </a:r>
          </a:p>
          <a:p>
            <a:pPr>
              <a:lnSpc>
                <a:spcPct val="200000"/>
              </a:lnSpc>
            </a:pPr>
            <a:r>
              <a:rPr lang="en-US" sz="1800">
                <a:solidFill>
                  <a:srgbClr val="747679"/>
                </a:solidFill>
                <a:latin typeface="Proxima Nova Rg" panose="02000506030000020004" pitchFamily="50" charset="0"/>
              </a:rPr>
              <a:t>THE DESSA &amp; THE IEP PROCESS</a:t>
            </a:r>
          </a:p>
          <a:p>
            <a:pPr>
              <a:lnSpc>
                <a:spcPct val="200000"/>
              </a:lnSpc>
            </a:pPr>
            <a:r>
              <a:rPr lang="en-US" sz="1800">
                <a:solidFill>
                  <a:srgbClr val="747679"/>
                </a:solidFill>
                <a:latin typeface="Proxima Nova Rg" panose="02000506030000020004" pitchFamily="50" charset="0"/>
              </a:rPr>
              <a:t>DATA-DRIVEN SKILL BUILDING</a:t>
            </a:r>
          </a:p>
          <a:p>
            <a:pPr>
              <a:lnSpc>
                <a:spcPct val="200000"/>
              </a:lnSpc>
            </a:pPr>
            <a:r>
              <a:rPr lang="en-US" sz="1800">
                <a:solidFill>
                  <a:srgbClr val="747679"/>
                </a:solidFill>
                <a:latin typeface="Proxima Nova Rg" panose="02000506030000020004" pitchFamily="50" charset="0"/>
              </a:rPr>
              <a:t>CLOSING</a:t>
            </a:r>
          </a:p>
        </p:txBody>
      </p:sp>
    </p:spTree>
    <p:custDataLst>
      <p:tags r:id="rId1"/>
    </p:custDataLst>
    <p:extLst>
      <p:ext uri="{BB962C8B-B14F-4D97-AF65-F5344CB8AC3E}">
        <p14:creationId xmlns:p14="http://schemas.microsoft.com/office/powerpoint/2010/main" val="1826606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sz="3600" dirty="0"/>
              <a:t>The DESSA</a:t>
            </a:r>
            <a:endParaRPr lang="en-US" sz="3600" dirty="0">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92A22A7A-B5D8-E146-7293-A504E5A29E2C}"/>
              </a:ext>
            </a:extLst>
          </p:cNvPr>
          <p:cNvPicPr>
            <a:picLocks noChangeAspect="1"/>
          </p:cNvPicPr>
          <p:nvPr/>
        </p:nvPicPr>
        <p:blipFill>
          <a:blip r:embed="rId4"/>
          <a:stretch>
            <a:fillRect/>
          </a:stretch>
        </p:blipFill>
        <p:spPr>
          <a:xfrm>
            <a:off x="4806742" y="1665515"/>
            <a:ext cx="6608076" cy="4577086"/>
          </a:xfrm>
          <a:prstGeom prst="rect">
            <a:avLst/>
          </a:prstGeom>
          <a:ln w="28575">
            <a:solidFill>
              <a:schemeClr val="accent1"/>
            </a:solidFill>
          </a:ln>
        </p:spPr>
      </p:pic>
      <p:sp>
        <p:nvSpPr>
          <p:cNvPr id="5" name="TextBox 4">
            <a:extLst>
              <a:ext uri="{FF2B5EF4-FFF2-40B4-BE49-F238E27FC236}">
                <a16:creationId xmlns:a16="http://schemas.microsoft.com/office/drawing/2014/main" id="{61224B32-E604-710C-A63E-CD93B4005918}"/>
              </a:ext>
            </a:extLst>
          </p:cNvPr>
          <p:cNvSpPr txBox="1"/>
          <p:nvPr/>
        </p:nvSpPr>
        <p:spPr>
          <a:xfrm>
            <a:off x="777182" y="2399786"/>
            <a:ext cx="3657600" cy="3108543"/>
          </a:xfrm>
          <a:prstGeom prst="rect">
            <a:avLst/>
          </a:prstGeom>
          <a:noFill/>
        </p:spPr>
        <p:txBody>
          <a:bodyPr wrap="square" rtlCol="0">
            <a:spAutoFit/>
          </a:bodyPr>
          <a:lstStyle/>
          <a:p>
            <a:pPr algn="ctr"/>
            <a:r>
              <a:rPr lang="en-US" sz="2800">
                <a:latin typeface="Proxima Nova Semibold" panose="02000506030000020004"/>
              </a:rPr>
              <a:t>The DESSA is an evidence-based social and emotional competency assessment to support student growth.</a:t>
            </a:r>
          </a:p>
        </p:txBody>
      </p:sp>
    </p:spTree>
    <p:custDataLst>
      <p:tags r:id="rId1"/>
    </p:custDataLst>
    <p:extLst>
      <p:ext uri="{BB962C8B-B14F-4D97-AF65-F5344CB8AC3E}">
        <p14:creationId xmlns:p14="http://schemas.microsoft.com/office/powerpoint/2010/main" val="1534560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4042-2E84-4F26-B1A4-D18C51DDAF78}"/>
              </a:ext>
            </a:extLst>
          </p:cNvPr>
          <p:cNvSpPr>
            <a:spLocks noGrp="1"/>
          </p:cNvSpPr>
          <p:nvPr>
            <p:ph type="title"/>
          </p:nvPr>
        </p:nvSpPr>
        <p:spPr>
          <a:xfrm>
            <a:off x="951388" y="958463"/>
            <a:ext cx="10348800" cy="658000"/>
          </a:xfrm>
        </p:spPr>
        <p:txBody>
          <a:bodyPr/>
          <a:lstStyle/>
          <a:p>
            <a:r>
              <a:rPr lang="en-US" sz="4267"/>
              <a:t>Group Share</a:t>
            </a:r>
          </a:p>
        </p:txBody>
      </p:sp>
      <p:sp>
        <p:nvSpPr>
          <p:cNvPr id="3" name="Text Placeholder 2">
            <a:extLst>
              <a:ext uri="{FF2B5EF4-FFF2-40B4-BE49-F238E27FC236}">
                <a16:creationId xmlns:a16="http://schemas.microsoft.com/office/drawing/2014/main" id="{1E1C388E-1406-4E6B-8541-32C9503512A3}"/>
              </a:ext>
            </a:extLst>
          </p:cNvPr>
          <p:cNvSpPr>
            <a:spLocks noGrp="1"/>
          </p:cNvSpPr>
          <p:nvPr>
            <p:ph type="body" idx="1"/>
          </p:nvPr>
        </p:nvSpPr>
        <p:spPr>
          <a:xfrm>
            <a:off x="682958" y="1846046"/>
            <a:ext cx="10826084" cy="2242127"/>
          </a:xfrm>
        </p:spPr>
        <p:txBody>
          <a:bodyPr/>
          <a:lstStyle/>
          <a:p>
            <a:pPr marL="152396" indent="0" algn="ctr">
              <a:buNone/>
            </a:pPr>
            <a:r>
              <a:rPr lang="en-US" sz="4267" b="1"/>
              <a:t>How can measuring students’ social and emotional competence be of value to your role? </a:t>
            </a:r>
          </a:p>
        </p:txBody>
      </p:sp>
      <p:grpSp>
        <p:nvGrpSpPr>
          <p:cNvPr id="6" name="Google Shape;800;p37">
            <a:extLst>
              <a:ext uri="{FF2B5EF4-FFF2-40B4-BE49-F238E27FC236}">
                <a16:creationId xmlns:a16="http://schemas.microsoft.com/office/drawing/2014/main" id="{FBD672FC-B468-44AF-A5A9-925BC2616A22}"/>
              </a:ext>
            </a:extLst>
          </p:cNvPr>
          <p:cNvGrpSpPr/>
          <p:nvPr/>
        </p:nvGrpSpPr>
        <p:grpSpPr>
          <a:xfrm>
            <a:off x="4892414" y="535204"/>
            <a:ext cx="1024127" cy="1082569"/>
            <a:chOff x="6506504" y="937343"/>
            <a:chExt cx="744273" cy="793950"/>
          </a:xfrm>
        </p:grpSpPr>
        <p:sp>
          <p:nvSpPr>
            <p:cNvPr id="7" name="Google Shape;801;p37">
              <a:extLst>
                <a:ext uri="{FF2B5EF4-FFF2-40B4-BE49-F238E27FC236}">
                  <a16:creationId xmlns:a16="http://schemas.microsoft.com/office/drawing/2014/main" id="{71BD118C-A8FF-4CFA-979A-BA6F7E93EDF7}"/>
                </a:ext>
              </a:extLst>
            </p:cNvPr>
            <p:cNvSpPr/>
            <p:nvPr/>
          </p:nvSpPr>
          <p:spPr>
            <a:xfrm>
              <a:off x="6666683" y="1079385"/>
              <a:ext cx="422268" cy="171940"/>
            </a:xfrm>
            <a:custGeom>
              <a:avLst/>
              <a:gdLst/>
              <a:ahLst/>
              <a:cxnLst/>
              <a:rect l="l" t="t" r="r" b="b"/>
              <a:pathLst>
                <a:path w="2085276" h="859701" extrusionOk="0">
                  <a:moveTo>
                    <a:pt x="2085276" y="859701"/>
                  </a:moveTo>
                  <a:cubicBezTo>
                    <a:pt x="2064893" y="746925"/>
                    <a:pt x="2027047" y="641516"/>
                    <a:pt x="1974723" y="545821"/>
                  </a:cubicBezTo>
                  <a:lnTo>
                    <a:pt x="1952816" y="507721"/>
                  </a:lnTo>
                  <a:cubicBezTo>
                    <a:pt x="1535303" y="-176492"/>
                    <a:pt x="577914" y="-161950"/>
                    <a:pt x="140271" y="507721"/>
                  </a:cubicBezTo>
                  <a:lnTo>
                    <a:pt x="116523" y="545821"/>
                  </a:lnTo>
                  <a:cubicBezTo>
                    <a:pt x="57721" y="643421"/>
                    <a:pt x="18098" y="749783"/>
                    <a:pt x="0" y="859701"/>
                  </a:cubicBezTo>
                  <a:lnTo>
                    <a:pt x="2085276" y="859701"/>
                  </a:lnTo>
                  <a:close/>
                </a:path>
              </a:pathLst>
            </a:custGeom>
            <a:solidFill>
              <a:schemeClr val="accen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 name="Google Shape;802;p37">
              <a:extLst>
                <a:ext uri="{FF2B5EF4-FFF2-40B4-BE49-F238E27FC236}">
                  <a16:creationId xmlns:a16="http://schemas.microsoft.com/office/drawing/2014/main" id="{C6662B4F-5104-4189-9C8C-1C90CF877B1A}"/>
                </a:ext>
              </a:extLst>
            </p:cNvPr>
            <p:cNvSpPr/>
            <p:nvPr/>
          </p:nvSpPr>
          <p:spPr>
            <a:xfrm>
              <a:off x="6664423" y="1259933"/>
              <a:ext cx="427985" cy="171450"/>
            </a:xfrm>
            <a:custGeom>
              <a:avLst/>
              <a:gdLst/>
              <a:ahLst/>
              <a:cxnLst/>
              <a:rect l="l" t="t" r="r" b="b"/>
              <a:pathLst>
                <a:path w="2113506" h="857250" extrusionOk="0">
                  <a:moveTo>
                    <a:pt x="3910" y="178753"/>
                  </a:moveTo>
                  <a:cubicBezTo>
                    <a:pt x="22706" y="451485"/>
                    <a:pt x="153833" y="652844"/>
                    <a:pt x="287056" y="857250"/>
                  </a:cubicBezTo>
                  <a:lnTo>
                    <a:pt x="1834170" y="857250"/>
                  </a:lnTo>
                  <a:cubicBezTo>
                    <a:pt x="1971457" y="654495"/>
                    <a:pt x="2109316" y="461137"/>
                    <a:pt x="2113316" y="178753"/>
                  </a:cubicBezTo>
                  <a:lnTo>
                    <a:pt x="2113507" y="140653"/>
                  </a:lnTo>
                  <a:cubicBezTo>
                    <a:pt x="2112935" y="92710"/>
                    <a:pt x="2109125" y="45784"/>
                    <a:pt x="2102585" y="0"/>
                  </a:cubicBezTo>
                  <a:lnTo>
                    <a:pt x="5815" y="0"/>
                  </a:lnTo>
                  <a:cubicBezTo>
                    <a:pt x="-1170" y="58991"/>
                    <a:pt x="-1932" y="118872"/>
                    <a:pt x="3910" y="178753"/>
                  </a:cubicBezTo>
                  <a:close/>
                </a:path>
              </a:pathLst>
            </a:custGeom>
            <a:solidFill>
              <a:schemeClr val="accent2"/>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9" name="Google Shape;803;p37">
              <a:extLst>
                <a:ext uri="{FF2B5EF4-FFF2-40B4-BE49-F238E27FC236}">
                  <a16:creationId xmlns:a16="http://schemas.microsoft.com/office/drawing/2014/main" id="{7DCC7D5E-F2AA-4FCC-93FC-047789EB9F85}"/>
                </a:ext>
              </a:extLst>
            </p:cNvPr>
            <p:cNvSpPr/>
            <p:nvPr/>
          </p:nvSpPr>
          <p:spPr>
            <a:xfrm>
              <a:off x="6727642" y="1439988"/>
              <a:ext cx="303068" cy="171348"/>
            </a:xfrm>
            <a:custGeom>
              <a:avLst/>
              <a:gdLst/>
              <a:ahLst/>
              <a:cxnLst/>
              <a:rect l="l" t="t" r="r" b="b"/>
              <a:pathLst>
                <a:path w="1496631" h="856741" extrusionOk="0">
                  <a:moveTo>
                    <a:pt x="0" y="0"/>
                  </a:moveTo>
                  <a:cubicBezTo>
                    <a:pt x="63500" y="97853"/>
                    <a:pt x="125984" y="197485"/>
                    <a:pt x="175451" y="306896"/>
                  </a:cubicBezTo>
                  <a:lnTo>
                    <a:pt x="191071" y="344996"/>
                  </a:lnTo>
                  <a:cubicBezTo>
                    <a:pt x="230060" y="445262"/>
                    <a:pt x="254762" y="554419"/>
                    <a:pt x="254762" y="679895"/>
                  </a:cubicBezTo>
                  <a:cubicBezTo>
                    <a:pt x="254762" y="777558"/>
                    <a:pt x="333946" y="856742"/>
                    <a:pt x="431610" y="856742"/>
                  </a:cubicBezTo>
                  <a:lnTo>
                    <a:pt x="1080960" y="856742"/>
                  </a:lnTo>
                  <a:cubicBezTo>
                    <a:pt x="1189609" y="856488"/>
                    <a:pt x="1267206" y="763143"/>
                    <a:pt x="1257808" y="656653"/>
                  </a:cubicBezTo>
                  <a:cubicBezTo>
                    <a:pt x="1257808" y="539178"/>
                    <a:pt x="1277874" y="437261"/>
                    <a:pt x="1310259" y="344996"/>
                  </a:cubicBezTo>
                  <a:lnTo>
                    <a:pt x="1324483" y="306896"/>
                  </a:lnTo>
                  <a:cubicBezTo>
                    <a:pt x="1370775" y="194501"/>
                    <a:pt x="1432687" y="95567"/>
                    <a:pt x="1496632" y="0"/>
                  </a:cubicBezTo>
                  <a:lnTo>
                    <a:pt x="0" y="0"/>
                  </a:lnTo>
                  <a:close/>
                </a:path>
              </a:pathLst>
            </a:custGeom>
            <a:solidFill>
              <a:schemeClr val="accent3"/>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grpSp>
          <p:nvGrpSpPr>
            <p:cNvPr id="10" name="Google Shape;804;p37">
              <a:extLst>
                <a:ext uri="{FF2B5EF4-FFF2-40B4-BE49-F238E27FC236}">
                  <a16:creationId xmlns:a16="http://schemas.microsoft.com/office/drawing/2014/main" id="{16F264F6-5F73-4B0C-8E03-3CD2269CB482}"/>
                </a:ext>
              </a:extLst>
            </p:cNvPr>
            <p:cNvGrpSpPr/>
            <p:nvPr/>
          </p:nvGrpSpPr>
          <p:grpSpPr>
            <a:xfrm>
              <a:off x="6506504" y="937343"/>
              <a:ext cx="744273" cy="793950"/>
              <a:chOff x="6565437" y="1588001"/>
              <a:chExt cx="744273" cy="793950"/>
            </a:xfrm>
          </p:grpSpPr>
          <p:sp>
            <p:nvSpPr>
              <p:cNvPr id="11" name="Google Shape;805;p37">
                <a:extLst>
                  <a:ext uri="{FF2B5EF4-FFF2-40B4-BE49-F238E27FC236}">
                    <a16:creationId xmlns:a16="http://schemas.microsoft.com/office/drawing/2014/main" id="{35F46DD4-8CFB-471C-92D6-04EA97A0E47D}"/>
                  </a:ext>
                </a:extLst>
              </p:cNvPr>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2" name="Google Shape;806;p37">
                <a:extLst>
                  <a:ext uri="{FF2B5EF4-FFF2-40B4-BE49-F238E27FC236}">
                    <a16:creationId xmlns:a16="http://schemas.microsoft.com/office/drawing/2014/main" id="{7143DCB8-4D9A-4C61-8B5E-5EF5E3CA8F8D}"/>
                  </a:ext>
                </a:extLst>
              </p:cNvPr>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3" name="Google Shape;807;p37">
                <a:extLst>
                  <a:ext uri="{FF2B5EF4-FFF2-40B4-BE49-F238E27FC236}">
                    <a16:creationId xmlns:a16="http://schemas.microsoft.com/office/drawing/2014/main" id="{8B71DADA-6165-416D-8D22-7528A8BBEC4E}"/>
                  </a:ext>
                </a:extLst>
              </p:cNvPr>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4" name="Google Shape;808;p37">
                <a:extLst>
                  <a:ext uri="{FF2B5EF4-FFF2-40B4-BE49-F238E27FC236}">
                    <a16:creationId xmlns:a16="http://schemas.microsoft.com/office/drawing/2014/main" id="{949A9D91-A866-4864-83C3-F686AE6F3259}"/>
                  </a:ext>
                </a:extLst>
              </p:cNvPr>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5" name="Google Shape;809;p37">
                <a:extLst>
                  <a:ext uri="{FF2B5EF4-FFF2-40B4-BE49-F238E27FC236}">
                    <a16:creationId xmlns:a16="http://schemas.microsoft.com/office/drawing/2014/main" id="{2D5FBEDD-E763-4B8F-B393-A44BA701E182}"/>
                  </a:ext>
                </a:extLst>
              </p:cNvPr>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6" name="Google Shape;810;p37">
                <a:extLst>
                  <a:ext uri="{FF2B5EF4-FFF2-40B4-BE49-F238E27FC236}">
                    <a16:creationId xmlns:a16="http://schemas.microsoft.com/office/drawing/2014/main" id="{4DE4F51C-FAF9-423A-B38E-1F9C4D20BC74}"/>
                  </a:ext>
                </a:extLst>
              </p:cNvPr>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7" name="Google Shape;811;p37">
                <a:extLst>
                  <a:ext uri="{FF2B5EF4-FFF2-40B4-BE49-F238E27FC236}">
                    <a16:creationId xmlns:a16="http://schemas.microsoft.com/office/drawing/2014/main" id="{D28DD626-7C67-4413-A201-AFF58A1DEC74}"/>
                  </a:ext>
                </a:extLst>
              </p:cNvPr>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8" name="Google Shape;812;p37">
                <a:extLst>
                  <a:ext uri="{FF2B5EF4-FFF2-40B4-BE49-F238E27FC236}">
                    <a16:creationId xmlns:a16="http://schemas.microsoft.com/office/drawing/2014/main" id="{4F77602E-0EDE-481B-9DC4-DFC3F6139888}"/>
                  </a:ext>
                </a:extLst>
              </p:cNvPr>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9" name="Google Shape;813;p37">
                <a:extLst>
                  <a:ext uri="{FF2B5EF4-FFF2-40B4-BE49-F238E27FC236}">
                    <a16:creationId xmlns:a16="http://schemas.microsoft.com/office/drawing/2014/main" id="{6B80A89B-FECF-4DA8-B2A9-CAC73188433B}"/>
                  </a:ext>
                </a:extLst>
              </p:cNvPr>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20" name="Google Shape;814;p37">
                <a:extLst>
                  <a:ext uri="{FF2B5EF4-FFF2-40B4-BE49-F238E27FC236}">
                    <a16:creationId xmlns:a16="http://schemas.microsoft.com/office/drawing/2014/main" id="{0FB7D21A-B588-46FC-9E08-1CF0BF2E8ED2}"/>
                  </a:ext>
                </a:extLst>
              </p:cNvPr>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grpSp>
      </p:grpSp>
      <p:pic>
        <p:nvPicPr>
          <p:cNvPr id="25" name="Graphic 24" descr="Meeting with solid fill">
            <a:extLst>
              <a:ext uri="{FF2B5EF4-FFF2-40B4-BE49-F238E27FC236}">
                <a16:creationId xmlns:a16="http://schemas.microsoft.com/office/drawing/2014/main" id="{0C3F6072-38AB-A5D2-49FE-83DFC95C102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5261" b="14402"/>
          <a:stretch/>
        </p:blipFill>
        <p:spPr>
          <a:xfrm>
            <a:off x="4289289" y="4389514"/>
            <a:ext cx="3613422" cy="2541554"/>
          </a:xfrm>
          <a:prstGeom prst="rect">
            <a:avLst/>
          </a:prstGeom>
        </p:spPr>
      </p:pic>
    </p:spTree>
    <p:extLst>
      <p:ext uri="{BB962C8B-B14F-4D97-AF65-F5344CB8AC3E}">
        <p14:creationId xmlns:p14="http://schemas.microsoft.com/office/powerpoint/2010/main" val="29663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BCBFED-286F-B9B3-94D2-368AD10B0BCB}"/>
              </a:ext>
            </a:extLst>
          </p:cNvPr>
          <p:cNvSpPr>
            <a:spLocks noGrp="1"/>
          </p:cNvSpPr>
          <p:nvPr>
            <p:ph type="title"/>
          </p:nvPr>
        </p:nvSpPr>
        <p:spPr>
          <a:xfrm>
            <a:off x="1880490" y="644687"/>
            <a:ext cx="7761600" cy="493500"/>
          </a:xfrm>
        </p:spPr>
        <p:txBody>
          <a:bodyPr/>
          <a:lstStyle/>
          <a:p>
            <a:pPr algn="ctr"/>
            <a:r>
              <a:rPr lang="en-US" sz="3600">
                <a:solidFill>
                  <a:srgbClr val="747679"/>
                </a:solidFill>
                <a:latin typeface="Proxima Nova Semibold"/>
              </a:rPr>
              <a:t>DESSA Assessments</a:t>
            </a:r>
          </a:p>
        </p:txBody>
      </p:sp>
      <p:grpSp>
        <p:nvGrpSpPr>
          <p:cNvPr id="3" name="Group 2">
            <a:extLst>
              <a:ext uri="{FF2B5EF4-FFF2-40B4-BE49-F238E27FC236}">
                <a16:creationId xmlns:a16="http://schemas.microsoft.com/office/drawing/2014/main" id="{3B654603-9CA8-4967-9656-5E230D08D038}"/>
              </a:ext>
            </a:extLst>
          </p:cNvPr>
          <p:cNvGrpSpPr/>
          <p:nvPr/>
        </p:nvGrpSpPr>
        <p:grpSpPr>
          <a:xfrm>
            <a:off x="4526880" y="1780020"/>
            <a:ext cx="2501374" cy="1808196"/>
            <a:chOff x="3185615" y="886268"/>
            <a:chExt cx="2501374" cy="1808196"/>
          </a:xfrm>
        </p:grpSpPr>
        <p:sp>
          <p:nvSpPr>
            <p:cNvPr id="4" name="Rectangle: Rounded Corners 3">
              <a:extLst>
                <a:ext uri="{FF2B5EF4-FFF2-40B4-BE49-F238E27FC236}">
                  <a16:creationId xmlns:a16="http://schemas.microsoft.com/office/drawing/2014/main" id="{D49AD5FB-0AA3-D17E-3D54-783944DD7FA9}"/>
                </a:ext>
              </a:extLst>
            </p:cNvPr>
            <p:cNvSpPr/>
            <p:nvPr/>
          </p:nvSpPr>
          <p:spPr>
            <a:xfrm>
              <a:off x="3751633" y="1111993"/>
              <a:ext cx="1336785" cy="1141543"/>
            </a:xfrm>
            <a:prstGeom prst="roundRect">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50">
                <a:solidFill>
                  <a:srgbClr val="FFFFFF"/>
                </a:solidFill>
                <a:latin typeface="Proxima Nova Semibold" panose="02000506030000020004"/>
              </a:endParaRPr>
            </a:p>
          </p:txBody>
        </p:sp>
        <p:sp>
          <p:nvSpPr>
            <p:cNvPr id="5" name="TextBox 4">
              <a:extLst>
                <a:ext uri="{FF2B5EF4-FFF2-40B4-BE49-F238E27FC236}">
                  <a16:creationId xmlns:a16="http://schemas.microsoft.com/office/drawing/2014/main" id="{19B062EF-CE4C-EA5B-1093-6DEEC4CB35FE}"/>
                </a:ext>
              </a:extLst>
            </p:cNvPr>
            <p:cNvSpPr txBox="1"/>
            <p:nvPr/>
          </p:nvSpPr>
          <p:spPr>
            <a:xfrm>
              <a:off x="3185615" y="2294354"/>
              <a:ext cx="2501374" cy="400110"/>
            </a:xfrm>
            <a:prstGeom prst="rect">
              <a:avLst/>
            </a:prstGeom>
            <a:noFill/>
          </p:spPr>
          <p:txBody>
            <a:bodyPr wrap="square" lIns="91440" tIns="45720" rIns="91440" bIns="45720" rtlCol="0" anchor="t">
              <a:spAutoFit/>
            </a:bodyPr>
            <a:lstStyle/>
            <a:p>
              <a:pPr algn="ctr" defTabSz="914378">
                <a:defRPr/>
              </a:pPr>
              <a:r>
                <a:rPr lang="en-US" sz="2000">
                  <a:solidFill>
                    <a:schemeClr val="tx1"/>
                  </a:solidFill>
                  <a:latin typeface="Proxima Nova Semibold" panose="02000506030000020004"/>
                </a:rPr>
                <a:t>Norm-Referenced</a:t>
              </a:r>
            </a:p>
          </p:txBody>
        </p:sp>
        <p:pic>
          <p:nvPicPr>
            <p:cNvPr id="13" name="Picture 12" descr="Logo&#10;&#10;Description automatically generated with low confidence">
              <a:extLst>
                <a:ext uri="{FF2B5EF4-FFF2-40B4-BE49-F238E27FC236}">
                  <a16:creationId xmlns:a16="http://schemas.microsoft.com/office/drawing/2014/main" id="{AD135565-0F80-6867-B762-54A2EBAAEE7B}"/>
                </a:ext>
              </a:extLst>
            </p:cNvPr>
            <p:cNvPicPr>
              <a:picLocks noChangeAspect="1"/>
            </p:cNvPicPr>
            <p:nvPr/>
          </p:nvPicPr>
          <p:blipFill>
            <a:blip r:embed="rId4"/>
            <a:stretch>
              <a:fillRect/>
            </a:stretch>
          </p:blipFill>
          <p:spPr>
            <a:xfrm>
              <a:off x="3865633" y="886268"/>
              <a:ext cx="1367268" cy="1367268"/>
            </a:xfrm>
            <a:prstGeom prst="rect">
              <a:avLst/>
            </a:prstGeom>
          </p:spPr>
        </p:pic>
      </p:grpSp>
      <p:grpSp>
        <p:nvGrpSpPr>
          <p:cNvPr id="14" name="Group 13">
            <a:extLst>
              <a:ext uri="{FF2B5EF4-FFF2-40B4-BE49-F238E27FC236}">
                <a16:creationId xmlns:a16="http://schemas.microsoft.com/office/drawing/2014/main" id="{80A6C642-2222-4378-8B22-FE6C412608D9}"/>
              </a:ext>
            </a:extLst>
          </p:cNvPr>
          <p:cNvGrpSpPr/>
          <p:nvPr/>
        </p:nvGrpSpPr>
        <p:grpSpPr>
          <a:xfrm>
            <a:off x="7191952" y="1769688"/>
            <a:ext cx="2336004" cy="1804745"/>
            <a:chOff x="5844623" y="889719"/>
            <a:chExt cx="2336004" cy="1804745"/>
          </a:xfrm>
        </p:grpSpPr>
        <p:sp>
          <p:nvSpPr>
            <p:cNvPr id="15" name="TextBox 14">
              <a:extLst>
                <a:ext uri="{FF2B5EF4-FFF2-40B4-BE49-F238E27FC236}">
                  <a16:creationId xmlns:a16="http://schemas.microsoft.com/office/drawing/2014/main" id="{D20DA3F1-4465-DFE9-EEFE-F96E08DE7799}"/>
                </a:ext>
              </a:extLst>
            </p:cNvPr>
            <p:cNvSpPr txBox="1"/>
            <p:nvPr/>
          </p:nvSpPr>
          <p:spPr>
            <a:xfrm>
              <a:off x="5844623" y="2294354"/>
              <a:ext cx="2336004" cy="400110"/>
            </a:xfrm>
            <a:prstGeom prst="rect">
              <a:avLst/>
            </a:prstGeom>
            <a:noFill/>
          </p:spPr>
          <p:txBody>
            <a:bodyPr wrap="square" lIns="91440" tIns="45720" rIns="91440" bIns="45720" rtlCol="0" anchor="t">
              <a:spAutoFit/>
            </a:bodyPr>
            <a:lstStyle/>
            <a:p>
              <a:pPr algn="ctr" defTabSz="914378">
                <a:defRPr/>
              </a:pPr>
              <a:r>
                <a:rPr lang="en-US" sz="2000">
                  <a:solidFill>
                    <a:schemeClr val="tx1"/>
                  </a:solidFill>
                  <a:latin typeface="Proxima Nova Semibold" panose="02000506030000020004"/>
                </a:rPr>
                <a:t>Strength-Based</a:t>
              </a:r>
            </a:p>
          </p:txBody>
        </p:sp>
        <p:sp>
          <p:nvSpPr>
            <p:cNvPr id="17" name="Rectangle: Rounded Corners 16">
              <a:extLst>
                <a:ext uri="{FF2B5EF4-FFF2-40B4-BE49-F238E27FC236}">
                  <a16:creationId xmlns:a16="http://schemas.microsoft.com/office/drawing/2014/main" id="{94C00E5E-882C-DAB4-2EA7-FE30E2ECA1AC}"/>
                </a:ext>
              </a:extLst>
            </p:cNvPr>
            <p:cNvSpPr/>
            <p:nvPr/>
          </p:nvSpPr>
          <p:spPr>
            <a:xfrm>
              <a:off x="6342993" y="1111992"/>
              <a:ext cx="1336785" cy="1141543"/>
            </a:xfrm>
            <a:prstGeom prst="roundRect">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50">
                <a:solidFill>
                  <a:srgbClr val="FFFFFF"/>
                </a:solidFill>
                <a:latin typeface="Proxima Nova Semibold" panose="02000506030000020004"/>
              </a:endParaRPr>
            </a:p>
          </p:txBody>
        </p:sp>
        <p:pic>
          <p:nvPicPr>
            <p:cNvPr id="18" name="Picture 17" descr="Logo&#10;&#10;Description automatically generated with low confidence">
              <a:extLst>
                <a:ext uri="{FF2B5EF4-FFF2-40B4-BE49-F238E27FC236}">
                  <a16:creationId xmlns:a16="http://schemas.microsoft.com/office/drawing/2014/main" id="{1498A5C1-1F9A-947A-3039-BF8599F53ED0}"/>
                </a:ext>
              </a:extLst>
            </p:cNvPr>
            <p:cNvPicPr>
              <a:picLocks noChangeAspect="1"/>
            </p:cNvPicPr>
            <p:nvPr/>
          </p:nvPicPr>
          <p:blipFill>
            <a:blip r:embed="rId4"/>
            <a:stretch>
              <a:fillRect/>
            </a:stretch>
          </p:blipFill>
          <p:spPr>
            <a:xfrm>
              <a:off x="6444683" y="889719"/>
              <a:ext cx="1367268" cy="1367268"/>
            </a:xfrm>
            <a:prstGeom prst="rect">
              <a:avLst/>
            </a:prstGeom>
          </p:spPr>
        </p:pic>
      </p:grpSp>
      <p:grpSp>
        <p:nvGrpSpPr>
          <p:cNvPr id="19" name="Group 18">
            <a:extLst>
              <a:ext uri="{FF2B5EF4-FFF2-40B4-BE49-F238E27FC236}">
                <a16:creationId xmlns:a16="http://schemas.microsoft.com/office/drawing/2014/main" id="{FC26ED91-8F65-9D58-48FB-D50AAC418F02}"/>
              </a:ext>
            </a:extLst>
          </p:cNvPr>
          <p:cNvGrpSpPr/>
          <p:nvPr/>
        </p:nvGrpSpPr>
        <p:grpSpPr>
          <a:xfrm>
            <a:off x="1923816" y="1780020"/>
            <a:ext cx="2501374" cy="1808196"/>
            <a:chOff x="3185615" y="886268"/>
            <a:chExt cx="2501374" cy="1808196"/>
          </a:xfrm>
        </p:grpSpPr>
        <p:sp>
          <p:nvSpPr>
            <p:cNvPr id="20" name="Rectangle: Rounded Corners 19">
              <a:extLst>
                <a:ext uri="{FF2B5EF4-FFF2-40B4-BE49-F238E27FC236}">
                  <a16:creationId xmlns:a16="http://schemas.microsoft.com/office/drawing/2014/main" id="{CC7F0659-52E0-7BFD-26D3-2B655C876512}"/>
                </a:ext>
              </a:extLst>
            </p:cNvPr>
            <p:cNvSpPr/>
            <p:nvPr/>
          </p:nvSpPr>
          <p:spPr>
            <a:xfrm>
              <a:off x="3751633" y="1111993"/>
              <a:ext cx="1336785" cy="1141543"/>
            </a:xfrm>
            <a:prstGeom prst="roundRect">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50">
                <a:solidFill>
                  <a:srgbClr val="FFFFFF"/>
                </a:solidFill>
                <a:latin typeface="Proxima Nova Semibold" panose="02000506030000020004"/>
              </a:endParaRPr>
            </a:p>
          </p:txBody>
        </p:sp>
        <p:sp>
          <p:nvSpPr>
            <p:cNvPr id="21" name="TextBox 20">
              <a:extLst>
                <a:ext uri="{FF2B5EF4-FFF2-40B4-BE49-F238E27FC236}">
                  <a16:creationId xmlns:a16="http://schemas.microsoft.com/office/drawing/2014/main" id="{8D4EBA5B-9D46-D465-6932-E4170BD47643}"/>
                </a:ext>
              </a:extLst>
            </p:cNvPr>
            <p:cNvSpPr txBox="1"/>
            <p:nvPr/>
          </p:nvSpPr>
          <p:spPr>
            <a:xfrm>
              <a:off x="3185615" y="2294354"/>
              <a:ext cx="2501374" cy="400110"/>
            </a:xfrm>
            <a:prstGeom prst="rect">
              <a:avLst/>
            </a:prstGeom>
            <a:noFill/>
          </p:spPr>
          <p:txBody>
            <a:bodyPr wrap="square" lIns="91440" tIns="45720" rIns="91440" bIns="45720" rtlCol="0" anchor="t">
              <a:spAutoFit/>
            </a:bodyPr>
            <a:lstStyle/>
            <a:p>
              <a:pPr algn="ctr" defTabSz="914378">
                <a:defRPr/>
              </a:pPr>
              <a:r>
                <a:rPr lang="en-US" sz="2000">
                  <a:solidFill>
                    <a:schemeClr val="tx1"/>
                  </a:solidFill>
                  <a:latin typeface="Proxima Nova Semibold" panose="02000506030000020004"/>
                </a:rPr>
                <a:t>Standardized</a:t>
              </a:r>
            </a:p>
          </p:txBody>
        </p:sp>
        <p:pic>
          <p:nvPicPr>
            <p:cNvPr id="22" name="Picture 21" descr="Logo&#10;&#10;Description automatically generated with low confidence">
              <a:extLst>
                <a:ext uri="{FF2B5EF4-FFF2-40B4-BE49-F238E27FC236}">
                  <a16:creationId xmlns:a16="http://schemas.microsoft.com/office/drawing/2014/main" id="{FBAF18DE-D855-C269-4EDF-F097F3F1499A}"/>
                </a:ext>
              </a:extLst>
            </p:cNvPr>
            <p:cNvPicPr>
              <a:picLocks noChangeAspect="1"/>
            </p:cNvPicPr>
            <p:nvPr/>
          </p:nvPicPr>
          <p:blipFill>
            <a:blip r:embed="rId4"/>
            <a:stretch>
              <a:fillRect/>
            </a:stretch>
          </p:blipFill>
          <p:spPr>
            <a:xfrm>
              <a:off x="3865633" y="886268"/>
              <a:ext cx="1367268" cy="1367268"/>
            </a:xfrm>
            <a:prstGeom prst="rect">
              <a:avLst/>
            </a:prstGeom>
          </p:spPr>
        </p:pic>
      </p:grpSp>
      <p:sp>
        <p:nvSpPr>
          <p:cNvPr id="34" name="Rectangle: Rounded Corners 33">
            <a:extLst>
              <a:ext uri="{FF2B5EF4-FFF2-40B4-BE49-F238E27FC236}">
                <a16:creationId xmlns:a16="http://schemas.microsoft.com/office/drawing/2014/main" id="{C51588E3-A821-98DC-6C4A-6529537FC6D6}"/>
              </a:ext>
            </a:extLst>
          </p:cNvPr>
          <p:cNvSpPr/>
          <p:nvPr/>
        </p:nvSpPr>
        <p:spPr>
          <a:xfrm>
            <a:off x="6252451" y="4518380"/>
            <a:ext cx="2411843" cy="1597821"/>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xima Nova Semibold" panose="02000506030000020004"/>
            </a:endParaRPr>
          </a:p>
        </p:txBody>
      </p:sp>
      <p:sp>
        <p:nvSpPr>
          <p:cNvPr id="37" name="TextBox 36">
            <a:extLst>
              <a:ext uri="{FF2B5EF4-FFF2-40B4-BE49-F238E27FC236}">
                <a16:creationId xmlns:a16="http://schemas.microsoft.com/office/drawing/2014/main" id="{BCFFE1E0-0E9E-B0B4-A546-21B1C2B20346}"/>
              </a:ext>
            </a:extLst>
          </p:cNvPr>
          <p:cNvSpPr txBox="1"/>
          <p:nvPr/>
        </p:nvSpPr>
        <p:spPr>
          <a:xfrm>
            <a:off x="6356012" y="4809922"/>
            <a:ext cx="2308282" cy="338554"/>
          </a:xfrm>
          <a:prstGeom prst="rect">
            <a:avLst/>
          </a:prstGeom>
          <a:noFill/>
        </p:spPr>
        <p:txBody>
          <a:bodyPr wrap="square">
            <a:spAutoFit/>
          </a:bodyPr>
          <a:lstStyle/>
          <a:p>
            <a:pPr algn="ctr"/>
            <a:r>
              <a:rPr lang="en-US" sz="1600" b="1">
                <a:solidFill>
                  <a:schemeClr val="tx1"/>
                </a:solidFill>
                <a:latin typeface="Proxima Nova Semibold" panose="02000506030000020004"/>
              </a:rPr>
              <a:t>DESSA Assessment</a:t>
            </a:r>
          </a:p>
        </p:txBody>
      </p:sp>
      <p:grpSp>
        <p:nvGrpSpPr>
          <p:cNvPr id="27" name="Group 26">
            <a:extLst>
              <a:ext uri="{FF2B5EF4-FFF2-40B4-BE49-F238E27FC236}">
                <a16:creationId xmlns:a16="http://schemas.microsoft.com/office/drawing/2014/main" id="{1F70B246-2C72-6BC5-59AC-604A798511ED}"/>
              </a:ext>
            </a:extLst>
          </p:cNvPr>
          <p:cNvGrpSpPr/>
          <p:nvPr/>
        </p:nvGrpSpPr>
        <p:grpSpPr>
          <a:xfrm>
            <a:off x="3383377" y="4531071"/>
            <a:ext cx="2411843" cy="1597821"/>
            <a:chOff x="930946" y="3577194"/>
            <a:chExt cx="2175755" cy="1375831"/>
          </a:xfrm>
        </p:grpSpPr>
        <p:sp>
          <p:nvSpPr>
            <p:cNvPr id="32" name="TextBox 31">
              <a:extLst>
                <a:ext uri="{FF2B5EF4-FFF2-40B4-BE49-F238E27FC236}">
                  <a16:creationId xmlns:a16="http://schemas.microsoft.com/office/drawing/2014/main" id="{3B1B1EFF-27DB-285F-6DEB-D6BC217CEF0A}"/>
                </a:ext>
              </a:extLst>
            </p:cNvPr>
            <p:cNvSpPr txBox="1"/>
            <p:nvPr/>
          </p:nvSpPr>
          <p:spPr>
            <a:xfrm>
              <a:off x="970058" y="3605290"/>
              <a:ext cx="2136643" cy="503531"/>
            </a:xfrm>
            <a:prstGeom prst="rect">
              <a:avLst/>
            </a:prstGeom>
            <a:noFill/>
          </p:spPr>
          <p:txBody>
            <a:bodyPr wrap="square">
              <a:spAutoFit/>
            </a:bodyPr>
            <a:lstStyle/>
            <a:p>
              <a:pPr algn="ctr"/>
              <a:r>
                <a:rPr lang="en-US" sz="1600" b="1">
                  <a:solidFill>
                    <a:schemeClr val="tx1"/>
                  </a:solidFill>
                  <a:latin typeface="Proxima Nova Semibold" panose="02000506030000020004"/>
                </a:rPr>
                <a:t>DESSA-Mini Universal Screener</a:t>
              </a:r>
            </a:p>
          </p:txBody>
        </p:sp>
        <p:sp>
          <p:nvSpPr>
            <p:cNvPr id="31" name="Rectangle: Rounded Corners 30">
              <a:extLst>
                <a:ext uri="{FF2B5EF4-FFF2-40B4-BE49-F238E27FC236}">
                  <a16:creationId xmlns:a16="http://schemas.microsoft.com/office/drawing/2014/main" id="{134795ED-B4A9-E9B6-90CA-8D1F48C0E3D6}"/>
                </a:ext>
              </a:extLst>
            </p:cNvPr>
            <p:cNvSpPr/>
            <p:nvPr/>
          </p:nvSpPr>
          <p:spPr>
            <a:xfrm>
              <a:off x="930946" y="3577194"/>
              <a:ext cx="2175755" cy="1375831"/>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xima Nova Semibold" panose="02000506030000020004"/>
              </a:endParaRPr>
            </a:p>
          </p:txBody>
        </p:sp>
      </p:grpSp>
      <p:sp>
        <p:nvSpPr>
          <p:cNvPr id="28" name="Arc 27">
            <a:extLst>
              <a:ext uri="{FF2B5EF4-FFF2-40B4-BE49-F238E27FC236}">
                <a16:creationId xmlns:a16="http://schemas.microsoft.com/office/drawing/2014/main" id="{38F52A4B-9816-CBC1-C02F-C52FA1A4C84C}"/>
              </a:ext>
            </a:extLst>
          </p:cNvPr>
          <p:cNvSpPr/>
          <p:nvPr/>
        </p:nvSpPr>
        <p:spPr>
          <a:xfrm>
            <a:off x="5458848" y="4006308"/>
            <a:ext cx="2169357" cy="962584"/>
          </a:xfrm>
          <a:prstGeom prst="arc">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Proxima Nova Semibold" panose="02000506030000020004"/>
            </a:endParaRPr>
          </a:p>
        </p:txBody>
      </p:sp>
      <p:sp>
        <p:nvSpPr>
          <p:cNvPr id="29" name="Arc 28">
            <a:extLst>
              <a:ext uri="{FF2B5EF4-FFF2-40B4-BE49-F238E27FC236}">
                <a16:creationId xmlns:a16="http://schemas.microsoft.com/office/drawing/2014/main" id="{5E715FF3-E3E9-6550-CA68-86F3F8A33163}"/>
              </a:ext>
            </a:extLst>
          </p:cNvPr>
          <p:cNvSpPr/>
          <p:nvPr/>
        </p:nvSpPr>
        <p:spPr>
          <a:xfrm flipH="1">
            <a:off x="4281186" y="4006308"/>
            <a:ext cx="2133609" cy="1022061"/>
          </a:xfrm>
          <a:prstGeom prst="arc">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Proxima Nova Semibold" panose="02000506030000020004"/>
            </a:endParaRPr>
          </a:p>
        </p:txBody>
      </p:sp>
      <p:sp>
        <p:nvSpPr>
          <p:cNvPr id="25" name="TextBox 24">
            <a:extLst>
              <a:ext uri="{FF2B5EF4-FFF2-40B4-BE49-F238E27FC236}">
                <a16:creationId xmlns:a16="http://schemas.microsoft.com/office/drawing/2014/main" id="{B6C22D22-A2AF-1410-E1C4-E90267224A22}"/>
              </a:ext>
            </a:extLst>
          </p:cNvPr>
          <p:cNvSpPr txBox="1"/>
          <p:nvPr/>
        </p:nvSpPr>
        <p:spPr>
          <a:xfrm>
            <a:off x="5240896" y="3577383"/>
            <a:ext cx="1440298" cy="923330"/>
          </a:xfrm>
          <a:prstGeom prst="rect">
            <a:avLst/>
          </a:prstGeom>
          <a:noFill/>
        </p:spPr>
        <p:txBody>
          <a:bodyPr wrap="square">
            <a:spAutoFit/>
          </a:bodyPr>
          <a:lstStyle/>
          <a:p>
            <a:pPr algn="ctr"/>
            <a:r>
              <a:rPr lang="en-US" b="1">
                <a:solidFill>
                  <a:schemeClr val="tx1"/>
                </a:solidFill>
                <a:latin typeface="Proxima Nova Semibold" panose="02000506030000020004"/>
              </a:rPr>
              <a:t>K-12th Educators Complete</a:t>
            </a:r>
          </a:p>
        </p:txBody>
      </p:sp>
      <p:pic>
        <p:nvPicPr>
          <p:cNvPr id="9" name="Picture 8" descr="A blue and black clock&#10;&#10;Description automatically generated">
            <a:extLst>
              <a:ext uri="{FF2B5EF4-FFF2-40B4-BE49-F238E27FC236}">
                <a16:creationId xmlns:a16="http://schemas.microsoft.com/office/drawing/2014/main" id="{F759D2C5-C644-EBE3-08CB-FC7AE7631D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5367" y="5169582"/>
            <a:ext cx="791217" cy="805794"/>
          </a:xfrm>
          <a:prstGeom prst="rect">
            <a:avLst/>
          </a:prstGeom>
        </p:spPr>
      </p:pic>
      <p:pic>
        <p:nvPicPr>
          <p:cNvPr id="11" name="Picture 10" descr="A blue and black clock&#10;&#10;Description automatically generated">
            <a:extLst>
              <a:ext uri="{FF2B5EF4-FFF2-40B4-BE49-F238E27FC236}">
                <a16:creationId xmlns:a16="http://schemas.microsoft.com/office/drawing/2014/main" id="{81D45B68-8237-2C0D-2857-E647AC410D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6055" y="5173092"/>
            <a:ext cx="788196" cy="796306"/>
          </a:xfrm>
          <a:prstGeom prst="rect">
            <a:avLst/>
          </a:prstGeom>
        </p:spPr>
      </p:pic>
    </p:spTree>
    <p:custDataLst>
      <p:tags r:id="rId1"/>
    </p:custDataLst>
    <p:extLst>
      <p:ext uri="{BB962C8B-B14F-4D97-AF65-F5344CB8AC3E}">
        <p14:creationId xmlns:p14="http://schemas.microsoft.com/office/powerpoint/2010/main" val="348137899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5" name="Title 1">
            <a:extLst>
              <a:ext uri="{FF2B5EF4-FFF2-40B4-BE49-F238E27FC236}">
                <a16:creationId xmlns:a16="http://schemas.microsoft.com/office/drawing/2014/main" id="{149CF281-7E47-C54A-CEC7-858119E846BC}"/>
              </a:ext>
            </a:extLst>
          </p:cNvPr>
          <p:cNvSpPr>
            <a:spLocks noGrp="1"/>
          </p:cNvSpPr>
          <p:nvPr>
            <p:ph type="title"/>
          </p:nvPr>
        </p:nvSpPr>
        <p:spPr>
          <a:xfrm>
            <a:off x="963343" y="955606"/>
            <a:ext cx="7761600" cy="493500"/>
          </a:xfrm>
        </p:spPr>
        <p:txBody>
          <a:bodyPr/>
          <a:lstStyle/>
          <a:p>
            <a:r>
              <a:rPr lang="en-US" sz="3600">
                <a:solidFill>
                  <a:srgbClr val="747679"/>
                </a:solidFill>
                <a:latin typeface="Proxima Nova Semibold"/>
              </a:rPr>
              <a:t>DESSA 2 mini </a:t>
            </a:r>
          </a:p>
        </p:txBody>
      </p:sp>
      <p:grpSp>
        <p:nvGrpSpPr>
          <p:cNvPr id="7" name="Group 6">
            <a:extLst>
              <a:ext uri="{FF2B5EF4-FFF2-40B4-BE49-F238E27FC236}">
                <a16:creationId xmlns:a16="http://schemas.microsoft.com/office/drawing/2014/main" id="{6D378585-173D-66E0-BD4C-4E93A6B7F90D}"/>
              </a:ext>
            </a:extLst>
          </p:cNvPr>
          <p:cNvGrpSpPr/>
          <p:nvPr/>
        </p:nvGrpSpPr>
        <p:grpSpPr>
          <a:xfrm>
            <a:off x="8468908" y="2307423"/>
            <a:ext cx="3157213" cy="1008573"/>
            <a:chOff x="6065427" y="1577142"/>
            <a:chExt cx="2547164" cy="1794307"/>
          </a:xfrm>
        </p:grpSpPr>
        <p:sp>
          <p:nvSpPr>
            <p:cNvPr id="8" name="Rectangle: Rounded Corners 7">
              <a:extLst>
                <a:ext uri="{FF2B5EF4-FFF2-40B4-BE49-F238E27FC236}">
                  <a16:creationId xmlns:a16="http://schemas.microsoft.com/office/drawing/2014/main" id="{4708F65D-D2CF-C988-7BA3-72270B4F3E6A}"/>
                </a:ext>
              </a:extLst>
            </p:cNvPr>
            <p:cNvSpPr/>
            <p:nvPr/>
          </p:nvSpPr>
          <p:spPr>
            <a:xfrm>
              <a:off x="6096629" y="1577142"/>
              <a:ext cx="2484763" cy="1794307"/>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Proxima Nova Semibold" panose="02000506030000020004"/>
                </a:rPr>
                <a:t> </a:t>
              </a:r>
            </a:p>
          </p:txBody>
        </p:sp>
        <p:sp>
          <p:nvSpPr>
            <p:cNvPr id="9" name="TextBox 8">
              <a:extLst>
                <a:ext uri="{FF2B5EF4-FFF2-40B4-BE49-F238E27FC236}">
                  <a16:creationId xmlns:a16="http://schemas.microsoft.com/office/drawing/2014/main" id="{F73D9FCC-9AB2-803F-57E8-5370D8CC600D}"/>
                </a:ext>
              </a:extLst>
            </p:cNvPr>
            <p:cNvSpPr txBox="1"/>
            <p:nvPr/>
          </p:nvSpPr>
          <p:spPr>
            <a:xfrm>
              <a:off x="6065427" y="1691319"/>
              <a:ext cx="2547164" cy="1550737"/>
            </a:xfrm>
            <a:prstGeom prst="rect">
              <a:avLst/>
            </a:prstGeom>
            <a:noFill/>
          </p:spPr>
          <p:txBody>
            <a:bodyPr wrap="square">
              <a:spAutoFit/>
            </a:bodyPr>
            <a:lstStyle/>
            <a:p>
              <a:pPr algn="ctr"/>
              <a:r>
                <a:rPr lang="en-US" b="1">
                  <a:solidFill>
                    <a:schemeClr val="accent3"/>
                  </a:solidFill>
                  <a:latin typeface="Proxima Nova Semibold" panose="02000506030000020004"/>
                </a:rPr>
                <a:t>Score: </a:t>
              </a:r>
            </a:p>
            <a:p>
              <a:pPr algn="ctr"/>
              <a:r>
                <a:rPr lang="en-US" sz="1600" b="1">
                  <a:solidFill>
                    <a:schemeClr val="tx1"/>
                  </a:solidFill>
                  <a:latin typeface="Proxima Nova Semibold" panose="02000506030000020004"/>
                </a:rPr>
                <a:t>Social-Emotional Total (SET) </a:t>
              </a:r>
            </a:p>
          </p:txBody>
        </p:sp>
      </p:grpSp>
      <p:grpSp>
        <p:nvGrpSpPr>
          <p:cNvPr id="20" name="Group 19">
            <a:extLst>
              <a:ext uri="{FF2B5EF4-FFF2-40B4-BE49-F238E27FC236}">
                <a16:creationId xmlns:a16="http://schemas.microsoft.com/office/drawing/2014/main" id="{48E38167-0248-D814-2005-992D82DCAF63}"/>
              </a:ext>
            </a:extLst>
          </p:cNvPr>
          <p:cNvGrpSpPr/>
          <p:nvPr/>
        </p:nvGrpSpPr>
        <p:grpSpPr>
          <a:xfrm>
            <a:off x="565879" y="2386571"/>
            <a:ext cx="3157213" cy="995744"/>
            <a:chOff x="1129916" y="1903867"/>
            <a:chExt cx="3157213" cy="995744"/>
          </a:xfrm>
        </p:grpSpPr>
        <p:sp>
          <p:nvSpPr>
            <p:cNvPr id="11" name="TextBox 10">
              <a:extLst>
                <a:ext uri="{FF2B5EF4-FFF2-40B4-BE49-F238E27FC236}">
                  <a16:creationId xmlns:a16="http://schemas.microsoft.com/office/drawing/2014/main" id="{D3B97F8C-BC56-3BFA-363D-6F6B31028809}"/>
                </a:ext>
              </a:extLst>
            </p:cNvPr>
            <p:cNvSpPr txBox="1"/>
            <p:nvPr/>
          </p:nvSpPr>
          <p:spPr>
            <a:xfrm>
              <a:off x="1376668" y="2389604"/>
              <a:ext cx="2731167" cy="369332"/>
            </a:xfrm>
            <a:prstGeom prst="rect">
              <a:avLst/>
            </a:prstGeom>
            <a:noFill/>
          </p:spPr>
          <p:txBody>
            <a:bodyPr wrap="square">
              <a:spAutoFit/>
            </a:bodyPr>
            <a:lstStyle/>
            <a:p>
              <a:pPr algn="ctr"/>
              <a:r>
                <a:rPr lang="en-US" b="1">
                  <a:solidFill>
                    <a:schemeClr val="tx1"/>
                  </a:solidFill>
                  <a:latin typeface="Proxima Nova Semibold" panose="02000506030000020004"/>
                </a:rPr>
                <a:t>Educators Complete</a:t>
              </a:r>
              <a:endParaRPr lang="en-US" b="1" baseline="30000">
                <a:solidFill>
                  <a:schemeClr val="tx1"/>
                </a:solidFill>
                <a:latin typeface="Proxima Nova Semibold" panose="02000506030000020004"/>
              </a:endParaRPr>
            </a:p>
          </p:txBody>
        </p:sp>
        <p:sp>
          <p:nvSpPr>
            <p:cNvPr id="12" name="TextBox 11">
              <a:extLst>
                <a:ext uri="{FF2B5EF4-FFF2-40B4-BE49-F238E27FC236}">
                  <a16:creationId xmlns:a16="http://schemas.microsoft.com/office/drawing/2014/main" id="{903F3342-BF05-92F7-A565-7E05D1B62C1B}"/>
                </a:ext>
              </a:extLst>
            </p:cNvPr>
            <p:cNvSpPr txBox="1"/>
            <p:nvPr/>
          </p:nvSpPr>
          <p:spPr>
            <a:xfrm>
              <a:off x="1324670" y="2049817"/>
              <a:ext cx="2731167" cy="369332"/>
            </a:xfrm>
            <a:prstGeom prst="rect">
              <a:avLst/>
            </a:prstGeom>
            <a:noFill/>
          </p:spPr>
          <p:txBody>
            <a:bodyPr wrap="square">
              <a:spAutoFit/>
            </a:bodyPr>
            <a:lstStyle/>
            <a:p>
              <a:pPr algn="ctr"/>
              <a:r>
                <a:rPr lang="en-US" b="1">
                  <a:solidFill>
                    <a:schemeClr val="accent3"/>
                  </a:solidFill>
                  <a:latin typeface="Proxima Nova Semibold" panose="02000506030000020004"/>
                </a:rPr>
                <a:t>Universal Screener</a:t>
              </a:r>
            </a:p>
          </p:txBody>
        </p:sp>
        <p:sp>
          <p:nvSpPr>
            <p:cNvPr id="13" name="Rectangle: Rounded Corners 12">
              <a:extLst>
                <a:ext uri="{FF2B5EF4-FFF2-40B4-BE49-F238E27FC236}">
                  <a16:creationId xmlns:a16="http://schemas.microsoft.com/office/drawing/2014/main" id="{D0BBDB02-0EFA-839C-1F28-2FE1C5FF75DC}"/>
                </a:ext>
              </a:extLst>
            </p:cNvPr>
            <p:cNvSpPr/>
            <p:nvPr/>
          </p:nvSpPr>
          <p:spPr>
            <a:xfrm>
              <a:off x="1129916" y="1903867"/>
              <a:ext cx="3157213" cy="995744"/>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E84F71D-D6DC-84CD-4179-6979C9E7B7E0}"/>
              </a:ext>
            </a:extLst>
          </p:cNvPr>
          <p:cNvPicPr>
            <a:picLocks noChangeAspect="1"/>
          </p:cNvPicPr>
          <p:nvPr/>
        </p:nvPicPr>
        <p:blipFill rotWithShape="1">
          <a:blip r:embed="rId4"/>
          <a:srcRect b="17736"/>
          <a:stretch/>
        </p:blipFill>
        <p:spPr>
          <a:xfrm>
            <a:off x="369071" y="4046290"/>
            <a:ext cx="11453858" cy="2747883"/>
          </a:xfrm>
          <a:prstGeom prst="rect">
            <a:avLst/>
          </a:prstGeom>
          <a:effectLst>
            <a:outerShdw blurRad="50800" dist="38100" dir="2700000" algn="tl" rotWithShape="0">
              <a:prstClr val="black">
                <a:alpha val="40000"/>
              </a:prstClr>
            </a:outerShdw>
          </a:effectLst>
        </p:spPr>
      </p:pic>
      <p:grpSp>
        <p:nvGrpSpPr>
          <p:cNvPr id="18" name="Group 17">
            <a:extLst>
              <a:ext uri="{FF2B5EF4-FFF2-40B4-BE49-F238E27FC236}">
                <a16:creationId xmlns:a16="http://schemas.microsoft.com/office/drawing/2014/main" id="{1BCC685A-E8AE-F49A-49A4-8276E374BF70}"/>
              </a:ext>
            </a:extLst>
          </p:cNvPr>
          <p:cNvGrpSpPr/>
          <p:nvPr/>
        </p:nvGrpSpPr>
        <p:grpSpPr>
          <a:xfrm>
            <a:off x="4633136" y="2427775"/>
            <a:ext cx="2484763" cy="1001225"/>
            <a:chOff x="4844143" y="1903867"/>
            <a:chExt cx="2484763" cy="1001225"/>
          </a:xfrm>
        </p:grpSpPr>
        <p:sp>
          <p:nvSpPr>
            <p:cNvPr id="14" name="Rectangle: Rounded Corners 13">
              <a:extLst>
                <a:ext uri="{FF2B5EF4-FFF2-40B4-BE49-F238E27FC236}">
                  <a16:creationId xmlns:a16="http://schemas.microsoft.com/office/drawing/2014/main" id="{F6C5FC67-9E76-A5CE-D17D-A05EEB999513}"/>
                </a:ext>
              </a:extLst>
            </p:cNvPr>
            <p:cNvSpPr/>
            <p:nvPr/>
          </p:nvSpPr>
          <p:spPr>
            <a:xfrm>
              <a:off x="4844143" y="1903867"/>
              <a:ext cx="2484763" cy="1001225"/>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69DD2F-C792-3304-EF02-650786924C0F}"/>
                </a:ext>
              </a:extLst>
            </p:cNvPr>
            <p:cNvSpPr txBox="1"/>
            <p:nvPr/>
          </p:nvSpPr>
          <p:spPr>
            <a:xfrm>
              <a:off x="5015025" y="1996422"/>
              <a:ext cx="2142998" cy="369332"/>
            </a:xfrm>
            <a:prstGeom prst="rect">
              <a:avLst/>
            </a:prstGeom>
            <a:noFill/>
          </p:spPr>
          <p:txBody>
            <a:bodyPr wrap="square">
              <a:spAutoFit/>
            </a:bodyPr>
            <a:lstStyle/>
            <a:p>
              <a:pPr algn="ctr"/>
              <a:r>
                <a:rPr lang="en-US" b="1">
                  <a:solidFill>
                    <a:schemeClr val="accent3"/>
                  </a:solidFill>
                  <a:latin typeface="Proxima Nova Semibold" panose="02000506030000020004"/>
                </a:rPr>
                <a:t>4 Forms</a:t>
              </a:r>
            </a:p>
          </p:txBody>
        </p:sp>
        <p:pic>
          <p:nvPicPr>
            <p:cNvPr id="10" name="Picture 9" descr="A blue and black clock&#10;&#10;Description automatically generated">
              <a:extLst>
                <a:ext uri="{FF2B5EF4-FFF2-40B4-BE49-F238E27FC236}">
                  <a16:creationId xmlns:a16="http://schemas.microsoft.com/office/drawing/2014/main" id="{4EFC04EE-6BE1-B4AC-D000-62846DFBA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682" y="2323846"/>
              <a:ext cx="487684" cy="496669"/>
            </a:xfrm>
            <a:prstGeom prst="rect">
              <a:avLst/>
            </a:prstGeom>
          </p:spPr>
        </p:pic>
      </p:grpSp>
      <p:sp>
        <p:nvSpPr>
          <p:cNvPr id="19" name="Rectangle: Rounded Corners 18">
            <a:extLst>
              <a:ext uri="{FF2B5EF4-FFF2-40B4-BE49-F238E27FC236}">
                <a16:creationId xmlns:a16="http://schemas.microsoft.com/office/drawing/2014/main" id="{B37121DF-C09D-138E-41FE-075501BA24F1}"/>
              </a:ext>
            </a:extLst>
          </p:cNvPr>
          <p:cNvSpPr/>
          <p:nvPr/>
        </p:nvSpPr>
        <p:spPr>
          <a:xfrm>
            <a:off x="9525917" y="321630"/>
            <a:ext cx="1930905" cy="633976"/>
          </a:xfrm>
          <a:prstGeom prst="roundRect">
            <a:avLst/>
          </a:prstGeom>
          <a:solidFill>
            <a:srgbClr val="00325B"/>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bg1"/>
                </a:solidFill>
                <a:latin typeface="Proxima Nova Semibold" panose="02000506030000020004"/>
              </a:rPr>
              <a:t>K-8</a:t>
            </a:r>
          </a:p>
        </p:txBody>
      </p:sp>
    </p:spTree>
    <p:custDataLst>
      <p:tags r:id="rId1"/>
    </p:custDataLst>
    <p:extLst>
      <p:ext uri="{BB962C8B-B14F-4D97-AF65-F5344CB8AC3E}">
        <p14:creationId xmlns:p14="http://schemas.microsoft.com/office/powerpoint/2010/main" val="342672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sdemona template">
  <a:themeElements>
    <a:clrScheme name="Custom 8">
      <a:dk1>
        <a:srgbClr val="747679"/>
      </a:dk1>
      <a:lt1>
        <a:srgbClr val="FFFFFF"/>
      </a:lt1>
      <a:dk2>
        <a:srgbClr val="000000"/>
      </a:dk2>
      <a:lt2>
        <a:srgbClr val="FFFFFF"/>
      </a:lt2>
      <a:accent1>
        <a:srgbClr val="34B6E4"/>
      </a:accent1>
      <a:accent2>
        <a:srgbClr val="747679"/>
      </a:accent2>
      <a:accent3>
        <a:srgbClr val="00325B"/>
      </a:accent3>
      <a:accent4>
        <a:srgbClr val="FDC109"/>
      </a:accent4>
      <a:accent5>
        <a:srgbClr val="8BA3B3"/>
      </a:accent5>
      <a:accent6>
        <a:srgbClr val="EFF1F3"/>
      </a:accent6>
      <a:hlink>
        <a:srgbClr val="00325B"/>
      </a:hlink>
      <a:folHlink>
        <a:srgbClr val="00325B"/>
      </a:folHlink>
    </a:clrScheme>
    <a:fontScheme name="Custom 1">
      <a:majorFont>
        <a:latin typeface="Gotham Medium"/>
        <a:ea typeface=""/>
        <a:cs typeface=""/>
      </a:majorFont>
      <a:minorFont>
        <a:latin typeface="Gotham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4242</Words>
  <Application>Microsoft Office PowerPoint</Application>
  <PresentationFormat>Widescreen</PresentationFormat>
  <Paragraphs>340</Paragraphs>
  <Slides>29</Slides>
  <Notes>29</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29</vt:i4>
      </vt:variant>
    </vt:vector>
  </HeadingPairs>
  <TitlesOfParts>
    <vt:vector size="47" baseType="lpstr">
      <vt:lpstr>Aptos</vt:lpstr>
      <vt:lpstr>Arial</vt:lpstr>
      <vt:lpstr>Calibri</vt:lpstr>
      <vt:lpstr>Calibri Light</vt:lpstr>
      <vt:lpstr>Century</vt:lpstr>
      <vt:lpstr>Gotham</vt:lpstr>
      <vt:lpstr>GothamPro</vt:lpstr>
      <vt:lpstr>montserrat</vt:lpstr>
      <vt:lpstr>montserrat</vt:lpstr>
      <vt:lpstr>Proxima Nova</vt:lpstr>
      <vt:lpstr>Proxima Nova Extrabold</vt:lpstr>
      <vt:lpstr>Proxima Nova Light</vt:lpstr>
      <vt:lpstr>Proxima Nova Rg</vt:lpstr>
      <vt:lpstr>Proxima Nova Semibold</vt:lpstr>
      <vt:lpstr>verdana</vt:lpstr>
      <vt:lpstr>Work Sans</vt:lpstr>
      <vt:lpstr>Office Theme</vt:lpstr>
      <vt:lpstr>1_Desdemona template</vt:lpstr>
      <vt:lpstr>Unlocking Student Strengths  with the DESSA</vt:lpstr>
      <vt:lpstr>Session Objectives</vt:lpstr>
      <vt:lpstr>PowerPoint Presentation</vt:lpstr>
      <vt:lpstr>SEL Assessment and Special Education</vt:lpstr>
      <vt:lpstr>PowerPoint Presentation</vt:lpstr>
      <vt:lpstr>The DESSA</vt:lpstr>
      <vt:lpstr>Group Share</vt:lpstr>
      <vt:lpstr>DESSA Assessments</vt:lpstr>
      <vt:lpstr>DESSA 2 mini </vt:lpstr>
      <vt:lpstr>DESSA-HSE mini</vt:lpstr>
      <vt:lpstr>DESSA 2</vt:lpstr>
      <vt:lpstr>DESSA-HSE </vt:lpstr>
      <vt:lpstr>PowerPoint Presentation</vt:lpstr>
      <vt:lpstr>Competency Connection</vt:lpstr>
      <vt:lpstr>Accessing Student Data</vt:lpstr>
      <vt:lpstr>Accessing Student Data</vt:lpstr>
      <vt:lpstr>Accessing Student Data</vt:lpstr>
      <vt:lpstr>Accessing Student Data</vt:lpstr>
      <vt:lpstr>Individual Student Report</vt:lpstr>
      <vt:lpstr>Individual Student Report</vt:lpstr>
      <vt:lpstr>Present Level of Performance</vt:lpstr>
      <vt:lpstr>Individualized Goal</vt:lpstr>
      <vt:lpstr>Individualized Goal</vt:lpstr>
      <vt:lpstr>Group Share</vt:lpstr>
      <vt:lpstr>PowerPoint Presentation</vt:lpstr>
      <vt:lpstr>Data-Driven Skill Building</vt:lpstr>
      <vt:lpstr>Data-Driven Skill Building</vt:lpstr>
      <vt:lpstr>PowerPoint Presentation</vt:lpstr>
      <vt:lpstr>Optimistic Closure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Aperture Education Office Hours August 23, 2023</dc:title>
  <dc:creator>Brittnei McKeithen-Barnes</dc:creator>
  <cp:lastModifiedBy>Brittnei McKeithen-Barnes</cp:lastModifiedBy>
  <cp:revision>7</cp:revision>
  <dcterms:created xsi:type="dcterms:W3CDTF">2023-08-23T21:07:59Z</dcterms:created>
  <dcterms:modified xsi:type="dcterms:W3CDTF">2024-08-06T13:29:24Z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D394E73A-AB66-486A-94E3-E5B6B7F85C03</vt:lpwstr>
  </property>
  <property fmtid="{D5CDD505-2E9C-101B-9397-08002B2CF9AE}" pid="3" name="ArticulatePath">
    <vt:lpwstr>https://riversideassessments-my.sharepoint.com/personal/bmckeithenbarnes_apertureed_com/Documents/Responding to Your DESSA Data within the MTSS Framework</vt:lpwstr>
  </property>
</Properties>
</file>