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comments/modernComment_126_8DAE1E1.xml" ContentType="application/vnd.ms-powerpoint.comments+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tags/tag23.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78" r:id="rId3"/>
  </p:sldMasterIdLst>
  <p:notesMasterIdLst>
    <p:notesMasterId r:id="rId44"/>
  </p:notesMasterIdLst>
  <p:sldIdLst>
    <p:sldId id="256" r:id="rId4"/>
    <p:sldId id="302" r:id="rId5"/>
    <p:sldId id="4817" r:id="rId6"/>
    <p:sldId id="4779" r:id="rId7"/>
    <p:sldId id="4831" r:id="rId8"/>
    <p:sldId id="4836" r:id="rId9"/>
    <p:sldId id="4830" r:id="rId10"/>
    <p:sldId id="4818" r:id="rId11"/>
    <p:sldId id="4264" r:id="rId12"/>
    <p:sldId id="4833" r:id="rId13"/>
    <p:sldId id="294" r:id="rId14"/>
    <p:sldId id="4820" r:id="rId15"/>
    <p:sldId id="4293" r:id="rId16"/>
    <p:sldId id="4821" r:id="rId17"/>
    <p:sldId id="4295" r:id="rId18"/>
    <p:sldId id="4822" r:id="rId19"/>
    <p:sldId id="4275" r:id="rId20"/>
    <p:sldId id="4837" r:id="rId21"/>
    <p:sldId id="4835" r:id="rId22"/>
    <p:sldId id="4838" r:id="rId23"/>
    <p:sldId id="4846" r:id="rId24"/>
    <p:sldId id="4839" r:id="rId25"/>
    <p:sldId id="4841" r:id="rId26"/>
    <p:sldId id="4842" r:id="rId27"/>
    <p:sldId id="4834" r:id="rId28"/>
    <p:sldId id="4823" r:id="rId29"/>
    <p:sldId id="4856" r:id="rId30"/>
    <p:sldId id="4850" r:id="rId31"/>
    <p:sldId id="4851" r:id="rId32"/>
    <p:sldId id="4852" r:id="rId33"/>
    <p:sldId id="4853" r:id="rId34"/>
    <p:sldId id="4854" r:id="rId35"/>
    <p:sldId id="4848" r:id="rId36"/>
    <p:sldId id="4843" r:id="rId37"/>
    <p:sldId id="4844" r:id="rId38"/>
    <p:sldId id="4845" r:id="rId39"/>
    <p:sldId id="4857" r:id="rId40"/>
    <p:sldId id="4855" r:id="rId41"/>
    <p:sldId id="4847" r:id="rId42"/>
    <p:sldId id="4789"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0EC20A-A94C-1564-B526-D2C4019D9FDA}" name="Kara Culp" initials="KC" userId="S::kculp@apertureed.com::028e200b-e27a-40e9-a870-81efe59befa5" providerId="AD"/>
  <p188:author id="{E858171B-D8BA-F71A-8D62-FC114A058971}" name="Alexandra Baker" initials="AB" userId="S::abaker@apertureed.com::333686e7-2f0b-42ce-84b8-f76d7b79f4b8" providerId="AD"/>
  <p188:author id="{24B7B61B-A151-466C-9752-EA55ACE8CE12}" name="Katy Kizer" initials="KK" userId="S::kkizer@riversideinsights.com::4c25d5a3-bd6c-4e3c-8414-fa10ef5095e7" providerId="AD"/>
  <p188:author id="{1CEBC73C-F354-FAE1-EF9A-3CD5C1BA9D2D}" name="Lisa Micou" initials="LM" userId="S::lmicou@apertureed.com::8f72a511-f890-490c-98c3-51a65e2ae929" providerId="AD"/>
  <p188:author id="{54002672-67C7-9B53-14BC-A42C4C83ABD4}" name="Brittnei McKeithen-Barnes" initials="BM" userId="S::bmckeithenbarnes@apertureed.com::74da6f25-a38a-40e7-8d8f-184a330f7b3a" providerId="AD"/>
  <p188:author id="{6E706992-6FA6-2CE3-34AA-FE91DD65428C}" name="Katy Kizer" initials="KK" userId="S::kkizer@apertureed.com::4c25d5a3-bd6c-4e3c-8414-fa10ef5095e7" providerId="AD"/>
  <p188:author id="{C6EE9594-1D5F-6EBA-6318-FE18C3377294}" name="Erin Ryan" initials="ER" userId="S::eryan@Apertureed.com::11ea8799-830b-4d5d-895a-2e36a1a04a98" providerId="AD"/>
  <p188:author id="{D0853BE5-958F-513B-EA67-65C908C7DFBF}" name="Lisa Micou" initials="" userId="S::Lmicou@apertureed.com::8f72a511-f890-490c-98c3-51a65e2ae9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47679"/>
    <a:srgbClr val="40B4E3"/>
    <a:srgbClr val="00325B"/>
    <a:srgbClr val="AFAFAF"/>
    <a:srgbClr val="5A94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A4629-FECC-4610-9386-B4DEDCB96A42}" v="12" dt="2024-07-29T20:38:36.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868" autoAdjust="0"/>
  </p:normalViewPr>
  <p:slideViewPr>
    <p:cSldViewPr snapToGrid="0">
      <p:cViewPr varScale="1">
        <p:scale>
          <a:sx n="45" d="100"/>
          <a:sy n="45" d="100"/>
        </p:scale>
        <p:origin x="14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modernComment_126_8DAE1E1.xml><?xml version="1.0" encoding="utf-8"?>
<p188:cmLst xmlns:a="http://schemas.openxmlformats.org/drawingml/2006/main" xmlns:r="http://schemas.openxmlformats.org/officeDocument/2006/relationships" xmlns:p188="http://schemas.microsoft.com/office/powerpoint/2018/8/main">
  <p188:cm id="{D94F344E-F8F2-44D1-B4E1-A6791E6810B4}" authorId="{E858171B-D8BA-F71A-8D62-FC114A058971}" created="2024-05-28T15:44:11.880">
    <pc:sldMkLst xmlns:pc="http://schemas.microsoft.com/office/powerpoint/2013/main/command">
      <pc:docMk/>
      <pc:sldMk cId="148562401" sldId="294"/>
    </pc:sldMkLst>
    <p188:replyLst>
      <p188:reply id="{BD95139E-BC68-408A-97A9-3AD5E78DDF71}" authorId="{54002672-67C7-9B53-14BC-A42C4C83ABD4}" created="2024-05-29T14:53:38.819">
        <p188:txBody>
          <a:bodyPr/>
          <a:lstStyle/>
          <a:p>
            <a:r>
              <a:rPr lang="en-US"/>
              <a:t>[@Alexandra Baker] yes, I will. This is a placeholder.</a:t>
            </a:r>
          </a:p>
        </p188:txBody>
      </p188:reply>
    </p188:replyLst>
    <p188:txBody>
      <a:bodyPr/>
      <a:lstStyle/>
      <a:p>
        <a:r>
          <a:rPr lang="en-US"/>
          <a:t>Should we update this screenshot for the new DESSA-mini? (I'm assuming the questions are different?)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8250C9-BE64-45E3-B476-7C3E4240BD2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E811B055-F7E6-44C0-8D89-481EB701D791}">
      <dgm:prSet phldrT="[Text]"/>
      <dgm:spPr>
        <a:solidFill>
          <a:srgbClr val="747679"/>
        </a:solidFill>
      </dgm:spPr>
      <dgm:t>
        <a:bodyPr/>
        <a:lstStyle/>
        <a:p>
          <a:r>
            <a:rPr lang="en-US" dirty="0">
              <a:latin typeface="Proxima Nova Semibold" panose="02000506030000020004"/>
            </a:rPr>
            <a:t>Identify</a:t>
          </a:r>
        </a:p>
      </dgm:t>
    </dgm:pt>
    <dgm:pt modelId="{305DFD25-505D-4A47-B28B-FC2BE6F45611}" type="parTrans" cxnId="{21DE6550-8558-43A5-9559-8D86E5875309}">
      <dgm:prSet/>
      <dgm:spPr/>
      <dgm:t>
        <a:bodyPr/>
        <a:lstStyle/>
        <a:p>
          <a:endParaRPr lang="en-US">
            <a:latin typeface="Proxima Nova Semibold" panose="02000506030000020004"/>
          </a:endParaRPr>
        </a:p>
      </dgm:t>
    </dgm:pt>
    <dgm:pt modelId="{430DBE0A-F186-4BED-B0C2-0F7AB61FE769}" type="sibTrans" cxnId="{21DE6550-8558-43A5-9559-8D86E5875309}">
      <dgm:prSet/>
      <dgm:spPr/>
      <dgm:t>
        <a:bodyPr/>
        <a:lstStyle/>
        <a:p>
          <a:endParaRPr lang="en-US">
            <a:latin typeface="Proxima Nova Semibold" panose="02000506030000020004"/>
          </a:endParaRPr>
        </a:p>
      </dgm:t>
    </dgm:pt>
    <dgm:pt modelId="{BE20F47F-719D-40BD-9C0F-46ECE147E32D}">
      <dgm:prSet phldrT="[Text]" custT="1"/>
      <dgm:spPr>
        <a:solidFill>
          <a:srgbClr val="40B4E3"/>
        </a:solidFill>
      </dgm:spPr>
      <dgm:t>
        <a:bodyPr/>
        <a:lstStyle/>
        <a:p>
          <a:pPr algn="ctr"/>
          <a:r>
            <a:rPr lang="en-US" sz="2500" dirty="0">
              <a:latin typeface="Proxima Nova Semibold" panose="02000506030000020004"/>
            </a:rPr>
            <a:t>Be </a:t>
          </a:r>
          <a:r>
            <a:rPr lang="en-US" sz="2400" dirty="0">
              <a:latin typeface="Proxima Nova Semibold" panose="02000506030000020004"/>
            </a:rPr>
            <a:t>Proactive</a:t>
          </a:r>
        </a:p>
      </dgm:t>
    </dgm:pt>
    <dgm:pt modelId="{197E1DD4-217D-47F4-8F75-ED8A47204055}" type="parTrans" cxnId="{3EFA7E8C-1480-4975-A7BE-EF4CF4A3A5A3}">
      <dgm:prSet/>
      <dgm:spPr/>
      <dgm:t>
        <a:bodyPr/>
        <a:lstStyle/>
        <a:p>
          <a:endParaRPr lang="en-US">
            <a:latin typeface="Proxima Nova Semibold" panose="02000506030000020004"/>
          </a:endParaRPr>
        </a:p>
      </dgm:t>
    </dgm:pt>
    <dgm:pt modelId="{3F5C9E74-8064-40B5-8374-136BDBE9E425}" type="sibTrans" cxnId="{3EFA7E8C-1480-4975-A7BE-EF4CF4A3A5A3}">
      <dgm:prSet/>
      <dgm:spPr/>
      <dgm:t>
        <a:bodyPr/>
        <a:lstStyle/>
        <a:p>
          <a:endParaRPr lang="en-US">
            <a:latin typeface="Proxima Nova Semibold" panose="02000506030000020004"/>
          </a:endParaRPr>
        </a:p>
      </dgm:t>
    </dgm:pt>
    <dgm:pt modelId="{D9A3EA19-FAA7-4201-8A10-26E7E1A8E652}">
      <dgm:prSet phldrT="[Text]"/>
      <dgm:spPr>
        <a:solidFill>
          <a:srgbClr val="AFAFAF"/>
        </a:solidFill>
        <a:ln>
          <a:solidFill>
            <a:srgbClr val="AFAFAF"/>
          </a:solidFill>
        </a:ln>
      </dgm:spPr>
      <dgm:t>
        <a:bodyPr/>
        <a:lstStyle/>
        <a:p>
          <a:r>
            <a:rPr lang="en-US" dirty="0">
              <a:latin typeface="Proxima Nova Semibold" panose="02000506030000020004"/>
            </a:rPr>
            <a:t>Connect</a:t>
          </a:r>
        </a:p>
      </dgm:t>
    </dgm:pt>
    <dgm:pt modelId="{9B87D4F4-3B20-40E8-80D6-08812E62F591}" type="parTrans" cxnId="{E307F276-99C8-4812-AB59-6C6AE506B540}">
      <dgm:prSet/>
      <dgm:spPr/>
      <dgm:t>
        <a:bodyPr/>
        <a:lstStyle/>
        <a:p>
          <a:endParaRPr lang="en-US">
            <a:latin typeface="Proxima Nova Semibold" panose="02000506030000020004"/>
          </a:endParaRPr>
        </a:p>
      </dgm:t>
    </dgm:pt>
    <dgm:pt modelId="{2D974CA8-AEDA-415B-8561-2FFF01B86B35}" type="sibTrans" cxnId="{E307F276-99C8-4812-AB59-6C6AE506B540}">
      <dgm:prSet/>
      <dgm:spPr/>
      <dgm:t>
        <a:bodyPr/>
        <a:lstStyle/>
        <a:p>
          <a:endParaRPr lang="en-US">
            <a:latin typeface="Proxima Nova Semibold" panose="02000506030000020004"/>
          </a:endParaRPr>
        </a:p>
      </dgm:t>
    </dgm:pt>
    <dgm:pt modelId="{F4EEC1B5-0766-44B6-B40C-957A5E2134C7}">
      <dgm:prSet phldrT="[Text]"/>
      <dgm:spPr>
        <a:solidFill>
          <a:srgbClr val="00325B"/>
        </a:solidFill>
      </dgm:spPr>
      <dgm:t>
        <a:bodyPr/>
        <a:lstStyle/>
        <a:p>
          <a:r>
            <a:rPr lang="en-US" dirty="0">
              <a:latin typeface="Proxima Nova Semibold" panose="02000506030000020004"/>
            </a:rPr>
            <a:t>Inform</a:t>
          </a:r>
        </a:p>
      </dgm:t>
    </dgm:pt>
    <dgm:pt modelId="{12448566-4E3F-48A8-ABE9-FF0A0536543A}" type="parTrans" cxnId="{0863C327-606A-468F-B7EE-87F5B80D92BA}">
      <dgm:prSet/>
      <dgm:spPr/>
      <dgm:t>
        <a:bodyPr/>
        <a:lstStyle/>
        <a:p>
          <a:endParaRPr lang="en-US">
            <a:latin typeface="Proxima Nova Semibold" panose="02000506030000020004"/>
          </a:endParaRPr>
        </a:p>
      </dgm:t>
    </dgm:pt>
    <dgm:pt modelId="{961FF628-30D4-4D00-8AB7-7A3EF55B1D0B}" type="sibTrans" cxnId="{0863C327-606A-468F-B7EE-87F5B80D92BA}">
      <dgm:prSet/>
      <dgm:spPr/>
      <dgm:t>
        <a:bodyPr/>
        <a:lstStyle/>
        <a:p>
          <a:endParaRPr lang="en-US">
            <a:latin typeface="Proxima Nova Semibold" panose="02000506030000020004"/>
          </a:endParaRPr>
        </a:p>
      </dgm:t>
    </dgm:pt>
    <dgm:pt modelId="{97D8F920-64B3-4E0A-B046-5F08E5681411}" type="pres">
      <dgm:prSet presAssocID="{398250C9-BE64-45E3-B476-7C3E4240BD2A}" presName="cycleMatrixDiagram" presStyleCnt="0">
        <dgm:presLayoutVars>
          <dgm:chMax val="1"/>
          <dgm:dir/>
          <dgm:animLvl val="lvl"/>
          <dgm:resizeHandles val="exact"/>
        </dgm:presLayoutVars>
      </dgm:prSet>
      <dgm:spPr/>
    </dgm:pt>
    <dgm:pt modelId="{F00DB62F-D200-4715-9B00-27DB47FC7A00}" type="pres">
      <dgm:prSet presAssocID="{398250C9-BE64-45E3-B476-7C3E4240BD2A}" presName="children" presStyleCnt="0"/>
      <dgm:spPr/>
    </dgm:pt>
    <dgm:pt modelId="{CBC33760-9457-47F5-ADAD-D3F98AD3753B}" type="pres">
      <dgm:prSet presAssocID="{398250C9-BE64-45E3-B476-7C3E4240BD2A}" presName="childPlaceholder" presStyleCnt="0"/>
      <dgm:spPr/>
    </dgm:pt>
    <dgm:pt modelId="{0194B3CC-3A32-4850-8C0B-E085D1103C5C}" type="pres">
      <dgm:prSet presAssocID="{398250C9-BE64-45E3-B476-7C3E4240BD2A}" presName="circle" presStyleCnt="0"/>
      <dgm:spPr/>
    </dgm:pt>
    <dgm:pt modelId="{2D24D4D3-D070-4855-B784-39695CDED059}" type="pres">
      <dgm:prSet presAssocID="{398250C9-BE64-45E3-B476-7C3E4240BD2A}" presName="quadrant1" presStyleLbl="node1" presStyleIdx="0" presStyleCnt="4">
        <dgm:presLayoutVars>
          <dgm:chMax val="1"/>
          <dgm:bulletEnabled val="1"/>
        </dgm:presLayoutVars>
      </dgm:prSet>
      <dgm:spPr/>
    </dgm:pt>
    <dgm:pt modelId="{CAE8CD0B-D731-4F14-ACA6-7E4405C090D8}" type="pres">
      <dgm:prSet presAssocID="{398250C9-BE64-45E3-B476-7C3E4240BD2A}" presName="quadrant2" presStyleLbl="node1" presStyleIdx="1" presStyleCnt="4">
        <dgm:presLayoutVars>
          <dgm:chMax val="1"/>
          <dgm:bulletEnabled val="1"/>
        </dgm:presLayoutVars>
      </dgm:prSet>
      <dgm:spPr/>
    </dgm:pt>
    <dgm:pt modelId="{FCD82F1A-3A6F-4DA8-A739-242B4B6C99DA}" type="pres">
      <dgm:prSet presAssocID="{398250C9-BE64-45E3-B476-7C3E4240BD2A}" presName="quadrant3" presStyleLbl="node1" presStyleIdx="2" presStyleCnt="4">
        <dgm:presLayoutVars>
          <dgm:chMax val="1"/>
          <dgm:bulletEnabled val="1"/>
        </dgm:presLayoutVars>
      </dgm:prSet>
      <dgm:spPr/>
    </dgm:pt>
    <dgm:pt modelId="{99FD04D6-FFFF-4456-9781-AF0DBD3BF91D}" type="pres">
      <dgm:prSet presAssocID="{398250C9-BE64-45E3-B476-7C3E4240BD2A}" presName="quadrant4" presStyleLbl="node1" presStyleIdx="3" presStyleCnt="4">
        <dgm:presLayoutVars>
          <dgm:chMax val="1"/>
          <dgm:bulletEnabled val="1"/>
        </dgm:presLayoutVars>
      </dgm:prSet>
      <dgm:spPr/>
    </dgm:pt>
    <dgm:pt modelId="{598FAD48-5621-4EBC-B7A3-06F957ED35B3}" type="pres">
      <dgm:prSet presAssocID="{398250C9-BE64-45E3-B476-7C3E4240BD2A}" presName="quadrantPlaceholder" presStyleCnt="0"/>
      <dgm:spPr/>
    </dgm:pt>
    <dgm:pt modelId="{918C969C-499B-4783-BD93-ADDC8D177A43}" type="pres">
      <dgm:prSet presAssocID="{398250C9-BE64-45E3-B476-7C3E4240BD2A}" presName="center1" presStyleLbl="fgShp" presStyleIdx="0" presStyleCnt="2"/>
      <dgm:spPr/>
    </dgm:pt>
    <dgm:pt modelId="{3E3780D4-38E2-43FB-89F9-51A539A1CF41}" type="pres">
      <dgm:prSet presAssocID="{398250C9-BE64-45E3-B476-7C3E4240BD2A}" presName="center2" presStyleLbl="fgShp" presStyleIdx="1" presStyleCnt="2"/>
      <dgm:spPr/>
    </dgm:pt>
  </dgm:ptLst>
  <dgm:cxnLst>
    <dgm:cxn modelId="{70CF3E02-C505-42EA-B2FB-61BF005E5223}" type="presOf" srcId="{BE20F47F-719D-40BD-9C0F-46ECE147E32D}" destId="{CAE8CD0B-D731-4F14-ACA6-7E4405C090D8}" srcOrd="0" destOrd="0" presId="urn:microsoft.com/office/officeart/2005/8/layout/cycle4"/>
    <dgm:cxn modelId="{E727341E-85EF-4CD5-B9A9-33E734DEC5FC}" type="presOf" srcId="{F4EEC1B5-0766-44B6-B40C-957A5E2134C7}" destId="{99FD04D6-FFFF-4456-9781-AF0DBD3BF91D}" srcOrd="0" destOrd="0" presId="urn:microsoft.com/office/officeart/2005/8/layout/cycle4"/>
    <dgm:cxn modelId="{0863C327-606A-468F-B7EE-87F5B80D92BA}" srcId="{398250C9-BE64-45E3-B476-7C3E4240BD2A}" destId="{F4EEC1B5-0766-44B6-B40C-957A5E2134C7}" srcOrd="3" destOrd="0" parTransId="{12448566-4E3F-48A8-ABE9-FF0A0536543A}" sibTransId="{961FF628-30D4-4D00-8AB7-7A3EF55B1D0B}"/>
    <dgm:cxn modelId="{AEC3FF38-D79C-48A6-8C90-1112B3FC5ED2}" type="presOf" srcId="{398250C9-BE64-45E3-B476-7C3E4240BD2A}" destId="{97D8F920-64B3-4E0A-B046-5F08E5681411}" srcOrd="0" destOrd="0" presId="urn:microsoft.com/office/officeart/2005/8/layout/cycle4"/>
    <dgm:cxn modelId="{8001746E-4CCD-4D4C-966F-DA49DD45CB51}" type="presOf" srcId="{D9A3EA19-FAA7-4201-8A10-26E7E1A8E652}" destId="{FCD82F1A-3A6F-4DA8-A739-242B4B6C99DA}" srcOrd="0" destOrd="0" presId="urn:microsoft.com/office/officeart/2005/8/layout/cycle4"/>
    <dgm:cxn modelId="{21DE6550-8558-43A5-9559-8D86E5875309}" srcId="{398250C9-BE64-45E3-B476-7C3E4240BD2A}" destId="{E811B055-F7E6-44C0-8D89-481EB701D791}" srcOrd="0" destOrd="0" parTransId="{305DFD25-505D-4A47-B28B-FC2BE6F45611}" sibTransId="{430DBE0A-F186-4BED-B0C2-0F7AB61FE769}"/>
    <dgm:cxn modelId="{E307F276-99C8-4812-AB59-6C6AE506B540}" srcId="{398250C9-BE64-45E3-B476-7C3E4240BD2A}" destId="{D9A3EA19-FAA7-4201-8A10-26E7E1A8E652}" srcOrd="2" destOrd="0" parTransId="{9B87D4F4-3B20-40E8-80D6-08812E62F591}" sibTransId="{2D974CA8-AEDA-415B-8561-2FFF01B86B35}"/>
    <dgm:cxn modelId="{3EFA7E8C-1480-4975-A7BE-EF4CF4A3A5A3}" srcId="{398250C9-BE64-45E3-B476-7C3E4240BD2A}" destId="{BE20F47F-719D-40BD-9C0F-46ECE147E32D}" srcOrd="1" destOrd="0" parTransId="{197E1DD4-217D-47F4-8F75-ED8A47204055}" sibTransId="{3F5C9E74-8064-40B5-8374-136BDBE9E425}"/>
    <dgm:cxn modelId="{C2448EF1-3FF7-44BE-936D-80F9C65BDD46}" type="presOf" srcId="{E811B055-F7E6-44C0-8D89-481EB701D791}" destId="{2D24D4D3-D070-4855-B784-39695CDED059}" srcOrd="0" destOrd="0" presId="urn:microsoft.com/office/officeart/2005/8/layout/cycle4"/>
    <dgm:cxn modelId="{732758EC-9D2F-4259-99A2-26B3E766B6A3}" type="presParOf" srcId="{97D8F920-64B3-4E0A-B046-5F08E5681411}" destId="{F00DB62F-D200-4715-9B00-27DB47FC7A00}" srcOrd="0" destOrd="0" presId="urn:microsoft.com/office/officeart/2005/8/layout/cycle4"/>
    <dgm:cxn modelId="{F7996E4F-D4E7-4DC2-85E9-C934A265C968}" type="presParOf" srcId="{F00DB62F-D200-4715-9B00-27DB47FC7A00}" destId="{CBC33760-9457-47F5-ADAD-D3F98AD3753B}" srcOrd="0" destOrd="0" presId="urn:microsoft.com/office/officeart/2005/8/layout/cycle4"/>
    <dgm:cxn modelId="{159CAB58-330A-4E6B-851C-D2B177D062BB}" type="presParOf" srcId="{97D8F920-64B3-4E0A-B046-5F08E5681411}" destId="{0194B3CC-3A32-4850-8C0B-E085D1103C5C}" srcOrd="1" destOrd="0" presId="urn:microsoft.com/office/officeart/2005/8/layout/cycle4"/>
    <dgm:cxn modelId="{8CAC5E40-22A5-4BB9-AA69-C6C06D2B7C46}" type="presParOf" srcId="{0194B3CC-3A32-4850-8C0B-E085D1103C5C}" destId="{2D24D4D3-D070-4855-B784-39695CDED059}" srcOrd="0" destOrd="0" presId="urn:microsoft.com/office/officeart/2005/8/layout/cycle4"/>
    <dgm:cxn modelId="{4760BA23-65BA-4715-B9CC-948E89C7250E}" type="presParOf" srcId="{0194B3CC-3A32-4850-8C0B-E085D1103C5C}" destId="{CAE8CD0B-D731-4F14-ACA6-7E4405C090D8}" srcOrd="1" destOrd="0" presId="urn:microsoft.com/office/officeart/2005/8/layout/cycle4"/>
    <dgm:cxn modelId="{BB26F369-D4A0-49E9-8EF4-DB781C45D2C2}" type="presParOf" srcId="{0194B3CC-3A32-4850-8C0B-E085D1103C5C}" destId="{FCD82F1A-3A6F-4DA8-A739-242B4B6C99DA}" srcOrd="2" destOrd="0" presId="urn:microsoft.com/office/officeart/2005/8/layout/cycle4"/>
    <dgm:cxn modelId="{B1083E59-A8AB-452D-B87E-7B9026D2809A}" type="presParOf" srcId="{0194B3CC-3A32-4850-8C0B-E085D1103C5C}" destId="{99FD04D6-FFFF-4456-9781-AF0DBD3BF91D}" srcOrd="3" destOrd="0" presId="urn:microsoft.com/office/officeart/2005/8/layout/cycle4"/>
    <dgm:cxn modelId="{CFF374D2-44CC-4C14-8A20-3CC9E34F811E}" type="presParOf" srcId="{0194B3CC-3A32-4850-8C0B-E085D1103C5C}" destId="{598FAD48-5621-4EBC-B7A3-06F957ED35B3}" srcOrd="4" destOrd="0" presId="urn:microsoft.com/office/officeart/2005/8/layout/cycle4"/>
    <dgm:cxn modelId="{6F00A9A4-5C7E-4647-82A9-00C50EDA66A3}" type="presParOf" srcId="{97D8F920-64B3-4E0A-B046-5F08E5681411}" destId="{918C969C-499B-4783-BD93-ADDC8D177A43}" srcOrd="2" destOrd="0" presId="urn:microsoft.com/office/officeart/2005/8/layout/cycle4"/>
    <dgm:cxn modelId="{E03B5C27-797A-4655-8952-D9EB66827AB7}" type="presParOf" srcId="{97D8F920-64B3-4E0A-B046-5F08E5681411}" destId="{3E3780D4-38E2-43FB-89F9-51A539A1CF41}"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4D4D3-D070-4855-B784-39695CDED059}">
      <dsp:nvSpPr>
        <dsp:cNvPr id="0" name=""/>
        <dsp:cNvSpPr/>
      </dsp:nvSpPr>
      <dsp:spPr>
        <a:xfrm>
          <a:off x="1663530" y="308864"/>
          <a:ext cx="2346282" cy="2346282"/>
        </a:xfrm>
        <a:prstGeom prst="pieWedge">
          <a:avLst/>
        </a:prstGeom>
        <a:solidFill>
          <a:srgbClr val="74767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Proxima Nova Semibold" panose="02000506030000020004"/>
            </a:rPr>
            <a:t>Identify</a:t>
          </a:r>
        </a:p>
      </dsp:txBody>
      <dsp:txXfrm>
        <a:off x="2350740" y="996074"/>
        <a:ext cx="1659072" cy="1659072"/>
      </dsp:txXfrm>
    </dsp:sp>
    <dsp:sp modelId="{CAE8CD0B-D731-4F14-ACA6-7E4405C090D8}">
      <dsp:nvSpPr>
        <dsp:cNvPr id="0" name=""/>
        <dsp:cNvSpPr/>
      </dsp:nvSpPr>
      <dsp:spPr>
        <a:xfrm rot="5400000">
          <a:off x="4118186" y="308864"/>
          <a:ext cx="2346282" cy="2346282"/>
        </a:xfrm>
        <a:prstGeom prst="pieWedge">
          <a:avLst/>
        </a:prstGeom>
        <a:solidFill>
          <a:srgbClr val="40B4E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Proxima Nova Semibold" panose="02000506030000020004"/>
            </a:rPr>
            <a:t>Be </a:t>
          </a:r>
          <a:r>
            <a:rPr lang="en-US" sz="2400" kern="1200" dirty="0">
              <a:latin typeface="Proxima Nova Semibold" panose="02000506030000020004"/>
            </a:rPr>
            <a:t>Proactive</a:t>
          </a:r>
        </a:p>
      </dsp:txBody>
      <dsp:txXfrm rot="-5400000">
        <a:off x="4118186" y="996074"/>
        <a:ext cx="1659072" cy="1659072"/>
      </dsp:txXfrm>
    </dsp:sp>
    <dsp:sp modelId="{FCD82F1A-3A6F-4DA8-A739-242B4B6C99DA}">
      <dsp:nvSpPr>
        <dsp:cNvPr id="0" name=""/>
        <dsp:cNvSpPr/>
      </dsp:nvSpPr>
      <dsp:spPr>
        <a:xfrm rot="10800000">
          <a:off x="4118186" y="2763520"/>
          <a:ext cx="2346282" cy="2346282"/>
        </a:xfrm>
        <a:prstGeom prst="pieWedge">
          <a:avLst/>
        </a:prstGeom>
        <a:solidFill>
          <a:srgbClr val="AFAFAF"/>
        </a:solidFill>
        <a:ln w="25400" cap="flat" cmpd="sng" algn="ctr">
          <a:solidFill>
            <a:srgbClr val="AFAFA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Proxima Nova Semibold" panose="02000506030000020004"/>
            </a:rPr>
            <a:t>Connect</a:t>
          </a:r>
        </a:p>
      </dsp:txBody>
      <dsp:txXfrm rot="10800000">
        <a:off x="4118186" y="2763520"/>
        <a:ext cx="1659072" cy="1659072"/>
      </dsp:txXfrm>
    </dsp:sp>
    <dsp:sp modelId="{99FD04D6-FFFF-4456-9781-AF0DBD3BF91D}">
      <dsp:nvSpPr>
        <dsp:cNvPr id="0" name=""/>
        <dsp:cNvSpPr/>
      </dsp:nvSpPr>
      <dsp:spPr>
        <a:xfrm rot="16200000">
          <a:off x="1663530" y="2763520"/>
          <a:ext cx="2346282" cy="2346282"/>
        </a:xfrm>
        <a:prstGeom prst="pieWedge">
          <a:avLst/>
        </a:prstGeom>
        <a:solidFill>
          <a:srgbClr val="0032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Proxima Nova Semibold" panose="02000506030000020004"/>
            </a:rPr>
            <a:t>Inform</a:t>
          </a:r>
        </a:p>
      </dsp:txBody>
      <dsp:txXfrm rot="5400000">
        <a:off x="2350740" y="2763520"/>
        <a:ext cx="1659072" cy="1659072"/>
      </dsp:txXfrm>
    </dsp:sp>
    <dsp:sp modelId="{918C969C-499B-4783-BD93-ADDC8D177A43}">
      <dsp:nvSpPr>
        <dsp:cNvPr id="0" name=""/>
        <dsp:cNvSpPr/>
      </dsp:nvSpPr>
      <dsp:spPr>
        <a:xfrm>
          <a:off x="3658954" y="2221653"/>
          <a:ext cx="810090" cy="70442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780D4-38E2-43FB-89F9-51A539A1CF41}">
      <dsp:nvSpPr>
        <dsp:cNvPr id="0" name=""/>
        <dsp:cNvSpPr/>
      </dsp:nvSpPr>
      <dsp:spPr>
        <a:xfrm rot="10800000">
          <a:off x="3658954" y="2492586"/>
          <a:ext cx="810090" cy="704426"/>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21B0F-54BA-4520-87F9-D9858E0A4C20}"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9EFAD-A0D4-47A4-B2D3-6A0DF83874FB}" type="slidenum">
              <a:rPr lang="en-US" smtClean="0"/>
              <a:t>‹#›</a:t>
            </a:fld>
            <a:endParaRPr lang="en-US"/>
          </a:p>
        </p:txBody>
      </p:sp>
    </p:spTree>
    <p:extLst>
      <p:ext uri="{BB962C8B-B14F-4D97-AF65-F5344CB8AC3E}">
        <p14:creationId xmlns:p14="http://schemas.microsoft.com/office/powerpoint/2010/main" val="1917150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u="sng" dirty="0">
              <a:latin typeface="Aptos" panose="020B00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1" dirty="0"/>
              <a:t>Slide Purpose: </a:t>
            </a:r>
            <a:r>
              <a:rPr lang="en-US" sz="1100" b="0" dirty="0"/>
              <a:t>To align background SEL/CASEL information with </a:t>
            </a:r>
          </a:p>
          <a:p>
            <a:pPr marL="139700" indent="0">
              <a:buNone/>
            </a:pPr>
            <a:endParaRPr lang="en-US" sz="1100" b="0" dirty="0"/>
          </a:p>
          <a:p>
            <a:pPr marL="139700" indent="0">
              <a:buNone/>
            </a:pPr>
            <a:r>
              <a:rPr lang="en-US" sz="1100" b="1" dirty="0"/>
              <a:t>Talking points:</a:t>
            </a:r>
          </a:p>
          <a:p>
            <a:pPr marL="457200" indent="-317500"/>
            <a:r>
              <a:rPr lang="en-US" sz="1100" b="0" dirty="0"/>
              <a:t>As we’ve mentioned, CASEL, or the Collaborative for Academic, Social, and Emotional Learning, provides the foundational framework for social and emotional learning (SEL), including 5 core competency areas that we see here in the center of the circle </a:t>
            </a:r>
            <a:r>
              <a:rPr lang="en-US" sz="1100" b="1" i="1" dirty="0"/>
              <a:t>(Facilitator option</a:t>
            </a:r>
            <a:r>
              <a:rPr lang="en-US" sz="1100" b="0" i="1" dirty="0"/>
              <a:t>: trainer can read off these skill areas, if desired/if the group is newer to SEL)</a:t>
            </a:r>
          </a:p>
          <a:p>
            <a:pPr marL="457200" indent="-317500"/>
            <a:r>
              <a:rPr lang="en-US" sz="1100" b="0" i="0" dirty="0"/>
              <a:t>Within the outer rings, the environments in which these skills can be taught, practiced, and cultivated are labeled.</a:t>
            </a:r>
          </a:p>
          <a:p>
            <a:pPr marL="457200" indent="-317500"/>
            <a:r>
              <a:rPr lang="en-US" sz="1100" b="0" i="0" dirty="0"/>
              <a:t>Within the first two inner rings, starting within the classroom, the focus is on SEL instruction and climate, and across the school campus, the focus is on the culture, practices, and policies. </a:t>
            </a:r>
          </a:p>
          <a:p>
            <a:pPr marL="457200" indent="-317500"/>
            <a:r>
              <a:rPr lang="en-US" sz="1100" b="0" i="0" dirty="0"/>
              <a:t>In the outer two rings, students’ families and caregivers, as well as community partners, are encouraged to be involved in this learning process through authentic partnerships and identifying aligned learning opportunities. </a:t>
            </a:r>
          </a:p>
          <a:p>
            <a:pPr marL="457200" indent="-317500"/>
            <a:r>
              <a:rPr lang="en-US" sz="1100" b="1" i="1" dirty="0"/>
              <a:t>(Click)</a:t>
            </a:r>
            <a:r>
              <a:rPr lang="en-US" sz="1100" b="0" dirty="0"/>
              <a:t>The DESSA assessments measure behaviors in each of these CASEL aligned areas, as well Optimistic Thinking.</a:t>
            </a:r>
          </a:p>
          <a:p>
            <a:pPr marL="914400" lvl="1" indent="-317500"/>
            <a:endParaRPr lang="en-US" sz="1100" b="0" dirty="0"/>
          </a:p>
          <a:p>
            <a:pPr marL="171450" indent="-171450">
              <a:lnSpc>
                <a:spcPct val="107000"/>
              </a:lnSpc>
            </a:pPr>
            <a:endParaRPr lang="en-US" b="1" dirty="0">
              <a:ea typeface="Calibri" panose="020F0502020204030204" pitchFamily="34" charset="0"/>
              <a:cs typeface="Calibri"/>
            </a:endParaRPr>
          </a:p>
          <a:p>
            <a:pPr marL="0" indent="0">
              <a:lnSpc>
                <a:spcPct val="107000"/>
              </a:lnSpc>
              <a:buNone/>
            </a:pPr>
            <a:r>
              <a:rPr lang="en-US" sz="1900" dirty="0">
                <a:latin typeface="Calibri"/>
                <a:ea typeface="Calibri" panose="020F0502020204030204" pitchFamily="34" charset="0"/>
                <a:cs typeface="Calibri"/>
              </a:rPr>
              <a:t> </a:t>
            </a:r>
          </a:p>
          <a:p>
            <a:pPr marL="147677" indent="0" algn="just">
              <a:buNone/>
              <a:tabLst>
                <a:tab pos="483306" algn="l"/>
              </a:tabLst>
            </a:pPr>
            <a:endParaRPr lang="en-US" sz="1900" dirty="0">
              <a:solidFill>
                <a:srgbClr val="4472C4"/>
              </a:solidFill>
              <a:latin typeface="Calibri"/>
              <a:cs typeface="Calibri"/>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Tree>
    <p:extLst>
      <p:ext uri="{BB962C8B-B14F-4D97-AF65-F5344CB8AC3E}">
        <p14:creationId xmlns:p14="http://schemas.microsoft.com/office/powerpoint/2010/main" val="189764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7000"/>
              </a:lnSpc>
              <a:spcBef>
                <a:spcPts val="0"/>
              </a:spcBef>
              <a:spcAft>
                <a:spcPts val="0"/>
              </a:spcAft>
              <a:buClr>
                <a:srgbClr val="000000"/>
              </a:buClr>
              <a:buSzPts val="1400"/>
              <a:buFont typeface="Arial"/>
              <a:buChar char="●"/>
              <a:tabLst>
                <a:tab pos="465887" algn="l"/>
              </a:tabLst>
              <a:defRPr/>
            </a:pPr>
            <a:r>
              <a:rPr lang="en-US" sz="1200" dirty="0">
                <a:effectLst/>
                <a:highlight>
                  <a:srgbClr val="00FFFF"/>
                </a:highlight>
                <a:latin typeface="Arial" panose="020B0604020202020204" pitchFamily="34" charset="0"/>
                <a:ea typeface="Arial" panose="020B0604020202020204" pitchFamily="34" charset="0"/>
              </a:rPr>
              <a:t>On the bottom portion of this slide, the different DESSA assessments are noted, which we will expand on in just a moment.</a:t>
            </a:r>
          </a:p>
          <a:p>
            <a:pPr marL="457200" indent="-317500">
              <a:lnSpc>
                <a:spcPct val="107000"/>
              </a:lnSpc>
              <a:tabLst>
                <a:tab pos="465887" algn="l"/>
              </a:tabLst>
            </a:pPr>
            <a:r>
              <a:rPr lang="en-US" sz="1200" dirty="0">
                <a:effectLst/>
                <a:highlight>
                  <a:srgbClr val="00FFFF"/>
                </a:highlight>
                <a:latin typeface="Arial" panose="020B0604020202020204" pitchFamily="34" charset="0"/>
                <a:ea typeface="Arial" panose="020B0604020202020204" pitchFamily="34" charset="0"/>
              </a:rPr>
              <a:t>First, let’s take a look at the development and standardization properties of the DESSA assessments.</a:t>
            </a:r>
          </a:p>
          <a:p>
            <a:pPr marL="457200" indent="-317500">
              <a:lnSpc>
                <a:spcPct val="107000"/>
              </a:lnSpc>
              <a:tabLst>
                <a:tab pos="465887" algn="l"/>
              </a:tabLst>
            </a:pPr>
            <a:r>
              <a:rPr lang="en-US" sz="1200" b="1"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(Click) </a:t>
            </a:r>
            <a:r>
              <a:rPr lang="en-US" sz="1200" b="0"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All the DESSA assessments are standardized; there are </a:t>
            </a:r>
            <a:r>
              <a:rPr lang="en-US" sz="1200" dirty="0">
                <a:latin typeface="Calibri" panose="020F0502020204030204" pitchFamily="34" charset="0"/>
                <a:ea typeface="Calibri" panose="020F0502020204030204" pitchFamily="34" charset="0"/>
                <a:cs typeface="Times New Roman" panose="02020603050405020304" pitchFamily="18" charset="0"/>
              </a:rPr>
              <a:t>established procedures for administering, scoring, and interpreting the results.​ The standardization sample was representative of the population across the United States and a bias analysis was completed for each question item.</a:t>
            </a:r>
          </a:p>
          <a:p>
            <a:pPr marL="457200" indent="-317500">
              <a:lnSpc>
                <a:spcPct val="107000"/>
              </a:lnSpc>
              <a:tabLst>
                <a:tab pos="465887" algn="l"/>
              </a:tabLst>
            </a:pPr>
            <a:r>
              <a:rPr lang="en-US" sz="1200" b="1" i="1" dirty="0">
                <a:latin typeface="Calibri" panose="020F0502020204030204" pitchFamily="34" charset="0"/>
                <a:ea typeface="Calibri" panose="020F0502020204030204" pitchFamily="34" charset="0"/>
                <a:cs typeface="Times New Roman" panose="02020603050405020304" pitchFamily="18" charset="0"/>
              </a:rPr>
              <a:t>(Click) </a:t>
            </a:r>
            <a:r>
              <a:rPr lang="en-US" sz="1200" dirty="0">
                <a:latin typeface="Calibri" panose="020F0502020204030204" pitchFamily="34" charset="0"/>
                <a:ea typeface="Calibri" panose="020F0502020204030204" pitchFamily="34" charset="0"/>
                <a:cs typeface="Times New Roman" panose="02020603050405020304" pitchFamily="18" charset="0"/>
              </a:rPr>
              <a:t>They are norm-referenced scores and are based on a national sample of students. Students’ social and emotional competence can be compared or benchmarked to other students. ​The assessments are classified as Behavior Rating Scales which are one of the most common forms of assessment used in the educational field. </a:t>
            </a:r>
          </a:p>
          <a:p>
            <a:pPr algn="l"/>
            <a:r>
              <a:rPr lang="en-US" sz="1200" b="1" i="1" dirty="0">
                <a:latin typeface="Calibri" panose="020F0502020204030204" pitchFamily="34" charset="0"/>
                <a:ea typeface="Calibri" panose="020F0502020204030204" pitchFamily="34" charset="0"/>
                <a:cs typeface="Times New Roman" panose="02020603050405020304" pitchFamily="18" charset="0"/>
              </a:rPr>
              <a:t>(Click) </a:t>
            </a:r>
            <a:r>
              <a:rPr lang="en-US" sz="1200" dirty="0">
                <a:latin typeface="Calibri" panose="020F0502020204030204" pitchFamily="34" charset="0"/>
                <a:ea typeface="Calibri" panose="020F0502020204030204" pitchFamily="34" charset="0"/>
                <a:cs typeface="Times New Roman" panose="02020603050405020304" pitchFamily="18" charset="0"/>
              </a:rPr>
              <a:t>Most uniquely, the DESSA assessments are strength-based. Every question on the DESSA is a positively worded, desirable behavior, such as “get along with others”, rather than maladaptive ones, like “annoys others”. There are many advantages to this approach of promoting social and emotional competencies, a main benefit is that these social-emotional competencies contribute to a student’s resilience in the face of adversity. By highlighting students’ strengths, educators can </a:t>
            </a:r>
            <a:r>
              <a:rPr lang="en-US" sz="2000" b="0" i="0" dirty="0">
                <a:solidFill>
                  <a:srgbClr val="00325B"/>
                </a:solidFill>
                <a:effectLst/>
                <a:latin typeface="Work Sans" pitchFamily="2" charset="0"/>
              </a:rPr>
              <a:t>help students leverage their strengths in areas of growth.</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11</a:t>
            </a:fld>
            <a:endParaRPr lang="en-US"/>
          </a:p>
        </p:txBody>
      </p:sp>
    </p:spTree>
    <p:extLst>
      <p:ext uri="{BB962C8B-B14F-4D97-AF65-F5344CB8AC3E}">
        <p14:creationId xmlns:p14="http://schemas.microsoft.com/office/powerpoint/2010/main" val="36552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900" b="1" dirty="0"/>
              <a:t>Slide Purpose: </a:t>
            </a:r>
            <a:r>
              <a:rPr lang="en-US" sz="900" b="0" dirty="0"/>
              <a:t>Provide a more detailed explanation of the DESSA-mini assessment properties</a:t>
            </a:r>
          </a:p>
          <a:p>
            <a:pPr marL="139700" indent="0">
              <a:buNone/>
            </a:pPr>
            <a:endParaRPr lang="en-US" sz="900" b="0" dirty="0"/>
          </a:p>
          <a:p>
            <a:pPr marL="139700" indent="0">
              <a:buNone/>
            </a:pPr>
            <a:r>
              <a:rPr lang="en-US" sz="900" b="1" dirty="0"/>
              <a:t>Talking points:</a:t>
            </a:r>
          </a:p>
          <a:p>
            <a:pPr marL="285750" marR="0" indent="-285750">
              <a:lnSpc>
                <a:spcPct val="107000"/>
              </a:lnSpc>
              <a:spcBef>
                <a:spcPts val="0"/>
              </a:spcBef>
              <a:spcAft>
                <a:spcPts val="800"/>
              </a:spcAft>
            </a:pPr>
            <a:r>
              <a:rPr lang="en-US" sz="1200" b="0" dirty="0">
                <a:effectLst/>
                <a:highlight>
                  <a:srgbClr val="00FFFF"/>
                </a:highlight>
                <a:ea typeface="Century" panose="02040604050505020304" pitchFamily="18" charset="0"/>
              </a:rPr>
              <a:t>The DESSA-mini </a:t>
            </a:r>
            <a:r>
              <a:rPr lang="en-US" sz="1200" dirty="0">
                <a:effectLst/>
                <a:highlight>
                  <a:srgbClr val="00FFFF"/>
                </a:highlight>
                <a:latin typeface="Calibri"/>
                <a:ea typeface="Century" panose="02040604050505020304" pitchFamily="18" charset="0"/>
                <a:cs typeface="Calibri"/>
              </a:rPr>
              <a:t>is a universal </a:t>
            </a:r>
            <a:r>
              <a:rPr lang="en-US" sz="1200" u="none" dirty="0">
                <a:effectLst/>
                <a:ea typeface="Century" panose="02040604050505020304" pitchFamily="18" charset="0"/>
              </a:rPr>
              <a:t>screener</a:t>
            </a:r>
            <a:r>
              <a:rPr lang="en-US" sz="1200" dirty="0">
                <a:effectLst/>
                <a:ea typeface="Century" panose="02040604050505020304" pitchFamily="18" charset="0"/>
              </a:rPr>
              <a:t> of social and emotional competence designed for </a:t>
            </a:r>
            <a:r>
              <a:rPr lang="en-US" sz="1200" b="1" i="1" dirty="0">
                <a:effectLst/>
                <a:ea typeface="Century" panose="02040604050505020304" pitchFamily="18" charset="0"/>
              </a:rPr>
              <a:t>all</a:t>
            </a:r>
            <a:r>
              <a:rPr lang="en-US" sz="1200" dirty="0">
                <a:effectLst/>
                <a:ea typeface="Century" panose="02040604050505020304" pitchFamily="18" charset="0"/>
              </a:rPr>
              <a:t> students. It has 8 questions and takes about 1 minute per student for an educator </a:t>
            </a:r>
            <a:r>
              <a:rPr lang="en-US" sz="1200" b="1" dirty="0">
                <a:effectLst/>
                <a:ea typeface="Century" panose="02040604050505020304" pitchFamily="18" charset="0"/>
              </a:rPr>
              <a:t>(or rater) </a:t>
            </a:r>
            <a:r>
              <a:rPr lang="en-US" sz="1200" dirty="0">
                <a:effectLst/>
                <a:ea typeface="Century" panose="02040604050505020304" pitchFamily="18" charset="0"/>
              </a:rPr>
              <a:t>to complete.</a:t>
            </a:r>
          </a:p>
          <a:p>
            <a:pPr marL="285750" indent="-285750">
              <a:lnSpc>
                <a:spcPct val="107000"/>
              </a:lnSpc>
              <a:spcAft>
                <a:spcPts val="800"/>
              </a:spcAft>
              <a:defRPr/>
            </a:pPr>
            <a:r>
              <a:rPr lang="en-US" sz="1200" dirty="0"/>
              <a:t>The primary purpose of the “mini” screener is to quickly and accurately identify which students may be at risk of academic and behavioral difficulties based on their social and emotional development. </a:t>
            </a: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200" dirty="0"/>
              <a:t>The screener is completed online</a:t>
            </a:r>
            <a:r>
              <a:rPr lang="en-US" sz="1200" b="0" dirty="0"/>
              <a:t> after at least 4 weeks, or a cumulative of 24 hours over a 4 week period </a:t>
            </a:r>
            <a:r>
              <a:rPr lang="en-US" sz="1200" dirty="0"/>
              <a:t>of interaction and observation of the student. There are 4 different forms that can be utilized for progress monitoring throughout the school year.</a:t>
            </a:r>
            <a:endParaRPr lang="en-US" sz="1200" dirty="0">
              <a:effectLst/>
              <a:latin typeface="Arial" panose="020B0604020202020204" pitchFamily="34" charset="0"/>
              <a:ea typeface="Century" panose="02040604050505020304" pitchFamily="18" charset="0"/>
              <a:cs typeface="Times New Roman" panose="02020603050405020304" pitchFamily="18" charset="0"/>
            </a:endParaRPr>
          </a:p>
          <a:p>
            <a:pPr marL="285750" indent="-285750">
              <a:lnSpc>
                <a:spcPct val="107000"/>
              </a:lnSpc>
              <a:spcAft>
                <a:spcPts val="800"/>
              </a:spcAft>
            </a:pPr>
            <a:r>
              <a:rPr lang="en-US" sz="1200" b="1" i="1" dirty="0"/>
              <a:t>(Click) </a:t>
            </a:r>
            <a:r>
              <a:rPr lang="en-US" sz="1200" dirty="0">
                <a:effectLst/>
                <a:ea typeface="Century" panose="02040604050505020304" pitchFamily="18" charset="0"/>
              </a:rPr>
              <a:t>The results from the DESSA-mini produce a Social-Emotional Total (SET) score that provides an indication of a student’s </a:t>
            </a:r>
            <a:r>
              <a:rPr lang="en-US" sz="1200" b="1" i="1" dirty="0">
                <a:effectLst/>
                <a:ea typeface="Century" panose="02040604050505020304" pitchFamily="18" charset="0"/>
              </a:rPr>
              <a:t>overall</a:t>
            </a:r>
            <a:r>
              <a:rPr lang="en-US" sz="1200" dirty="0">
                <a:effectLst/>
                <a:ea typeface="Century" panose="02040604050505020304" pitchFamily="18" charset="0"/>
              </a:rPr>
              <a:t> social and emotional competence at the time of assessment.</a:t>
            </a:r>
            <a:r>
              <a:rPr lang="en-US" sz="1200" dirty="0">
                <a:ea typeface="Century" panose="02040604050505020304" pitchFamily="18" charset="0"/>
              </a:rPr>
              <a:t> </a:t>
            </a:r>
            <a:endParaRPr lang="en-US" sz="1200" dirty="0">
              <a:effectLst/>
              <a:latin typeface="Arial" panose="020B0604020202020204" pitchFamily="34" charset="0"/>
              <a:ea typeface="Century" panose="02040604050505020304" pitchFamily="18" charset="0"/>
            </a:endParaRPr>
          </a:p>
          <a:p>
            <a:pPr marL="285750" indent="-285750">
              <a:lnSpc>
                <a:spcPct val="107000"/>
              </a:lnSpc>
              <a:spcAft>
                <a:spcPts val="800"/>
              </a:spcAft>
            </a:pPr>
            <a:r>
              <a:rPr lang="en-US" sz="1200" dirty="0">
                <a:effectLst/>
                <a:ea typeface="Century" panose="02040604050505020304" pitchFamily="18" charset="0"/>
              </a:rPr>
              <a:t>This data can </a:t>
            </a:r>
            <a:r>
              <a:rPr lang="en-US" sz="1200" dirty="0">
                <a:effectLst/>
                <a:ea typeface="Calibri" panose="020F0502020204030204" pitchFamily="34" charset="0"/>
              </a:rPr>
              <a:t>help educators plan how best to strengthen, readjust, or add universal supports. This screener can also help to identify students that may benefit from additional assessment.</a:t>
            </a:r>
            <a:r>
              <a:rPr lang="en-US" sz="1200" dirty="0">
                <a:ea typeface="Calibri" panose="020F0502020204030204" pitchFamily="34" charset="0"/>
              </a:rPr>
              <a:t> </a:t>
            </a:r>
            <a:endParaRPr lang="en-US" sz="1200" dirty="0">
              <a:effectLst/>
              <a:latin typeface="Arial" panose="020B060402020202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200" b="1" i="1" dirty="0"/>
              <a:t>(Click) </a:t>
            </a:r>
            <a:r>
              <a:rPr lang="en-US" sz="1200" dirty="0"/>
              <a:t>A few examples of questions that are on the DESSA-mini are listed here, with the answer options that can be selected based on the frequency in which the educator has observed the student to utilize a specific skill.</a:t>
            </a:r>
          </a:p>
          <a:p>
            <a:pPr marL="285750" indent="-285750">
              <a:lnSpc>
                <a:spcPct val="107000"/>
              </a:lnSpc>
              <a:spcAft>
                <a:spcPts val="800"/>
              </a:spcAft>
              <a:defRPr/>
            </a:pPr>
            <a:r>
              <a:rPr lang="en-US" sz="1200" dirty="0"/>
              <a:t> </a:t>
            </a:r>
            <a:r>
              <a:rPr lang="en-US" sz="1200" i="1" dirty="0"/>
              <a:t>(</a:t>
            </a:r>
            <a:r>
              <a:rPr lang="en-US" sz="1200" b="1" i="1" dirty="0"/>
              <a:t>Facilitation options: </a:t>
            </a:r>
            <a:r>
              <a:rPr lang="en-US" sz="1200" i="1" dirty="0"/>
              <a:t>Pause momentarily to allow participants time to read or read aloud the questions/answer options that are listed on screen)</a:t>
            </a:r>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endParaRPr lang="en-US" sz="1200" i="1" dirty="0"/>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200" i="1" dirty="0"/>
              <a:t>Facilitator FYI- There are </a:t>
            </a:r>
            <a:r>
              <a:rPr lang="en-US" sz="1200" b="1" i="1" u="sng" dirty="0"/>
              <a:t>8</a:t>
            </a:r>
            <a:r>
              <a:rPr lang="en-US" sz="1200" i="1" dirty="0"/>
              <a:t> questions on DESSA-mini K-8</a:t>
            </a:r>
          </a:p>
          <a:p>
            <a:pPr marL="285750" marR="0" indent="-285750">
              <a:lnSpc>
                <a:spcPct val="107000"/>
              </a:lnSpc>
              <a:spcBef>
                <a:spcPts val="0"/>
              </a:spcBef>
              <a:spcAft>
                <a:spcPts val="800"/>
              </a:spcAft>
            </a:pPr>
            <a:endParaRPr lang="en-US" sz="1200" i="1" dirty="0">
              <a:effectLst/>
              <a:latin typeface="Arial" panose="020B0604020202020204" pitchFamily="34" charset="0"/>
              <a:ea typeface="Calibri" panose="020F0502020204030204" pitchFamily="34" charset="0"/>
              <a:cs typeface="Times New Roman" panose="02020603050405020304" pitchFamily="18" charset="0"/>
            </a:endParaRPr>
          </a:p>
          <a:p>
            <a:pPr marL="457200" indent="-317500"/>
            <a:endParaRPr lang="en-US" sz="900" b="1" i="1" dirty="0"/>
          </a:p>
          <a:p>
            <a:pPr marL="139700" indent="0">
              <a:buNone/>
            </a:pPr>
            <a:endParaRPr lang="en-US" sz="900" b="1" dirty="0"/>
          </a:p>
          <a:p>
            <a:pPr marL="139700" indent="0">
              <a:buNone/>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12</a:t>
            </a:fld>
            <a:endParaRPr lang="en-US"/>
          </a:p>
        </p:txBody>
      </p:sp>
    </p:spTree>
    <p:extLst>
      <p:ext uri="{BB962C8B-B14F-4D97-AF65-F5344CB8AC3E}">
        <p14:creationId xmlns:p14="http://schemas.microsoft.com/office/powerpoint/2010/main" val="181778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pPr>
            <a:r>
              <a:rPr lang="en-US" sz="1800" b="0"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It’s important to note that for the high school setting, educators complete a version of the screener called the High School Edition, or the DESSA-HSE mini. </a:t>
            </a:r>
          </a:p>
          <a:p>
            <a:pPr marL="285750" marR="0" indent="-285750">
              <a:lnSpc>
                <a:spcPct val="107000"/>
              </a:lnSpc>
              <a:spcBef>
                <a:spcPts val="0"/>
              </a:spcBef>
              <a:spcAft>
                <a:spcPts val="800"/>
              </a:spcAft>
            </a:pPr>
            <a:r>
              <a:rPr lang="en-US" sz="1800" b="0"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Similar to the screener used for grades Kindergarten through 8</a:t>
            </a:r>
            <a:r>
              <a:rPr lang="en-US" sz="1800" b="0" baseline="30000"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th</a:t>
            </a:r>
            <a:r>
              <a:rPr lang="en-US" sz="1800" b="0" dirty="0">
                <a:effectLst/>
                <a:highlight>
                  <a:srgbClr val="00FFFF"/>
                </a:highlight>
                <a:latin typeface="Arial" panose="020B0604020202020204" pitchFamily="34" charset="0"/>
                <a:ea typeface="Calibri" panose="020F0502020204030204" pitchFamily="34" charset="0"/>
                <a:cs typeface="Times New Roman" panose="02020603050405020304" pitchFamily="18" charset="0"/>
              </a:rPr>
              <a:t> grade, educators complete the screening, which also results in one score, the Social and Emotional Total (SET).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800" b="1" i="1" dirty="0"/>
              <a:t>(Click) </a:t>
            </a:r>
            <a:r>
              <a:rPr lang="en-US" sz="1800" b="0" i="0" dirty="0"/>
              <a:t>There are differences in the language used on the high school edition (the HSE), including “youth” instead of child, and the frequency scale options for the educator to select from when answering the questions. The skills assessed on the HSE screener also reflect that of students within the 9</a:t>
            </a:r>
            <a:r>
              <a:rPr lang="en-US" sz="1800" b="0" i="0" baseline="30000" dirty="0"/>
              <a:t>th</a:t>
            </a:r>
            <a:r>
              <a:rPr lang="en-US" sz="1800" b="0" i="0" dirty="0"/>
              <a:t>-12</a:t>
            </a:r>
            <a:r>
              <a:rPr lang="en-US" sz="1800" b="0" i="0" baseline="30000" dirty="0"/>
              <a:t>th</a:t>
            </a:r>
            <a:r>
              <a:rPr lang="en-US" sz="1800" b="0" i="0" dirty="0"/>
              <a:t> grade range. </a:t>
            </a:r>
          </a:p>
          <a:p>
            <a:pPr marL="285750" marR="0" lvl="0" indent="-285750" algn="l" defTabSz="914400" rtl="0" eaLnBrk="1" fontAlgn="auto" latinLnBrk="0" hangingPunct="1">
              <a:lnSpc>
                <a:spcPct val="107000"/>
              </a:lnSpc>
              <a:spcBef>
                <a:spcPts val="0"/>
              </a:spcBef>
              <a:spcAft>
                <a:spcPts val="800"/>
              </a:spcAft>
              <a:buClr>
                <a:srgbClr val="000000"/>
              </a:buClr>
              <a:buSzPts val="1400"/>
              <a:buFont typeface="Arial"/>
              <a:buChar char="●"/>
              <a:tabLst/>
              <a:defRPr/>
            </a:pPr>
            <a:r>
              <a:rPr lang="en-US" sz="1800" i="1" dirty="0"/>
              <a:t>(</a:t>
            </a:r>
            <a:r>
              <a:rPr lang="en-US" sz="1800" b="1" i="1" dirty="0"/>
              <a:t>Facilitation options: </a:t>
            </a:r>
            <a:r>
              <a:rPr lang="en-US" sz="1800" i="1" dirty="0"/>
              <a:t>Pause momentarily to allow participants time to read or read aloud the questions/answer options)</a:t>
            </a:r>
          </a:p>
          <a:p>
            <a:pPr marL="285750" marR="0" indent="-285750">
              <a:lnSpc>
                <a:spcPct val="107000"/>
              </a:lnSpc>
              <a:spcBef>
                <a:spcPts val="0"/>
              </a:spcBef>
              <a:spcAft>
                <a:spcPts val="800"/>
              </a:spcAft>
            </a:pPr>
            <a:endParaRPr lang="en-US" sz="1800" i="1"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i="1" dirty="0"/>
              <a:t>Facilitator FYI- There are </a:t>
            </a:r>
            <a:r>
              <a:rPr lang="en-US" sz="1800" b="1" i="1" u="sng" dirty="0"/>
              <a:t>8</a:t>
            </a:r>
            <a:r>
              <a:rPr lang="en-US" sz="1800" i="1" dirty="0"/>
              <a:t> questions on DESSA-HSE mini</a:t>
            </a:r>
          </a:p>
          <a:p>
            <a:pPr marL="0" marR="0" indent="0">
              <a:lnSpc>
                <a:spcPct val="107000"/>
              </a:lnSpc>
              <a:spcBef>
                <a:spcPts val="0"/>
              </a:spcBef>
              <a:spcAft>
                <a:spcPts val="800"/>
              </a:spcAft>
              <a:buNone/>
            </a:pPr>
            <a:endParaRPr lang="en-US" sz="1800" i="1"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pPr>
            <a:endParaRPr lang="en-US" sz="1100" b="1" i="1" dirty="0"/>
          </a:p>
          <a:p>
            <a:pPr marL="457200" indent="-317500"/>
            <a:endParaRPr lang="en-US" sz="1100" b="1" i="1" dirty="0"/>
          </a:p>
          <a:p>
            <a:pPr marL="139700" indent="0">
              <a:buNone/>
            </a:pPr>
            <a:endParaRPr lang="en-US" sz="1100" b="1" dirty="0"/>
          </a:p>
          <a:p>
            <a:pPr marL="139700" indent="0">
              <a:buNone/>
            </a:pPr>
            <a:endParaRPr lang="en-US" dirty="0"/>
          </a:p>
        </p:txBody>
      </p:sp>
    </p:spTree>
    <p:extLst>
      <p:ext uri="{BB962C8B-B14F-4D97-AF65-F5344CB8AC3E}">
        <p14:creationId xmlns:p14="http://schemas.microsoft.com/office/powerpoint/2010/main" val="675956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effectLst/>
                <a:latin typeface="Arial" panose="020B0604020202020204" pitchFamily="34" charset="0"/>
                <a:ea typeface="Century" panose="02040604050505020304" pitchFamily="18" charset="0"/>
                <a:cs typeface="Times New Roman" panose="02020603050405020304" pitchFamily="18" charset="0"/>
              </a:rPr>
              <a:t>The </a:t>
            </a:r>
            <a:r>
              <a:rPr lang="en-US" sz="1200" b="0" dirty="0">
                <a:effectLst/>
                <a:latin typeface="Arial" panose="020B0604020202020204" pitchFamily="34" charset="0"/>
                <a:ea typeface="Century" panose="02040604050505020304" pitchFamily="18" charset="0"/>
                <a:cs typeface="Times New Roman" panose="02020603050405020304" pitchFamily="18" charset="0"/>
              </a:rPr>
              <a:t>DESSA</a:t>
            </a:r>
            <a:r>
              <a:rPr lang="en-US" sz="1200" b="1" dirty="0">
                <a:effectLst/>
                <a:latin typeface="Arial" panose="020B0604020202020204" pitchFamily="34" charset="0"/>
                <a:ea typeface="Century" panose="02040604050505020304" pitchFamily="18" charset="0"/>
                <a:cs typeface="Times New Roman" panose="02020603050405020304" pitchFamily="18" charset="0"/>
              </a:rPr>
              <a:t> </a:t>
            </a:r>
            <a:r>
              <a:rPr lang="en-US" sz="1200" dirty="0">
                <a:effectLst/>
                <a:latin typeface="Arial" panose="020B0604020202020204" pitchFamily="34" charset="0"/>
                <a:ea typeface="Century" panose="02040604050505020304" pitchFamily="18" charset="0"/>
                <a:cs typeface="Times New Roman" panose="02020603050405020304" pitchFamily="18" charset="0"/>
              </a:rPr>
              <a:t>is a full assessment of students' social and emotional competencies. It takes about 5 minutes for an educator to complete, and it is typically completed as a follow-up assessment after the DESSA-mini for certain students, if needed. We will look at that conditional process in just a moment.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1" i="1" dirty="0"/>
              <a:t>(Click) </a:t>
            </a:r>
            <a:r>
              <a:rPr lang="en-US" sz="1200" dirty="0">
                <a:effectLst/>
                <a:latin typeface="Arial" panose="020B0604020202020204" pitchFamily="34" charset="0"/>
                <a:ea typeface="Century" panose="02040604050505020304" pitchFamily="18" charset="0"/>
                <a:cs typeface="Times New Roman" panose="02020603050405020304" pitchFamily="18" charset="0"/>
              </a:rPr>
              <a:t>The results of the DESSA produce one total score, the Social and Emotional Composite (“SEC”) score, and a score for each of eight social and emotional competencies per student.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effectLst/>
                <a:latin typeface="Arial" panose="020B0604020202020204" pitchFamily="34" charset="0"/>
                <a:ea typeface="Century" panose="02040604050505020304" pitchFamily="18" charset="0"/>
                <a:cs typeface="Times New Roman" panose="02020603050405020304" pitchFamily="18" charset="0"/>
              </a:rPr>
              <a:t>Similar to the DESSA-mini, each question on the DESSA </a:t>
            </a:r>
            <a:r>
              <a:rPr lang="en-US" sz="1200" dirty="0">
                <a:latin typeface="Calibri" panose="020F0502020204030204" pitchFamily="34" charset="0"/>
                <a:ea typeface="Calibri" panose="020F0502020204030204" pitchFamily="34" charset="0"/>
                <a:cs typeface="Times New Roman" panose="02020603050405020304" pitchFamily="18" charset="0"/>
              </a:rPr>
              <a:t>is a positively worded, desirable behavior and offers the educator (or </a:t>
            </a:r>
            <a:r>
              <a:rPr lang="en-US" sz="1200" b="1" dirty="0">
                <a:latin typeface="Calibri" panose="020F0502020204030204" pitchFamily="34" charset="0"/>
                <a:ea typeface="Calibri" panose="020F0502020204030204" pitchFamily="34" charset="0"/>
                <a:cs typeface="Times New Roman" panose="02020603050405020304" pitchFamily="18" charset="0"/>
              </a:rPr>
              <a:t>rater</a:t>
            </a:r>
            <a:r>
              <a:rPr lang="en-US" sz="1200" dirty="0">
                <a:latin typeface="Calibri" panose="020F0502020204030204" pitchFamily="34" charset="0"/>
                <a:ea typeface="Calibri" panose="020F0502020204030204" pitchFamily="34" charset="0"/>
                <a:cs typeface="Times New Roman" panose="02020603050405020304" pitchFamily="18" charset="0"/>
              </a:rPr>
              <a:t>) the same </a:t>
            </a:r>
            <a:r>
              <a:rPr lang="en-US" sz="1200" dirty="0" err="1">
                <a:latin typeface="Calibri" panose="020F0502020204030204" pitchFamily="34" charset="0"/>
                <a:ea typeface="Calibri" panose="020F0502020204030204" pitchFamily="34" charset="0"/>
                <a:cs typeface="Times New Roman" panose="02020603050405020304" pitchFamily="18" charset="0"/>
              </a:rPr>
              <a:t>likert</a:t>
            </a:r>
            <a:r>
              <a:rPr lang="en-US" sz="1200" dirty="0">
                <a:latin typeface="Calibri" panose="020F0502020204030204" pitchFamily="34" charset="0"/>
                <a:ea typeface="Calibri" panose="020F0502020204030204" pitchFamily="34" charset="0"/>
                <a:cs typeface="Times New Roman" panose="02020603050405020304" pitchFamily="18" charset="0"/>
              </a:rPr>
              <a:t> frequency scale to select their answer.</a:t>
            </a:r>
            <a:endParaRPr lang="en-US" sz="1200" dirty="0">
              <a:effectLst/>
              <a:latin typeface="Arial" panose="020B0604020202020204" pitchFamily="34" charset="0"/>
              <a:ea typeface="Century" panose="02040604050505020304" pitchFamily="18"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effectLst/>
                <a:latin typeface="Arial" panose="020B0604020202020204" pitchFamily="34" charset="0"/>
                <a:ea typeface="Century" panose="02040604050505020304" pitchFamily="18" charset="0"/>
                <a:cs typeface="Times New Roman" panose="02020603050405020304" pitchFamily="18" charset="0"/>
              </a:rPr>
              <a:t>The </a:t>
            </a:r>
            <a:r>
              <a:rPr lang="en-US" sz="1200" dirty="0">
                <a:effectLst/>
                <a:latin typeface="Arial" panose="020B0604020202020204" pitchFamily="34" charset="0"/>
                <a:ea typeface="Calibri" panose="020F0502020204030204" pitchFamily="34" charset="0"/>
                <a:cs typeface="Times New Roman" panose="02020603050405020304" pitchFamily="18" charset="0"/>
              </a:rPr>
              <a:t>DESSA data provides an indication of student strengths and needs across multiple competencies, it can help educators plan how best to strengthen, readjust, or add universal and tiered supports in specific areas. </a:t>
            </a:r>
            <a:endParaRPr lang="en-US" sz="900" b="1" dirty="0"/>
          </a:p>
        </p:txBody>
      </p:sp>
      <p:sp>
        <p:nvSpPr>
          <p:cNvPr id="4" name="Slide Number Placeholder 3"/>
          <p:cNvSpPr>
            <a:spLocks noGrp="1"/>
          </p:cNvSpPr>
          <p:nvPr>
            <p:ph type="sldNum" sz="quarter" idx="5"/>
          </p:nvPr>
        </p:nvSpPr>
        <p:spPr/>
        <p:txBody>
          <a:bodyPr/>
          <a:lstStyle/>
          <a:p>
            <a:fld id="{5469EFAD-A0D4-47A4-B2D3-6A0DF83874FB}" type="slidenum">
              <a:rPr lang="en-US" smtClean="0"/>
              <a:t>14</a:t>
            </a:fld>
            <a:endParaRPr lang="en-US"/>
          </a:p>
        </p:txBody>
      </p:sp>
    </p:spTree>
    <p:extLst>
      <p:ext uri="{BB962C8B-B14F-4D97-AF65-F5344CB8AC3E}">
        <p14:creationId xmlns:p14="http://schemas.microsoft.com/office/powerpoint/2010/main" val="1392478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The high school version of the DESSA assessment mirrors that of the HSE screening tool, with the differences in language used to identify the student (“youth”) and the frequency scale options, as well as the skills measured for in 9</a:t>
            </a:r>
            <a:r>
              <a:rPr lang="en-US" sz="1800" baseline="30000" dirty="0">
                <a:effectLst/>
                <a:latin typeface="Arial" panose="020B0604020202020204" pitchFamily="34" charset="0"/>
                <a:ea typeface="Century" panose="02040604050505020304" pitchFamily="18" charset="0"/>
                <a:cs typeface="Times New Roman" panose="02020603050405020304" pitchFamily="18" charset="0"/>
              </a:rPr>
              <a:t>th</a:t>
            </a:r>
            <a:r>
              <a:rPr lang="en-US" sz="1800" dirty="0">
                <a:effectLst/>
                <a:latin typeface="Arial" panose="020B0604020202020204" pitchFamily="34" charset="0"/>
                <a:ea typeface="Century" panose="02040604050505020304" pitchFamily="18" charset="0"/>
                <a:cs typeface="Times New Roman" panose="02020603050405020304" pitchFamily="18" charset="0"/>
              </a:rPr>
              <a:t>-12</a:t>
            </a:r>
            <a:r>
              <a:rPr lang="en-US" sz="1800" baseline="30000" dirty="0">
                <a:effectLst/>
                <a:latin typeface="Arial" panose="020B0604020202020204" pitchFamily="34" charset="0"/>
                <a:ea typeface="Century" panose="02040604050505020304" pitchFamily="18" charset="0"/>
                <a:cs typeface="Times New Roman" panose="02020603050405020304" pitchFamily="18" charset="0"/>
              </a:rPr>
              <a:t>th</a:t>
            </a:r>
            <a:r>
              <a:rPr lang="en-US" sz="1800" dirty="0">
                <a:effectLst/>
                <a:latin typeface="Arial" panose="020B0604020202020204" pitchFamily="34" charset="0"/>
                <a:ea typeface="Century" panose="02040604050505020304" pitchFamily="18" charset="0"/>
                <a:cs typeface="Times New Roman" panose="02020603050405020304" pitchFamily="18" charset="0"/>
              </a:rPr>
              <a:t> grades, which we can see here in the examples on screen.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Just like the K-8 version, this follow-up assessment allows for educators to have a deeper insight into the strengths of an individual student, with t-score results in each of the 8 competency areas.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It may help to just note here that there IS a student self-report version for the high school level that students complete—this is not an assessment we will cover today (that is a different training session), but just to be aware of that as an option, in case your school or district is utilizing it or may plan to utilize it in the future. </a:t>
            </a:r>
          </a:p>
        </p:txBody>
      </p:sp>
    </p:spTree>
    <p:extLst>
      <p:ext uri="{BB962C8B-B14F-4D97-AF65-F5344CB8AC3E}">
        <p14:creationId xmlns:p14="http://schemas.microsoft.com/office/powerpoint/2010/main" val="7648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Both the DESSA-mini and the DESSA report results using </a:t>
            </a:r>
            <a:r>
              <a:rPr lang="en-US" sz="1800" i="1" u="none" dirty="0">
                <a:effectLst/>
                <a:latin typeface="Arial" panose="020B0604020202020204" pitchFamily="34" charset="0"/>
                <a:ea typeface="Century" panose="02040604050505020304" pitchFamily="18" charset="0"/>
                <a:cs typeface="Times New Roman" panose="02020603050405020304" pitchFamily="18" charset="0"/>
              </a:rPr>
              <a:t>T</a:t>
            </a:r>
            <a:r>
              <a:rPr lang="en-US" sz="1800" i="1" u="none" dirty="0">
                <a:solidFill>
                  <a:srgbClr val="008080"/>
                </a:solidFill>
                <a:effectLst/>
                <a:latin typeface="Arial" panose="020B0604020202020204" pitchFamily="34" charset="0"/>
                <a:ea typeface="Century" panose="02040604050505020304" pitchFamily="18" charset="0"/>
                <a:cs typeface="Times New Roman" panose="02020603050405020304" pitchFamily="18" charset="0"/>
              </a:rPr>
              <a:t>-</a:t>
            </a:r>
            <a:r>
              <a:rPr lang="en-US" sz="1800" dirty="0">
                <a:effectLst/>
                <a:latin typeface="Arial" panose="020B0604020202020204" pitchFamily="34" charset="0"/>
                <a:ea typeface="Century" panose="02040604050505020304" pitchFamily="18" charset="0"/>
                <a:cs typeface="Times New Roman" panose="02020603050405020304" pitchFamily="18" charset="0"/>
              </a:rPr>
              <a:t>scores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i="1" dirty="0">
                <a:effectLst/>
                <a:latin typeface="Arial" panose="020B0604020202020204" pitchFamily="34" charset="0"/>
                <a:ea typeface="Century" panose="02040604050505020304" pitchFamily="18" charset="0"/>
                <a:cs typeface="Times New Roman" panose="02020603050405020304" pitchFamily="18" charset="0"/>
              </a:rPr>
              <a:t>T</a:t>
            </a:r>
            <a:r>
              <a:rPr lang="en-US" sz="1800" dirty="0">
                <a:effectLst/>
                <a:latin typeface="Arial" panose="020B0604020202020204" pitchFamily="34" charset="0"/>
                <a:ea typeface="Century" panose="02040604050505020304" pitchFamily="18" charset="0"/>
                <a:cs typeface="Times New Roman" panose="02020603050405020304" pitchFamily="18" charset="0"/>
              </a:rPr>
              <a:t>-scores are categorized into three descriptive ranges, and as strength-based measures, higher </a:t>
            </a:r>
            <a:r>
              <a:rPr lang="en-US" sz="1800" i="1" dirty="0">
                <a:effectLst/>
                <a:latin typeface="Arial" panose="020B0604020202020204" pitchFamily="34" charset="0"/>
                <a:ea typeface="Century" panose="02040604050505020304" pitchFamily="18" charset="0"/>
                <a:cs typeface="Times New Roman" panose="02020603050405020304" pitchFamily="18" charset="0"/>
              </a:rPr>
              <a:t>T</a:t>
            </a:r>
            <a:r>
              <a:rPr lang="en-US" sz="1800" dirty="0">
                <a:effectLst/>
                <a:latin typeface="Arial" panose="020B0604020202020204" pitchFamily="34" charset="0"/>
                <a:ea typeface="Century" panose="02040604050505020304" pitchFamily="18" charset="0"/>
                <a:cs typeface="Times New Roman" panose="02020603050405020304" pitchFamily="18" charset="0"/>
              </a:rPr>
              <a:t>-scores mean a higher level of social and emotional competence.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Scores of 60 and above are considered a </a:t>
            </a:r>
            <a:r>
              <a:rPr lang="en-US" sz="1800" dirty="0">
                <a:solidFill>
                  <a:srgbClr val="00B050"/>
                </a:solidFill>
                <a:effectLst/>
                <a:latin typeface="Arial" panose="020B0604020202020204" pitchFamily="34" charset="0"/>
                <a:ea typeface="Century" panose="02040604050505020304" pitchFamily="18" charset="0"/>
                <a:cs typeface="Times New Roman" panose="02020603050405020304" pitchFamily="18" charset="0"/>
              </a:rPr>
              <a:t>strength</a:t>
            </a:r>
            <a:r>
              <a:rPr lang="en-US" sz="1800" dirty="0">
                <a:effectLst/>
                <a:latin typeface="Arial" panose="020B0604020202020204" pitchFamily="34" charset="0"/>
                <a:ea typeface="Century" panose="02040604050505020304" pitchFamily="18" charset="0"/>
                <a:cs typeface="Times New Roman" panose="02020603050405020304" pitchFamily="18" charset="0"/>
              </a:rPr>
              <a:t>; scores between 41-59 inclusive are considered </a:t>
            </a:r>
            <a:r>
              <a:rPr lang="en-US" sz="1800" dirty="0">
                <a:solidFill>
                  <a:srgbClr val="4472C4"/>
                </a:solidFill>
                <a:effectLst/>
                <a:latin typeface="Arial" panose="020B0604020202020204" pitchFamily="34" charset="0"/>
                <a:ea typeface="Century" panose="02040604050505020304" pitchFamily="18" charset="0"/>
                <a:cs typeface="Times New Roman" panose="02020603050405020304" pitchFamily="18" charset="0"/>
              </a:rPr>
              <a:t>typical (demonstrating typical patterns of development)</a:t>
            </a:r>
            <a:r>
              <a:rPr lang="en-US" sz="1800" dirty="0">
                <a:effectLst/>
                <a:latin typeface="Arial" panose="020B0604020202020204" pitchFamily="34" charset="0"/>
                <a:ea typeface="Century" panose="02040604050505020304" pitchFamily="18" charset="0"/>
                <a:cs typeface="Times New Roman" panose="02020603050405020304" pitchFamily="18" charset="0"/>
              </a:rPr>
              <a:t>; and scores of 40 and below indicate a </a:t>
            </a:r>
            <a:r>
              <a:rPr lang="en-US" sz="1800" dirty="0">
                <a:solidFill>
                  <a:srgbClr val="FF0000"/>
                </a:solidFill>
                <a:effectLst/>
                <a:latin typeface="Arial" panose="020B0604020202020204" pitchFamily="34" charset="0"/>
                <a:ea typeface="Century" panose="02040604050505020304" pitchFamily="18" charset="0"/>
                <a:cs typeface="Times New Roman" panose="02020603050405020304" pitchFamily="18" charset="0"/>
              </a:rPr>
              <a:t>need</a:t>
            </a:r>
            <a:r>
              <a:rPr lang="en-US" sz="1800" dirty="0">
                <a:effectLst/>
                <a:latin typeface="Arial" panose="020B0604020202020204" pitchFamily="34" charset="0"/>
                <a:ea typeface="Century" panose="02040604050505020304" pitchFamily="18" charset="0"/>
                <a:cs typeface="Times New Roman" panose="02020603050405020304" pitchFamily="18" charset="0"/>
              </a:rPr>
              <a:t> for instruction.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Arial" panose="020B0604020202020204" pitchFamily="34" charset="0"/>
                <a:ea typeface="Century" panose="02040604050505020304" pitchFamily="18" charset="0"/>
                <a:cs typeface="Times New Roman" panose="02020603050405020304" pitchFamily="18" charset="0"/>
              </a:rPr>
              <a:t>A common implementation practice includes completing a DESSA-mini screener for all students. For the students that demonstrate a need for instruction on the DESSA-mini, then a full DESSA assessment is then completed.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1" i="1" dirty="0">
                <a:effectLst/>
                <a:latin typeface="Arial" panose="020B0604020202020204" pitchFamily="34" charset="0"/>
                <a:ea typeface="Century" panose="02040604050505020304" pitchFamily="18" charset="0"/>
                <a:cs typeface="Times New Roman" panose="02020603050405020304" pitchFamily="18" charset="0"/>
              </a:rPr>
              <a:t>(Click) </a:t>
            </a:r>
            <a:r>
              <a:rPr lang="en-US" sz="1800" dirty="0"/>
              <a:t>The term </a:t>
            </a:r>
            <a:r>
              <a:rPr lang="en-US" sz="1800" b="1" u="sng" dirty="0"/>
              <a:t>need for instruction </a:t>
            </a:r>
            <a:r>
              <a:rPr lang="en-US" sz="1800" dirty="0"/>
              <a:t>was thoughtfully chosen to convey that the student needs support and instruction in this area.  </a:t>
            </a:r>
          </a:p>
          <a:p>
            <a:pPr marL="914400" marR="0" lvl="1">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That is, it reflects that the student has </a:t>
            </a:r>
            <a:r>
              <a:rPr lang="en-US" sz="1800" i="1" dirty="0">
                <a:effectLst/>
                <a:latin typeface="Arial" panose="020B0604020202020204" pitchFamily="34" charset="0"/>
                <a:ea typeface="Calibri" panose="020F0502020204030204" pitchFamily="34" charset="0"/>
                <a:cs typeface="Arial" panose="020B0604020202020204" pitchFamily="34" charset="0"/>
              </a:rPr>
              <a:t>not YET acquired</a:t>
            </a:r>
            <a:r>
              <a:rPr lang="en-US" sz="1800" dirty="0">
                <a:effectLst/>
                <a:latin typeface="Arial" panose="020B0604020202020204" pitchFamily="34" charset="0"/>
                <a:ea typeface="Calibri" panose="020F0502020204030204" pitchFamily="34" charset="0"/>
                <a:cs typeface="Arial" panose="020B0604020202020204" pitchFamily="34" charset="0"/>
              </a:rPr>
              <a:t> these skills.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914400" marR="0" lvl="1">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It is NOT a personality trait or deficit.</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914400" marR="0" lvl="1">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Rather, it is simply a lack of skill acquisition.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914400" marR="0" lvl="1">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So, the goal is not to label or stigmatize students within the “Need” range, but instead, it’s used to increase our awareness as educators that a student needs our instruction, assistance, and support in acquiring and practicing these important skills. </a:t>
            </a:r>
            <a:endParaRPr lang="en-US" sz="2800" dirty="0">
              <a:effectLst/>
              <a:latin typeface="Arial" panose="020B0604020202020204" pitchFamily="34" charset="0"/>
              <a:ea typeface="Calibri" panose="020F0502020204030204" pitchFamily="34" charset="0"/>
              <a:cs typeface="Times New Roman" panose="02020603050405020304" pitchFamily="18" charset="0"/>
            </a:endParaRPr>
          </a:p>
          <a:p>
            <a:pPr marL="914400" marR="0" lvl="1">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Once we’ve identified a need for instruction, it’s </a:t>
            </a:r>
            <a:r>
              <a:rPr lang="en-US" sz="1800" i="1" dirty="0">
                <a:effectLst/>
                <a:latin typeface="Arial" panose="020B0604020202020204" pitchFamily="34" charset="0"/>
                <a:ea typeface="Calibri" panose="020F0502020204030204" pitchFamily="34" charset="0"/>
                <a:cs typeface="Arial" panose="020B0604020202020204" pitchFamily="34" charset="0"/>
              </a:rPr>
              <a:t>OUR</a:t>
            </a:r>
            <a:r>
              <a:rPr lang="en-US" sz="1800" dirty="0">
                <a:effectLst/>
                <a:latin typeface="Arial" panose="020B0604020202020204" pitchFamily="34" charset="0"/>
                <a:ea typeface="Calibri" panose="020F0502020204030204" pitchFamily="34" charset="0"/>
                <a:cs typeface="Arial" panose="020B0604020202020204" pitchFamily="34" charset="0"/>
              </a:rPr>
              <a:t> responsibility to have a system or plan in place to support skill development and provide that instruction. We the information from the follow-up DESSA assessment to gather really specific information on a student so that we </a:t>
            </a:r>
            <a:r>
              <a:rPr lang="en-US" sz="1800" i="1" dirty="0">
                <a:effectLst/>
                <a:latin typeface="Arial" panose="020B0604020202020204" pitchFamily="34" charset="0"/>
                <a:ea typeface="Calibri" panose="020F0502020204030204" pitchFamily="34" charset="0"/>
                <a:cs typeface="Arial" panose="020B0604020202020204" pitchFamily="34" charset="0"/>
              </a:rPr>
              <a:t>can</a:t>
            </a:r>
            <a:r>
              <a:rPr lang="en-US" sz="1800" dirty="0">
                <a:effectLst/>
                <a:latin typeface="Arial" panose="020B0604020202020204" pitchFamily="34" charset="0"/>
                <a:ea typeface="Calibri" panose="020F0502020204030204" pitchFamily="34" charset="0"/>
                <a:cs typeface="Arial" panose="020B0604020202020204" pitchFamily="34" charset="0"/>
              </a:rPr>
              <a:t> support them moving forward.</a:t>
            </a: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16</a:t>
            </a:fld>
            <a:endParaRPr lang="en-US"/>
          </a:p>
        </p:txBody>
      </p:sp>
    </p:spTree>
    <p:extLst>
      <p:ext uri="{BB962C8B-B14F-4D97-AF65-F5344CB8AC3E}">
        <p14:creationId xmlns:p14="http://schemas.microsoft.com/office/powerpoint/2010/main" val="354049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3200" b="0" i="0" u="none" strike="noStrike" baseline="0" dirty="0">
                <a:latin typeface="Garamond" panose="02020404030301010803" pitchFamily="18" charset="0"/>
              </a:rPr>
              <a:t>The DESSA standardization sample closely approximated the student population of the United States with respect to age, gender, geographic region of residence, race, ethnicity, and socioeconomic status. </a:t>
            </a:r>
          </a:p>
          <a:p>
            <a:pPr algn="l"/>
            <a:r>
              <a:rPr lang="en-US" sz="1600" dirty="0"/>
              <a:t>From the standardization sample, we can anticipate that the majority of students (68%) will demonstrate typical patterns of development when it comes to their social and emotional skills, and that 16% of students will demonstrate strengths in these areas, as well as 16% of students indicating a need for instruction.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Calibri"/>
                <a:ea typeface="Calibri" panose="020F0502020204030204" pitchFamily="34" charset="0"/>
                <a:cs typeface="Calibri"/>
              </a:rPr>
              <a:t>The DESSA manual details the development and standardization of the assessments, including the psychometric properties (validity and reliability), and specific directions for administering, scoring, and interpreting the results of the assessments. The DESSA manuals can be downloaded from the Aperture website (under the “DESSA” tab), for more information about those details. </a:t>
            </a:r>
          </a:p>
        </p:txBody>
      </p:sp>
    </p:spTree>
    <p:extLst>
      <p:ext uri="{BB962C8B-B14F-4D97-AF65-F5344CB8AC3E}">
        <p14:creationId xmlns:p14="http://schemas.microsoft.com/office/powerpoint/2010/main" val="257329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0" dirty="0">
                <a:effectLst/>
                <a:latin typeface="Calibri" panose="020F0502020204030204" pitchFamily="34" charset="0"/>
                <a:ea typeface="Calibri" panose="020F0502020204030204" pitchFamily="34" charset="0"/>
                <a:cs typeface="Calibri" panose="020F0502020204030204" pitchFamily="34" charset="0"/>
              </a:rPr>
              <a:t>Earlier in the session, we identified data collection as an </a:t>
            </a:r>
            <a:r>
              <a:rPr lang="en-US" sz="1800" b="0" i="0" dirty="0">
                <a:solidFill>
                  <a:srgbClr val="75767A"/>
                </a:solidFill>
                <a:effectLst/>
                <a:latin typeface="Montserrat" panose="00000500000000000000" pitchFamily="2" charset="0"/>
              </a:rPr>
              <a:t>important part of any SEL program, as it can help to drive meaningful change and evaluate outcomes.</a:t>
            </a:r>
            <a:endParaRPr lang="en-US" sz="1600" dirty="0"/>
          </a:p>
          <a:p>
            <a:r>
              <a:rPr lang="en-US" sz="1600" dirty="0"/>
              <a:t>The DESSA assessment is utilized for </a:t>
            </a:r>
            <a:r>
              <a:rPr lang="en-US" sz="1600" b="0" i="0" dirty="0">
                <a:cs typeface="Calibri"/>
              </a:rPr>
              <a:t>u</a:t>
            </a:r>
            <a:r>
              <a:rPr lang="en-US" sz="1600" b="0" i="0" dirty="0">
                <a:ea typeface="Calibri" panose="020F0502020204030204" pitchFamily="34" charset="0"/>
                <a:cs typeface="Calibri"/>
              </a:rPr>
              <a:t>niversal screening, progress monitoring, and outcome measurement, including program evaluation. </a:t>
            </a:r>
            <a:endParaRPr lang="en-US" sz="3200" b="0" i="0" dirty="0">
              <a:effectLst/>
              <a:latin typeface="Arial" panose="020B0604020202020204" pitchFamily="34" charset="0"/>
              <a:ea typeface="Calibri" panose="020F0502020204030204" pitchFamily="34" charset="0"/>
              <a:cs typeface="Calibri"/>
            </a:endParaRPr>
          </a:p>
          <a:p>
            <a:pPr lvl="0"/>
            <a:r>
              <a:rPr lang="en-US" sz="3200" b="0" i="0" dirty="0">
                <a:effectLst/>
                <a:latin typeface="Arial" panose="020B0604020202020204" pitchFamily="34" charset="0"/>
                <a:ea typeface="Calibri" panose="020F0502020204030204" pitchFamily="34" charset="0"/>
                <a:cs typeface="Calibri"/>
              </a:rPr>
              <a:t>The implementation of this data collection process may depend on </a:t>
            </a:r>
            <a:r>
              <a:rPr lang="en-US" sz="3200" dirty="0">
                <a:effectLst/>
                <a:latin typeface="Arial" panose="020B0604020202020204" pitchFamily="34" charset="0"/>
                <a:ea typeface="Calibri" panose="020F0502020204030204" pitchFamily="34" charset="0"/>
                <a:cs typeface="Arial" panose="020B0604020202020204" pitchFamily="34" charset="0"/>
              </a:rPr>
              <a:t>your school’s approach to SEL, and we will cover the general implementation timeline later.</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600" b="1" i="1" dirty="0"/>
              <a:t>(Click) </a:t>
            </a:r>
            <a:r>
              <a:rPr lang="en-US" sz="1600" dirty="0"/>
              <a:t>Additionally, this information will be beneficial for your roles as school leaders, as it can help to inform school-wide improvement plans and support funding requests. You may choose to utilize this data to create school-wide goals or to demonstrate the value of services, supports, and resources for students and educators on grant or other funding applications.</a:t>
            </a:r>
            <a:endParaRPr lang="en-US" sz="1600" b="0" i="0" dirty="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18</a:t>
            </a:fld>
            <a:endParaRPr lang="en-US"/>
          </a:p>
        </p:txBody>
      </p:sp>
    </p:spTree>
    <p:extLst>
      <p:ext uri="{BB962C8B-B14F-4D97-AF65-F5344CB8AC3E}">
        <p14:creationId xmlns:p14="http://schemas.microsoft.com/office/powerpoint/2010/main" val="2904984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To recap, the DESSA-mini screener results in one score that provides an overall picture of the student’s social and emotional skills. Using the t-score and descriptive category that is yielded, we can consider how best to support the student’s growth in social, emotional, and academic areas.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We understand it was a lot of information, so let’s debrief in a reflection. As you reflect on what you learned about the DESSA, what questions, curiosities, or epiphanies do you have?</a:t>
            </a:r>
          </a:p>
        </p:txBody>
      </p:sp>
      <p:sp>
        <p:nvSpPr>
          <p:cNvPr id="4" name="Slide Number Placeholder 3"/>
          <p:cNvSpPr>
            <a:spLocks noGrp="1"/>
          </p:cNvSpPr>
          <p:nvPr>
            <p:ph type="sldNum" sz="quarter" idx="5"/>
          </p:nvPr>
        </p:nvSpPr>
        <p:spPr/>
        <p:txBody>
          <a:bodyPr/>
          <a:lstStyle/>
          <a:p>
            <a:fld id="{5469EFAD-A0D4-47A4-B2D3-6A0DF83874FB}" type="slidenum">
              <a:rPr lang="en-US" smtClean="0"/>
              <a:t>19</a:t>
            </a:fld>
            <a:endParaRPr lang="en-US"/>
          </a:p>
        </p:txBody>
      </p:sp>
    </p:spTree>
    <p:extLst>
      <p:ext uri="{BB962C8B-B14F-4D97-AF65-F5344CB8AC3E}">
        <p14:creationId xmlns:p14="http://schemas.microsoft.com/office/powerpoint/2010/main" val="178976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In our time together, you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Aptos" panose="020B0004020202020204" pitchFamily="34" charset="0"/>
              </a:rPr>
              <a:t>Identify </a:t>
            </a:r>
            <a:r>
              <a:rPr lang="en-US" b="0" i="0" dirty="0">
                <a:solidFill>
                  <a:srgbClr val="747679"/>
                </a:solidFill>
                <a:effectLst/>
              </a:rPr>
              <a:t>key components of the DESSA assessments in order to support educators with implementation.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747679"/>
                </a:solidFill>
                <a:effectLst/>
              </a:rPr>
              <a:t>Learn best practices for completing ratings</a:t>
            </a:r>
            <a:r>
              <a:rPr lang="en-US" dirty="0">
                <a:solidFill>
                  <a:srgbClr val="747679"/>
                </a:solidFill>
              </a:rPr>
              <a:t> and interpreting</a:t>
            </a:r>
            <a:r>
              <a:rPr lang="en-US" b="0" i="0" dirty="0">
                <a:solidFill>
                  <a:srgbClr val="747679"/>
                </a:solidFill>
                <a:effectLst/>
              </a:rPr>
              <a:t> the scoring result categories, and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747679"/>
                </a:solidFill>
                <a:effectLst/>
              </a:rPr>
              <a:t>Explore features of the Educator Portal.</a:t>
            </a:r>
            <a:endParaRPr lang="en-US" dirty="0"/>
          </a:p>
          <a:p>
            <a:pPr marL="171450" indent="-171450">
              <a:buFont typeface="Arial" panose="020B0604020202020204" pitchFamily="34" charset="0"/>
              <a:buChar char="•"/>
            </a:pPr>
            <a:endParaRPr lang="en-US" b="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2</a:t>
            </a:fld>
            <a:endParaRPr lang="en-US"/>
          </a:p>
        </p:txBody>
      </p:sp>
    </p:spTree>
    <p:extLst>
      <p:ext uri="{BB962C8B-B14F-4D97-AF65-F5344CB8AC3E}">
        <p14:creationId xmlns:p14="http://schemas.microsoft.com/office/powerpoint/2010/main" val="470683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talked a lot about a strength-based approach and how that DESSA can support that mindset. In a few moments I will invite you into breakout rooms to talk about how a strength-based approach can improve elements of school culture and climate.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Before we do that though, I want to give you an opportunity to record your thoughts in your Workspace document. Let’s take about 2 minutes to jot down some thoughts around how a strength-based approach can improve conversations about student support, culture and climate, and family engagement.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OPEN Breakout Rooms 7 mins</a:t>
            </a:r>
          </a:p>
        </p:txBody>
      </p:sp>
      <p:sp>
        <p:nvSpPr>
          <p:cNvPr id="4" name="Slide Number Placeholder 3"/>
          <p:cNvSpPr>
            <a:spLocks noGrp="1"/>
          </p:cNvSpPr>
          <p:nvPr>
            <p:ph type="sldNum" sz="quarter" idx="5"/>
          </p:nvPr>
        </p:nvSpPr>
        <p:spPr/>
        <p:txBody>
          <a:bodyPr/>
          <a:lstStyle/>
          <a:p>
            <a:fld id="{5469EFAD-A0D4-47A4-B2D3-6A0DF83874FB}" type="slidenum">
              <a:rPr lang="en-US" smtClean="0"/>
              <a:t>20</a:t>
            </a:fld>
            <a:endParaRPr lang="en-US"/>
          </a:p>
        </p:txBody>
      </p:sp>
    </p:spTree>
    <p:extLst>
      <p:ext uri="{BB962C8B-B14F-4D97-AF65-F5344CB8AC3E}">
        <p14:creationId xmlns:p14="http://schemas.microsoft.com/office/powerpoint/2010/main" val="3130420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ptos" panose="020B0004020202020204" pitchFamily="34" charset="0"/>
              </a:rPr>
              <a:t>Now that we know what the DESSA is, let’s practice how to use it. It’s time to complete a rating.</a:t>
            </a:r>
          </a:p>
        </p:txBody>
      </p:sp>
      <p:sp>
        <p:nvSpPr>
          <p:cNvPr id="4" name="Slide Number Placeholder 3"/>
          <p:cNvSpPr>
            <a:spLocks noGrp="1"/>
          </p:cNvSpPr>
          <p:nvPr>
            <p:ph type="sldNum" sz="quarter" idx="5"/>
          </p:nvPr>
        </p:nvSpPr>
        <p:spPr/>
        <p:txBody>
          <a:bodyPr/>
          <a:lstStyle/>
          <a:p>
            <a:fld id="{5469EFAD-A0D4-47A4-B2D3-6A0DF83874FB}" type="slidenum">
              <a:rPr lang="en-US" smtClean="0"/>
              <a:t>21</a:t>
            </a:fld>
            <a:endParaRPr lang="en-US"/>
          </a:p>
        </p:txBody>
      </p:sp>
    </p:spTree>
    <p:extLst>
      <p:ext uri="{BB962C8B-B14F-4D97-AF65-F5344CB8AC3E}">
        <p14:creationId xmlns:p14="http://schemas.microsoft.com/office/powerpoint/2010/main" val="99526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r>
              <a:rPr lang="en-US" sz="1200" b="0" i="0" dirty="0"/>
              <a:t>In just a moment, we’ll take some time to complete a DESSA-mini as our next engagement activity. First, we’ll include some tips or best practices for completing ratings, whether you are the rater or you are supporting this implementation by sharing this information with staff.</a:t>
            </a:r>
          </a:p>
          <a:p>
            <a:pPr marL="457200" indent="-317500"/>
            <a:r>
              <a:rPr lang="en-US" sz="1200" b="1" i="1" dirty="0">
                <a:solidFill>
                  <a:srgbClr val="4472C4"/>
                </a:solidFill>
                <a:effectLst/>
                <a:latin typeface="Calibri"/>
                <a:ea typeface="Calibri" panose="020F0502020204030204" pitchFamily="34" charset="0"/>
                <a:cs typeface="Calibri"/>
              </a:rPr>
              <a:t>(Click) </a:t>
            </a:r>
            <a:r>
              <a:rPr lang="en-US" sz="1200" dirty="0">
                <a:effectLst/>
                <a:latin typeface="Calibri"/>
                <a:ea typeface="Calibri" panose="020F0502020204030204" pitchFamily="34" charset="0"/>
                <a:cs typeface="Calibri"/>
              </a:rPr>
              <a:t>Be intentional with observations.</a:t>
            </a:r>
            <a:r>
              <a:rPr lang="en-US" sz="1200" dirty="0">
                <a:latin typeface="Calibri"/>
                <a:ea typeface="Calibri" panose="020F0502020204030204" pitchFamily="34" charset="0"/>
                <a:cs typeface="Calibri"/>
              </a:rPr>
              <a:t> </a:t>
            </a:r>
            <a:r>
              <a:rPr lang="en-US" sz="1200" dirty="0">
                <a:effectLst/>
                <a:latin typeface="Calibri"/>
                <a:ea typeface="Calibri" panose="020F0502020204030204" pitchFamily="34" charset="0"/>
                <a:cs typeface="Calibri"/>
              </a:rPr>
              <a:t> Doing this helps you to get to know your students better, puts on a positive lens to look for strength-based behaviors, and also helps you to understand more about social and emotional competence.  It also allows for you to be less biased when observing your students.</a:t>
            </a:r>
          </a:p>
          <a:p>
            <a:pPr marL="457200" indent="-317500"/>
            <a:r>
              <a:rPr lang="en-US" sz="1200" b="1" i="1" dirty="0">
                <a:solidFill>
                  <a:srgbClr val="4472C4"/>
                </a:solidFill>
                <a:effectLst/>
                <a:latin typeface="Calibri"/>
                <a:ea typeface="Calibri" panose="020F0502020204030204" pitchFamily="34" charset="0"/>
                <a:cs typeface="Calibri"/>
              </a:rPr>
              <a:t>(Click) </a:t>
            </a:r>
            <a:r>
              <a:rPr lang="en-US" sz="1200" dirty="0">
                <a:effectLst/>
                <a:latin typeface="Calibri" panose="020F0502020204030204" pitchFamily="34" charset="0"/>
                <a:ea typeface="Calibri" panose="020F0502020204030204" pitchFamily="34" charset="0"/>
                <a:cs typeface="Arial" panose="020B0604020202020204" pitchFamily="34" charset="0"/>
              </a:rPr>
              <a:t>Familiarize yourself with the DESSA assessment questions.  The more you know about the assessment, the easier your intentional observation will be and the more accurately you will be able to complete your rating.  You can download the DESSA-mini/DESSA you will use from the support portal. I will show you where to find it later when we look at the online system.  Read it over, think about the behaviors it asks about, and when and how you might observe them. Do a sample rating on someone you know for practice.</a:t>
            </a:r>
          </a:p>
          <a:p>
            <a:pPr marL="457200" indent="-317500"/>
            <a:r>
              <a:rPr lang="en-US" sz="1200" b="1" i="1" dirty="0">
                <a:solidFill>
                  <a:srgbClr val="4472C4"/>
                </a:solidFill>
                <a:effectLst/>
                <a:latin typeface="Calibri"/>
                <a:ea typeface="Calibri" panose="020F0502020204030204" pitchFamily="34" charset="0"/>
                <a:cs typeface="Calibri"/>
              </a:rPr>
              <a:t>(Click) </a:t>
            </a:r>
            <a:r>
              <a:rPr lang="en-US" sz="1200" dirty="0">
                <a:effectLst/>
                <a:latin typeface="Calibri"/>
                <a:ea typeface="Calibri" panose="020F0502020204030204" pitchFamily="34" charset="0"/>
                <a:cs typeface="Calibri"/>
              </a:rPr>
              <a:t>Be strategic and think about activities that provide you a chance to see specific skills, and ways to provide students with an opportunity to demonstrate specific skills.</a:t>
            </a:r>
            <a:r>
              <a:rPr lang="en-US" sz="1200" dirty="0">
                <a:latin typeface="Calibri"/>
                <a:ea typeface="Calibri" panose="020F0502020204030204" pitchFamily="34" charset="0"/>
                <a:cs typeface="Calibri"/>
              </a:rPr>
              <a:t> </a:t>
            </a:r>
            <a:r>
              <a:rPr lang="en-US" sz="1200" dirty="0">
                <a:effectLst/>
                <a:latin typeface="Calibri"/>
                <a:ea typeface="Calibri" panose="020F0502020204030204" pitchFamily="34" charset="0"/>
                <a:cs typeface="Calibri"/>
              </a:rPr>
              <a:t> Remember, to observe intentionally and from a strengths-based lens, do not complete observations during a time when you know the student is struggling or exhibiting maladaptive behaviors.</a:t>
            </a:r>
            <a:r>
              <a:rPr lang="en-US" sz="1200" b="1" i="1" dirty="0">
                <a:solidFill>
                  <a:srgbClr val="4472C4"/>
                </a:solidFill>
                <a:effectLst/>
                <a:latin typeface="Calibri"/>
                <a:ea typeface="Calibri" panose="020F0502020204030204" pitchFamily="34" charset="0"/>
                <a:cs typeface="Calibri"/>
              </a:rPr>
              <a:t> (Click) </a:t>
            </a:r>
            <a:r>
              <a:rPr lang="en-US" sz="1200" dirty="0">
                <a:effectLst/>
                <a:latin typeface="Calibri" panose="020F0502020204030204" pitchFamily="34" charset="0"/>
                <a:ea typeface="Calibri" panose="020F0502020204030204" pitchFamily="34" charset="0"/>
                <a:cs typeface="Arial" panose="020B0604020202020204" pitchFamily="34" charset="0"/>
              </a:rPr>
              <a:t>Think broadly and try not to overthink or over analyze especially when completing the rating for the DESSA-mini.  Ask yourselves simple questions like this: </a:t>
            </a:r>
            <a:r>
              <a:rPr lang="en-US" sz="1200" dirty="0">
                <a:effectLst/>
                <a:latin typeface="Calibri" panose="020F0502020204030204" pitchFamily="34" charset="0"/>
                <a:ea typeface="Calibri" panose="020F0502020204030204" pitchFamily="34" charset="0"/>
                <a:cs typeface="Times New Roman" panose="02020603050405020304" pitchFamily="18" charset="0"/>
              </a:rPr>
              <a:t>What can students do on their own? How often do they do it?</a:t>
            </a:r>
          </a:p>
          <a:p>
            <a:pPr marL="457200" indent="-317500"/>
            <a:r>
              <a:rPr lang="en-US" sz="1200" b="1" i="1" dirty="0">
                <a:solidFill>
                  <a:srgbClr val="4472C4"/>
                </a:solidFill>
                <a:effectLst/>
                <a:latin typeface="Calibri"/>
                <a:ea typeface="Calibri" panose="020F0502020204030204" pitchFamily="34" charset="0"/>
                <a:cs typeface="Calibri"/>
              </a:rPr>
              <a:t>(Click) </a:t>
            </a:r>
            <a:r>
              <a:rPr lang="en-US" sz="1200" dirty="0">
                <a:effectLst/>
                <a:latin typeface="Calibri" panose="020F0502020204030204" pitchFamily="34" charset="0"/>
                <a:ea typeface="Calibri" panose="020F0502020204030204" pitchFamily="34" charset="0"/>
                <a:cs typeface="Arial" panose="020B0604020202020204" pitchFamily="34" charset="0"/>
              </a:rPr>
              <a:t>Stick to the facts. Raters will base their rating on the last 4 weeks with the student, not an interpretation or what they have “heard” about the student.  Remember an intentional observation and accurate rating will be unbiased and based only on what the rater views during the observation period.  </a:t>
            </a:r>
          </a:p>
          <a:p>
            <a:pPr marL="457200" indent="-317500"/>
            <a:r>
              <a:rPr lang="en-US" sz="1200" b="1" i="1" dirty="0">
                <a:solidFill>
                  <a:srgbClr val="4472C4"/>
                </a:solidFill>
                <a:effectLst/>
                <a:latin typeface="Calibri"/>
                <a:ea typeface="Calibri" panose="020F0502020204030204" pitchFamily="34" charset="0"/>
                <a:cs typeface="Calibri"/>
              </a:rPr>
              <a:t>(Click) </a:t>
            </a:r>
            <a:r>
              <a:rPr lang="en-US" sz="1200" b="0" i="0" dirty="0">
                <a:solidFill>
                  <a:srgbClr val="4472C4"/>
                </a:solidFill>
                <a:effectLst/>
                <a:latin typeface="Calibri" panose="020F0502020204030204" pitchFamily="34" charset="0"/>
                <a:ea typeface="Calibri" panose="020F0502020204030204" pitchFamily="34" charset="0"/>
                <a:cs typeface="Arial" panose="020B0604020202020204" pitchFamily="34" charset="0"/>
              </a:rPr>
              <a:t>Finally, it’s important to plan your rating time. School leaders are encouraged to identify a time for educators to complete the ratings, such as during or in lieu of a staff meeting or PLC.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22</a:t>
            </a:fld>
            <a:endParaRPr lang="en-US"/>
          </a:p>
        </p:txBody>
      </p:sp>
    </p:spTree>
    <p:extLst>
      <p:ext uri="{BB962C8B-B14F-4D97-AF65-F5344CB8AC3E}">
        <p14:creationId xmlns:p14="http://schemas.microsoft.com/office/powerpoint/2010/main" val="2392251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40B4E3"/>
                </a:solidFill>
                <a:latin typeface="Proxima Nova Semibold" panose="02000506030000020004"/>
              </a:rPr>
              <a:t>Let’s practice completing the DESSA-mini.</a:t>
            </a:r>
          </a:p>
          <a:p>
            <a:endParaRPr lang="en-US" sz="1200" b="1" dirty="0">
              <a:solidFill>
                <a:srgbClr val="40B4E3"/>
              </a:solidFill>
              <a:latin typeface="Proxima Nova Semibold" panose="02000506030000020004"/>
            </a:endParaRPr>
          </a:p>
          <a:p>
            <a:r>
              <a:rPr lang="en-US" sz="1200" b="1" dirty="0">
                <a:solidFill>
                  <a:srgbClr val="40B4E3"/>
                </a:solidFill>
                <a:latin typeface="Proxima Nova Semibold" panose="02000506030000020004"/>
              </a:rPr>
              <a:t>Directions: </a:t>
            </a:r>
          </a:p>
          <a:p>
            <a:endParaRPr lang="en-US" sz="1200" dirty="0">
              <a:solidFill>
                <a:schemeClr val="tx1"/>
              </a:solidFill>
              <a:latin typeface="Proxima Nova Semibold" panose="02000506030000020004"/>
            </a:endParaRPr>
          </a:p>
          <a:p>
            <a:pPr marL="285750" indent="-285750">
              <a:buFont typeface="Arial" panose="020B0604020202020204" pitchFamily="34" charset="0"/>
              <a:buChar char="•"/>
            </a:pPr>
            <a:r>
              <a:rPr lang="en-US" sz="1200" dirty="0">
                <a:solidFill>
                  <a:schemeClr val="tx1"/>
                </a:solidFill>
                <a:latin typeface="Proxima Nova Semibold" panose="02000506030000020004"/>
              </a:rPr>
              <a:t>On your own, complete the rating on yourself or with someone in mind </a:t>
            </a:r>
          </a:p>
          <a:p>
            <a:r>
              <a:rPr lang="en-US" sz="1200" dirty="0">
                <a:solidFill>
                  <a:schemeClr val="tx1"/>
                </a:solidFill>
                <a:latin typeface="Proxima Nova Semibold" panose="02000506030000020004"/>
              </a:rPr>
              <a:t> </a:t>
            </a:r>
          </a:p>
          <a:p>
            <a:pPr marL="285750" indent="-285750">
              <a:buFont typeface="Arial" panose="020B0604020202020204" pitchFamily="34" charset="0"/>
              <a:buChar char="•"/>
            </a:pPr>
            <a:r>
              <a:rPr lang="en-US" sz="1200" dirty="0">
                <a:solidFill>
                  <a:schemeClr val="tx1"/>
                </a:solidFill>
                <a:latin typeface="Proxima Nova Semibold" panose="02000506030000020004"/>
              </a:rPr>
              <a:t>Consider areas of strength based on your responses</a:t>
            </a:r>
          </a:p>
        </p:txBody>
      </p:sp>
      <p:sp>
        <p:nvSpPr>
          <p:cNvPr id="4" name="Slide Number Placeholder 3"/>
          <p:cNvSpPr>
            <a:spLocks noGrp="1"/>
          </p:cNvSpPr>
          <p:nvPr>
            <p:ph type="sldNum" sz="quarter" idx="5"/>
          </p:nvPr>
        </p:nvSpPr>
        <p:spPr/>
        <p:txBody>
          <a:bodyPr/>
          <a:lstStyle/>
          <a:p>
            <a:fld id="{5469EFAD-A0D4-47A4-B2D3-6A0DF83874FB}" type="slidenum">
              <a:rPr lang="en-US" smtClean="0"/>
              <a:t>23</a:t>
            </a:fld>
            <a:endParaRPr lang="en-US"/>
          </a:p>
        </p:txBody>
      </p:sp>
    </p:spTree>
    <p:extLst>
      <p:ext uri="{BB962C8B-B14F-4D97-AF65-F5344CB8AC3E}">
        <p14:creationId xmlns:p14="http://schemas.microsoft.com/office/powerpoint/2010/main" val="2268299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moment, I will invite you</a:t>
            </a:r>
            <a:r>
              <a:rPr lang="en-US" i="0" dirty="0"/>
              <a:t> to reflect on the following questions individually, and record your response on your workspace document: </a:t>
            </a:r>
            <a:r>
              <a:rPr lang="en-US" dirty="0"/>
              <a:t>“</a:t>
            </a:r>
            <a:r>
              <a:rPr lang="en-US" sz="1200" dirty="0">
                <a:solidFill>
                  <a:srgbClr val="747679"/>
                </a:solidFill>
                <a:latin typeface="Proxima Nova Semibold" panose="02000506030000020004"/>
              </a:rPr>
              <a:t>Based on your knowledge of the DESSA, which competency represents your greatest strength?, Which competency represents your greatest area of need?, and How can you use your strengths to improve your area of need?</a:t>
            </a:r>
            <a:r>
              <a:rPr lang="en-US" dirty="0"/>
              <a:t>”</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Alright, I am about to open our breakout rooms, but before I do I want to encourage you to introduce yourself using the information on the slide when you first get into the room, and then answer the questions from there. </a:t>
            </a:r>
            <a:r>
              <a:rPr lang="en-US" b="1" dirty="0"/>
              <a:t>[Enter Intro Info into chat]</a:t>
            </a:r>
            <a:r>
              <a:rPr lang="en-US" dirty="0"/>
              <a:t> </a:t>
            </a:r>
            <a:r>
              <a:rPr lang="en-US"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[Open breakout rooms- 2 participants per room- set timer for 4 minutes so at 5 minutes everyone comes back]</a:t>
            </a:r>
          </a:p>
          <a:p>
            <a:pPr marL="171450" indent="-171450">
              <a:buFont typeface="Arial" panose="020B0604020202020204" pitchFamily="34" charset="0"/>
              <a:buChar char="•"/>
            </a:pPr>
            <a:r>
              <a:rPr lang="en-US" b="1" dirty="0"/>
              <a:t>After breakout-</a:t>
            </a:r>
            <a:r>
              <a:rPr lang="en-US" b="0" dirty="0"/>
              <a:t> Welcome back everyone! We’ll take 2 takeaways for our whole group share. </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24</a:t>
            </a:fld>
            <a:endParaRPr lang="en-US"/>
          </a:p>
        </p:txBody>
      </p:sp>
    </p:spTree>
    <p:extLst>
      <p:ext uri="{BB962C8B-B14F-4D97-AF65-F5344CB8AC3E}">
        <p14:creationId xmlns:p14="http://schemas.microsoft.com/office/powerpoint/2010/main" val="2806492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ptos" panose="020B0004020202020204" pitchFamily="34" charset="0"/>
              </a:rPr>
              <a:t>Now that we’ve covered the DESSA and ratings, let’s walk through the Educator Portal!</a:t>
            </a:r>
          </a:p>
        </p:txBody>
      </p:sp>
      <p:sp>
        <p:nvSpPr>
          <p:cNvPr id="4" name="Slide Number Placeholder 3"/>
          <p:cNvSpPr>
            <a:spLocks noGrp="1"/>
          </p:cNvSpPr>
          <p:nvPr>
            <p:ph type="sldNum" sz="quarter" idx="5"/>
          </p:nvPr>
        </p:nvSpPr>
        <p:spPr/>
        <p:txBody>
          <a:bodyPr/>
          <a:lstStyle/>
          <a:p>
            <a:fld id="{5469EFAD-A0D4-47A4-B2D3-6A0DF83874FB}" type="slidenum">
              <a:rPr lang="en-US" smtClean="0"/>
              <a:t>25</a:t>
            </a:fld>
            <a:endParaRPr lang="en-US"/>
          </a:p>
        </p:txBody>
      </p:sp>
    </p:spTree>
    <p:extLst>
      <p:ext uri="{BB962C8B-B14F-4D97-AF65-F5344CB8AC3E}">
        <p14:creationId xmlns:p14="http://schemas.microsoft.com/office/powerpoint/2010/main" val="260115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Char char="●"/>
              <a:tabLst>
                <a:tab pos="457200" algn="l"/>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are 3 different types of user access.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user access in the Aperture System dictates what information is displayed on the dashboard and the types or amount of data viewable in your Aperture System account.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100" dirty="0">
                <a:effectLst/>
                <a:latin typeface="Calibri" panose="020F0502020204030204" pitchFamily="34" charset="0"/>
                <a:ea typeface="Calibri" panose="020F0502020204030204" pitchFamily="34" charset="0"/>
                <a:cs typeface="Times New Roman" panose="02020603050405020304" pitchFamily="18" charset="0"/>
              </a:rPr>
              <a:t>First, the Program Administrator access is typically provided to district leaders or other staff responsible for setting up rostering, assessment windows, and rating assignments. Program administrator access will allow the user to view data for all sites within their district. </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100" dirty="0">
                <a:effectLst/>
                <a:latin typeface="Calibri" panose="020F0502020204030204" pitchFamily="34" charset="0"/>
                <a:ea typeface="Calibri" panose="020F0502020204030204" pitchFamily="34" charset="0"/>
                <a:cs typeface="Times New Roman" panose="02020603050405020304" pitchFamily="18" charset="0"/>
              </a:rPr>
              <a:t>Next, the Site Leader access is generally provided to school or site-based leaders, including Principals and Assistant Principals, as well as other leaders that may need access to data across the campus, such as School Counselors, School Psychologists, Social Workers, etc. Site Leader access will allow the user to access to data for their specific site.</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(Click) </a:t>
            </a:r>
            <a:r>
              <a:rPr lang="en-US" sz="1100" dirty="0">
                <a:effectLst/>
                <a:latin typeface="Calibri" panose="020F0502020204030204" pitchFamily="34" charset="0"/>
                <a:ea typeface="Calibri" panose="020F0502020204030204" pitchFamily="34" charset="0"/>
                <a:cs typeface="Times New Roman" panose="02020603050405020304" pitchFamily="18" charset="0"/>
              </a:rPr>
              <a:t>Finally, the Rater access is provided to educators that are assigned to complete ratings within the Aperture System. The Rater access allows for educators to complete DESSA assessment for the students that they have been assigned to rate and view the data for their assigned students.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26</a:t>
            </a:fld>
            <a:endParaRPr lang="en-US"/>
          </a:p>
        </p:txBody>
      </p:sp>
    </p:spTree>
    <p:extLst>
      <p:ext uri="{BB962C8B-B14F-4D97-AF65-F5344CB8AC3E}">
        <p14:creationId xmlns:p14="http://schemas.microsoft.com/office/powerpoint/2010/main" val="1750684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tab pos="457200" algn="l"/>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you log in to your account, the dashboard will provide a quick snapshot of the rating progress and data that has been collected based on the current or most recent rating window.</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tab pos="457200" algn="l"/>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user access in the Aperture System dictates what information is displayed on the dashboard and the types or amount of data viewable in your Aperture System account.</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27</a:t>
            </a:fld>
            <a:endParaRPr lang="en-US"/>
          </a:p>
        </p:txBody>
      </p:sp>
    </p:spTree>
    <p:extLst>
      <p:ext uri="{BB962C8B-B14F-4D97-AF65-F5344CB8AC3E}">
        <p14:creationId xmlns:p14="http://schemas.microsoft.com/office/powerpoint/2010/main" val="83953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buFont typeface="Arial" panose="020B0604020202020204" pitchFamily="34" charset="0"/>
              <a:buChar char="•"/>
            </a:pPr>
            <a:r>
              <a:rPr lang="en-US" b="0" dirty="0">
                <a:latin typeface="Calibri"/>
                <a:cs typeface="Calibri"/>
              </a:rPr>
              <a:t>When a user first logs </a:t>
            </a:r>
            <a:r>
              <a:rPr lang="en-US" dirty="0">
                <a:latin typeface="Calibri"/>
                <a:cs typeface="Calibri"/>
              </a:rPr>
              <a:t>into the Aperture System, the dashboard will likely appear blank since there won’t be any ratings completed yet and therefore, there won’t be any data in the system.</a:t>
            </a:r>
          </a:p>
          <a:p>
            <a:pPr marL="457200" indent="-317500">
              <a:buFont typeface="Arial" panose="020B0604020202020204" pitchFamily="34" charset="0"/>
              <a:buChar char="•"/>
            </a:pPr>
            <a:r>
              <a:rPr lang="en-US" dirty="0">
                <a:latin typeface="Calibri"/>
                <a:cs typeface="Calibri"/>
              </a:rPr>
              <a:t>Once ratings begin to occur that data will populate in the system and be able to be viewed here as well in the data and insights tab, which we will go over in more detail in a few moments. </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28</a:t>
            </a:fld>
            <a:endParaRPr lang="en-US"/>
          </a:p>
        </p:txBody>
      </p:sp>
    </p:spTree>
    <p:extLst>
      <p:ext uri="{BB962C8B-B14F-4D97-AF65-F5344CB8AC3E}">
        <p14:creationId xmlns:p14="http://schemas.microsoft.com/office/powerpoint/2010/main" val="2417252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buFont typeface="Arial" panose="020B0604020202020204" pitchFamily="34" charset="0"/>
              <a:buChar char="•"/>
            </a:pPr>
            <a:r>
              <a:rPr lang="en-US" dirty="0"/>
              <a:t>Under the “Ratings” tab, educators will be able to view their assigned roster of students. </a:t>
            </a:r>
          </a:p>
          <a:p>
            <a:pPr marL="457200" indent="-317500">
              <a:buFont typeface="Arial" panose="020B0604020202020204" pitchFamily="34" charset="0"/>
              <a:buChar char="•"/>
            </a:pPr>
            <a:r>
              <a:rPr lang="en-US" dirty="0"/>
              <a:t>As a reminder, an educator will have to answer all 8 questions on a DESSA-mini. You can skip a question and come back to it; however, you cannot skip a question and complete the rating. </a:t>
            </a:r>
          </a:p>
          <a:p>
            <a:pPr marL="457200" indent="-317500">
              <a:buFont typeface="Arial" panose="020B0604020202020204" pitchFamily="34" charset="0"/>
              <a:buChar char="•"/>
            </a:pPr>
            <a:r>
              <a:rPr lang="en-US" dirty="0"/>
              <a:t>The circles on the left side of the student names indicate whether or not they’ve been rated, and the descriptive range in which they scored.</a:t>
            </a:r>
          </a:p>
          <a:p>
            <a:pPr marL="914400" lvl="1" indent="-317500">
              <a:buFont typeface="Arial" panose="020B0604020202020204" pitchFamily="34" charset="0"/>
              <a:buChar char="•"/>
            </a:pPr>
            <a:r>
              <a:rPr lang="en-US" dirty="0"/>
              <a:t>Gray signifies that they have not been rated, red means they have a need for instruction, blue means they scored in the typical range, and green means they scored in the strength range.</a:t>
            </a:r>
          </a:p>
          <a:p>
            <a:pPr marL="914400" lvl="1" indent="-317500">
              <a:buFont typeface="Arial" panose="020B0604020202020204" pitchFamily="34" charset="0"/>
              <a:buChar char="•"/>
            </a:pPr>
            <a:r>
              <a:rPr lang="en-US" dirty="0"/>
              <a:t>Students with a check mark have had a DESSA 2 completed.</a:t>
            </a:r>
          </a:p>
          <a:p>
            <a:pPr marL="914400" lvl="1" indent="-317500">
              <a:buFont typeface="Arial" panose="020B0604020202020204" pitchFamily="34" charset="0"/>
              <a:buChar char="•"/>
            </a:pPr>
            <a:r>
              <a:rPr lang="en-US" dirty="0"/>
              <a:t>Clicking on a student with a red circle and no check mark will automatically initiate a full assessment.</a:t>
            </a:r>
          </a:p>
          <a:p>
            <a:pPr marL="914400" lvl="1" indent="-317500">
              <a:buFont typeface="Arial" panose="020B0604020202020204" pitchFamily="34" charset="0"/>
              <a:buChar char="•"/>
            </a:pPr>
            <a:r>
              <a:rPr lang="en-US" dirty="0"/>
              <a:t>Click on a student with a blue or green circle and no check mark, will show you their T-Score and give you the option to progress monitor.</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29</a:t>
            </a:fld>
            <a:endParaRPr lang="en-US"/>
          </a:p>
        </p:txBody>
      </p:sp>
    </p:spTree>
    <p:extLst>
      <p:ext uri="{BB962C8B-B14F-4D97-AF65-F5344CB8AC3E}">
        <p14:creationId xmlns:p14="http://schemas.microsoft.com/office/powerpoint/2010/main" val="11916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opening activity, before dive right into content, we want to hear from you. When we open a training with hope, it centers us on our “why” and helps us frame our work accordingly. So, in the chat, please share your hopes for your school community this year.</a:t>
            </a:r>
          </a:p>
        </p:txBody>
      </p:sp>
      <p:sp>
        <p:nvSpPr>
          <p:cNvPr id="4" name="Slide Number Placeholder 3"/>
          <p:cNvSpPr>
            <a:spLocks noGrp="1"/>
          </p:cNvSpPr>
          <p:nvPr>
            <p:ph type="sldNum" sz="quarter" idx="5"/>
          </p:nvPr>
        </p:nvSpPr>
        <p:spPr/>
        <p:txBody>
          <a:bodyPr/>
          <a:lstStyle/>
          <a:p>
            <a:fld id="{5469EFAD-A0D4-47A4-B2D3-6A0DF83874FB}" type="slidenum">
              <a:rPr lang="en-US" smtClean="0"/>
              <a:t>3</a:t>
            </a:fld>
            <a:endParaRPr lang="en-US"/>
          </a:p>
        </p:txBody>
      </p:sp>
    </p:spTree>
    <p:extLst>
      <p:ext uri="{BB962C8B-B14F-4D97-AF65-F5344CB8AC3E}">
        <p14:creationId xmlns:p14="http://schemas.microsoft.com/office/powerpoint/2010/main" val="2795747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and Insights will give you just that: data from the DESSA assessments and insights into how you can support your students. </a:t>
            </a:r>
          </a:p>
          <a:p>
            <a:endParaRPr lang="en-US" dirty="0"/>
          </a:p>
          <a:p>
            <a:r>
              <a:rPr lang="en-US" dirty="0"/>
              <a:t>You’ll get </a:t>
            </a:r>
            <a:r>
              <a:rPr lang="en-US" sz="1200" b="1" dirty="0"/>
              <a:t>Real-time results, Interactive, filterable </a:t>
            </a:r>
            <a:r>
              <a:rPr lang="en-US" sz="1200" dirty="0"/>
              <a:t>charts, and </a:t>
            </a:r>
            <a:r>
              <a:rPr lang="en-US" sz="1200" b="1" dirty="0"/>
              <a:t>Downloadable </a:t>
            </a:r>
            <a:r>
              <a:rPr lang="en-US" sz="1200" dirty="0"/>
              <a:t>reports</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30</a:t>
            </a:fld>
            <a:endParaRPr lang="en-US"/>
          </a:p>
        </p:txBody>
      </p:sp>
    </p:spTree>
    <p:extLst>
      <p:ext uri="{BB962C8B-B14F-4D97-AF65-F5344CB8AC3E}">
        <p14:creationId xmlns:p14="http://schemas.microsoft.com/office/powerpoint/2010/main" val="1537843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Under the Strategies tab, there are resources for SEL instruction categorized by competency and grade level.</a:t>
            </a: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31</a:t>
            </a:fld>
            <a:endParaRPr lang="en-US"/>
          </a:p>
        </p:txBody>
      </p:sp>
    </p:spTree>
    <p:extLst>
      <p:ext uri="{BB962C8B-B14F-4D97-AF65-F5344CB8AC3E}">
        <p14:creationId xmlns:p14="http://schemas.microsoft.com/office/powerpoint/2010/main" val="866278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Choose your preferred learning modality in our Academy! </a:t>
            </a:r>
          </a:p>
          <a:p>
            <a:pPr marL="171450" indent="-171450">
              <a:buFont typeface="Arial" panose="020B0604020202020204" pitchFamily="34" charset="0"/>
              <a:buChar char="•"/>
            </a:pPr>
            <a:r>
              <a:rPr lang="en-US" dirty="0"/>
              <a:t>We offer self-paced courses for individuals who are new to the DESSA or those who just need a refresher.</a:t>
            </a:r>
          </a:p>
          <a:p>
            <a:pPr marL="171450" indent="-171450">
              <a:buFont typeface="Arial" panose="020B0604020202020204" pitchFamily="34" charset="0"/>
              <a:buChar char="•"/>
            </a:pPr>
            <a:r>
              <a:rPr lang="en-US" dirty="0"/>
              <a:t>Our on-demand video library provides short self-service videos that help users with DESSA implementation, and we offer live monthly office hours on pre-selected topics as well.</a:t>
            </a:r>
          </a:p>
          <a:p>
            <a:pPr marL="171450" indent="-171450">
              <a:buFont typeface="Arial" panose="020B0604020202020204" pitchFamily="34" charset="0"/>
              <a:buChar char="•"/>
            </a:pPr>
            <a:r>
              <a:rPr lang="en-US" dirty="0"/>
              <a:t>Our Support Portal is open 24/7, offering resources to help guide users through the DESSA system.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32</a:t>
            </a:fld>
            <a:endParaRPr lang="en-US"/>
          </a:p>
        </p:txBody>
      </p:sp>
    </p:spTree>
    <p:extLst>
      <p:ext uri="{BB962C8B-B14F-4D97-AF65-F5344CB8AC3E}">
        <p14:creationId xmlns:p14="http://schemas.microsoft.com/office/powerpoint/2010/main" val="234378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ptos" panose="020B0004020202020204" pitchFamily="34" charset="0"/>
              </a:rPr>
              <a:t>So, we know what the DESSA is, we know how to rate students using the DESSA, and we’ve ventured into the Educator Portal. Let’s now take a step back to talk through how all of this information fits within the full scope of implementation.</a:t>
            </a:r>
          </a:p>
        </p:txBody>
      </p:sp>
      <p:sp>
        <p:nvSpPr>
          <p:cNvPr id="4" name="Slide Number Placeholder 3"/>
          <p:cNvSpPr>
            <a:spLocks noGrp="1"/>
          </p:cNvSpPr>
          <p:nvPr>
            <p:ph type="sldNum" sz="quarter" idx="5"/>
          </p:nvPr>
        </p:nvSpPr>
        <p:spPr/>
        <p:txBody>
          <a:bodyPr/>
          <a:lstStyle/>
          <a:p>
            <a:fld id="{5469EFAD-A0D4-47A4-B2D3-6A0DF83874FB}" type="slidenum">
              <a:rPr lang="en-US" smtClean="0"/>
              <a:t>33</a:t>
            </a:fld>
            <a:endParaRPr lang="en-US"/>
          </a:p>
        </p:txBody>
      </p:sp>
    </p:spTree>
    <p:extLst>
      <p:ext uri="{BB962C8B-B14F-4D97-AF65-F5344CB8AC3E}">
        <p14:creationId xmlns:p14="http://schemas.microsoft.com/office/powerpoint/2010/main" val="97943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It helps to calibrate on the what the DESSA assessment process typically includes, keeping in mind that every district or school site may have some different processes in places based on their implementation plan</a:t>
            </a:r>
            <a:r>
              <a:rPr lang="en-US" dirty="0"/>
              <a:t> </a:t>
            </a:r>
            <a:endParaRPr lang="en-US" sz="1100" b="0" dirty="0"/>
          </a:p>
          <a:p>
            <a:pPr marL="457200" indent="-317500"/>
            <a:r>
              <a:rPr lang="en-US" sz="1100" b="1" i="1" dirty="0"/>
              <a:t>(Click) </a:t>
            </a:r>
            <a:r>
              <a:rPr lang="en-US" sz="1100" b="0" dirty="0"/>
              <a:t>Generally speaking:</a:t>
            </a:r>
          </a:p>
          <a:p>
            <a:pPr lvl="1"/>
            <a:r>
              <a:rPr lang="en-US" dirty="0"/>
              <a:t>After the beginning of the school year, once the educator has had a minimum of 4 weeks to observe their class, all students are screened using the DESSA-mini. A follow up DESSA assessment is typically completed if a student demonstrates a need for instruction based on the DESSA-mini results.</a:t>
            </a:r>
            <a:endParaRPr lang="en-US" sz="1100" b="0" dirty="0"/>
          </a:p>
          <a:p>
            <a:pPr marL="914400" lvl="1" indent="-317500"/>
            <a:r>
              <a:rPr lang="en-US" sz="1100" b="0" dirty="0"/>
              <a:t>A mid-assessment rating window is opened for educators to gather more data and a post-assessment is completed prior to the end of the school year </a:t>
            </a:r>
          </a:p>
          <a:p>
            <a:pPr marL="457200" lvl="0" indent="-317500"/>
            <a:r>
              <a:rPr lang="en-US" sz="1100" b="1" i="1" dirty="0"/>
              <a:t>(Click) </a:t>
            </a:r>
            <a:r>
              <a:rPr lang="en-US" sz="1100" b="0" dirty="0"/>
              <a:t>Throughout the school year, ongoing, universal, and data-driven instruction of social and emotional skills is provided to all students, and targeted intervention and/or individualized instruction is provided to students who demonstrate a need for further support in specific skills areas, typically in the small group or individual setting</a:t>
            </a:r>
          </a:p>
          <a:p>
            <a:pPr marL="457200" lvl="0" indent="-317500"/>
            <a:r>
              <a:rPr lang="en-US" sz="1100" b="0" dirty="0"/>
              <a:t>Additionally, throughout the school year, staff are having discussions about the data they collect or best practices for supporting students in this development, and are working together to create a supportive school culture and climate, the foundation for students to grow </a:t>
            </a:r>
          </a:p>
          <a:p>
            <a:pPr marL="457200" lvl="0" indent="-317500"/>
            <a:r>
              <a:rPr lang="en-US" sz="1100" b="1" i="1" dirty="0"/>
              <a:t>(Click) </a:t>
            </a:r>
            <a:r>
              <a:rPr lang="en-US" sz="1100" b="0" dirty="0"/>
              <a:t>A key point to keep in mind, regardless of what this process may look like at your site, is that the teaching and learning of social and emotional competencies are continuous. </a:t>
            </a:r>
          </a:p>
          <a:p>
            <a:pPr marL="914400" lvl="1" indent="-317500"/>
            <a:r>
              <a:rPr lang="en-US" sz="1100" b="0" dirty="0"/>
              <a:t>Educators are constantly teaching these skills, whether it’s through explicit instruction, modeling, or relationship building with students.</a:t>
            </a:r>
          </a:p>
          <a:p>
            <a:pPr marL="914400" lvl="1" indent="-317500"/>
            <a:r>
              <a:rPr lang="en-US" sz="1100" b="0" dirty="0"/>
              <a:t>Students are constantly learning from each other, about themselves, and by interacting with adults within their school environment.</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dirty="0"/>
              <a:t>It’s not just during the rating windows of collecting data that we are actively involved in this process</a:t>
            </a:r>
            <a:r>
              <a:rPr lang="en-US" dirty="0"/>
              <a:t>;</a:t>
            </a:r>
            <a:r>
              <a:rPr lang="en-US" sz="1100" b="0" dirty="0"/>
              <a:t> it’s all year round.</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34</a:t>
            </a:fld>
            <a:endParaRPr lang="en-US"/>
          </a:p>
        </p:txBody>
      </p:sp>
    </p:spTree>
    <p:extLst>
      <p:ext uri="{BB962C8B-B14F-4D97-AF65-F5344CB8AC3E}">
        <p14:creationId xmlns:p14="http://schemas.microsoft.com/office/powerpoint/2010/main" val="2653363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dirty="0">
                <a:solidFill>
                  <a:srgbClr val="000000"/>
                </a:solidFill>
                <a:effectLst/>
                <a:latin typeface="Arial" panose="020B0604020202020204" pitchFamily="34" charset="0"/>
                <a:ea typeface="游明朝" panose="02020400000000000000" pitchFamily="18" charset="-128"/>
              </a:rPr>
              <a:t>With that said, important to keep in mind that: </a:t>
            </a:r>
            <a:r>
              <a:rPr lang="en-US" sz="1100" b="1" i="0" dirty="0">
                <a:solidFill>
                  <a:srgbClr val="000000"/>
                </a:solidFill>
                <a:effectLst/>
                <a:latin typeface="Arial" panose="020B0604020202020204" pitchFamily="34" charset="0"/>
                <a:ea typeface="游明朝" panose="02020400000000000000" pitchFamily="18" charset="-128"/>
              </a:rPr>
              <a:t>IMPLEMENTATION</a:t>
            </a:r>
            <a:r>
              <a:rPr lang="en-US" sz="1050" b="0" i="0" dirty="0">
                <a:solidFill>
                  <a:srgbClr val="000000"/>
                </a:solidFill>
                <a:effectLst/>
                <a:latin typeface="Arial" panose="020B0604020202020204" pitchFamily="34" charset="0"/>
              </a:rPr>
              <a:t> is a </a:t>
            </a:r>
            <a:r>
              <a:rPr lang="en-US" sz="1050" b="1" i="0" dirty="0">
                <a:solidFill>
                  <a:srgbClr val="000000"/>
                </a:solidFill>
                <a:effectLst/>
                <a:latin typeface="Arial" panose="020B0604020202020204" pitchFamily="34" charset="0"/>
              </a:rPr>
              <a:t>PROCESS</a:t>
            </a:r>
            <a:r>
              <a:rPr lang="en-US" sz="1050" b="0" i="0" dirty="0">
                <a:solidFill>
                  <a:srgbClr val="000000"/>
                </a:solidFill>
                <a:effectLst/>
                <a:latin typeface="Arial" panose="020B0604020202020204" pitchFamily="34" charset="0"/>
              </a:rPr>
              <a:t> that requires intentional </a:t>
            </a:r>
            <a:r>
              <a:rPr lang="en-US" sz="1050" b="1" i="0" dirty="0">
                <a:solidFill>
                  <a:srgbClr val="000000"/>
                </a:solidFill>
                <a:effectLst/>
                <a:latin typeface="Arial" panose="020B0604020202020204" pitchFamily="34" charset="0"/>
              </a:rPr>
              <a:t>PLANNING</a:t>
            </a:r>
            <a:r>
              <a:rPr lang="en-US" sz="1050" b="0" i="0" dirty="0">
                <a:solidFill>
                  <a:srgbClr val="000000"/>
                </a:solidFill>
                <a:effectLst/>
                <a:latin typeface="Arial" panose="020B0604020202020204" pitchFamily="34" charset="0"/>
              </a:rPr>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050" b="0" i="0" dirty="0">
                <a:solidFill>
                  <a:srgbClr val="000000"/>
                </a:solidFill>
                <a:effectLst/>
                <a:latin typeface="Arial" panose="020B0604020202020204" pitchFamily="34" charset="0"/>
              </a:rPr>
              <a:t>There is naturally a continuum or life cycle of any kind of programmatic implementation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050" b="0" i="0" dirty="0">
                <a:solidFill>
                  <a:srgbClr val="000000"/>
                </a:solidFill>
                <a:effectLst/>
                <a:latin typeface="Arial" panose="020B0604020202020204" pitchFamily="34" charset="0"/>
              </a:rPr>
              <a:t>Processes that contribute to successful and sustainable implementation take time and not every district, site, or educator is going to be in the same part of that process at the same time.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050" b="0" i="0" dirty="0">
                <a:solidFill>
                  <a:srgbClr val="000000"/>
                </a:solidFill>
                <a:effectLst/>
                <a:latin typeface="Arial" panose="020B0604020202020204" pitchFamily="34" charset="0"/>
              </a:rPr>
              <a:t>And that is okay, we can trust the process. As long as we have created time to be intentional with our planning, to consider the different key components and what that looks like at our individual sites and within our individual roles, as well as the roles of others at our site and how we are collectively working together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050" b="0" i="0" dirty="0">
                <a:solidFill>
                  <a:srgbClr val="000000"/>
                </a:solidFill>
                <a:effectLst/>
                <a:latin typeface="Arial" panose="020B0604020202020204" pitchFamily="34" charset="0"/>
              </a:rPr>
              <a:t>It’s crucial for this planning to be not only realistic or feasible, but also valued by those key stakeholders involved</a:t>
            </a:r>
            <a:endParaRPr lang="en-US" sz="1100" b="0" i="0" dirty="0">
              <a:solidFill>
                <a:srgbClr val="000000"/>
              </a:solidFill>
              <a:effectLst/>
              <a:latin typeface="verdana" panose="020B0604030504040204" pitchFamily="34" charset="0"/>
              <a:ea typeface="游明朝" panose="02020400000000000000" pitchFamily="18" charset="-128"/>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35</a:t>
            </a:fld>
            <a:endParaRPr lang="en-US"/>
          </a:p>
        </p:txBody>
      </p:sp>
    </p:spTree>
    <p:extLst>
      <p:ext uri="{BB962C8B-B14F-4D97-AF65-F5344CB8AC3E}">
        <p14:creationId xmlns:p14="http://schemas.microsoft.com/office/powerpoint/2010/main" val="535673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lgn="l">
              <a:buFont typeface="Arial" panose="020B0604020202020204" pitchFamily="34" charset="0"/>
              <a:buChar char="•"/>
            </a:pPr>
            <a:r>
              <a:rPr lang="en-US" sz="1100" b="0" dirty="0"/>
              <a:t>This School Leader Implementation Checklist outlines the steps of implementation, starting with preparing raters and school-based teams with training, designating pre-mid-and post-rating windows throughout the year, and analyzing and utilizing the data. </a:t>
            </a:r>
          </a:p>
          <a:p>
            <a:pPr marL="457200" indent="-317500" algn="l">
              <a:buFont typeface="Arial" panose="020B0604020202020204" pitchFamily="34" charset="0"/>
              <a:buChar char="•"/>
            </a:pPr>
            <a:endParaRPr lang="en-US" sz="1100" b="0" dirty="0"/>
          </a:p>
          <a:p>
            <a:pPr marL="457200" indent="-317500" algn="l">
              <a:buFont typeface="Arial" panose="020B0604020202020204" pitchFamily="34" charset="0"/>
              <a:buChar char="•"/>
            </a:pPr>
            <a:r>
              <a:rPr lang="en-US" sz="1100" b="0" dirty="0"/>
              <a:t>The full implementation guide with this checklist and other resources can be found here in the Support Portal.</a:t>
            </a:r>
          </a:p>
        </p:txBody>
      </p:sp>
      <p:sp>
        <p:nvSpPr>
          <p:cNvPr id="4" name="Slide Number Placeholder 3"/>
          <p:cNvSpPr>
            <a:spLocks noGrp="1"/>
          </p:cNvSpPr>
          <p:nvPr>
            <p:ph type="sldNum" sz="quarter" idx="5"/>
          </p:nvPr>
        </p:nvSpPr>
        <p:spPr/>
        <p:txBody>
          <a:bodyPr/>
          <a:lstStyle/>
          <a:p>
            <a:fld id="{5469EFAD-A0D4-47A4-B2D3-6A0DF83874FB}" type="slidenum">
              <a:rPr lang="en-US" smtClean="0"/>
              <a:t>36</a:t>
            </a:fld>
            <a:endParaRPr lang="en-US"/>
          </a:p>
        </p:txBody>
      </p:sp>
    </p:spTree>
    <p:extLst>
      <p:ext uri="{BB962C8B-B14F-4D97-AF65-F5344CB8AC3E}">
        <p14:creationId xmlns:p14="http://schemas.microsoft.com/office/powerpoint/2010/main" val="1711276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lgn="l">
              <a:buFont typeface="Arial" panose="020B0604020202020204" pitchFamily="34" charset="0"/>
              <a:buChar char="•"/>
            </a:pPr>
            <a:r>
              <a:rPr lang="en-US" sz="1100" b="0" dirty="0"/>
              <a:t>This School Leader Implementation Checklist outlines the steps of implementation, starting with preparing raters and school-based teams with training, designating pre-mid-and post-rating windows throughout the year, and analyzing and utilizing the data. </a:t>
            </a:r>
          </a:p>
          <a:p>
            <a:pPr marL="457200" indent="-317500" algn="l">
              <a:buFont typeface="Arial" panose="020B0604020202020204" pitchFamily="34" charset="0"/>
              <a:buChar char="•"/>
            </a:pPr>
            <a:endParaRPr lang="en-US" sz="1100" b="0" dirty="0"/>
          </a:p>
          <a:p>
            <a:pPr marL="457200" indent="-317500" algn="l">
              <a:buFont typeface="Arial" panose="020B0604020202020204" pitchFamily="34" charset="0"/>
              <a:buChar char="•"/>
            </a:pPr>
            <a:r>
              <a:rPr lang="en-US" sz="1100" b="0" dirty="0"/>
              <a:t>The full implementation guide with this checklist and other resources can be found here [   ], but is also linked to your workspace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9EFAD-A0D4-47A4-B2D3-6A0DF83874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276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Aptos" panose="020B0004020202020204" pitchFamily="34" charset="0"/>
              </a:rPr>
              <a:t>Well friends, we’ve reached the end of the road. Let’s end our time together with an Optimistic Closure.</a:t>
            </a:r>
          </a:p>
        </p:txBody>
      </p:sp>
      <p:sp>
        <p:nvSpPr>
          <p:cNvPr id="4" name="Slide Number Placeholder 3"/>
          <p:cNvSpPr>
            <a:spLocks noGrp="1"/>
          </p:cNvSpPr>
          <p:nvPr>
            <p:ph type="sldNum" sz="quarter" idx="5"/>
          </p:nvPr>
        </p:nvSpPr>
        <p:spPr/>
        <p:txBody>
          <a:bodyPr/>
          <a:lstStyle/>
          <a:p>
            <a:fld id="{5469EFAD-A0D4-47A4-B2D3-6A0DF83874FB}" type="slidenum">
              <a:rPr lang="en-US" smtClean="0"/>
              <a:t>39</a:t>
            </a:fld>
            <a:endParaRPr lang="en-US"/>
          </a:p>
        </p:txBody>
      </p:sp>
    </p:spTree>
    <p:extLst>
      <p:ext uri="{BB962C8B-B14F-4D97-AF65-F5344CB8AC3E}">
        <p14:creationId xmlns:p14="http://schemas.microsoft.com/office/powerpoint/2010/main" val="143392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We’ve now come to our final reflection. For our optimistic closure today, I want you to think about your gleanings from today’s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Based on your takeaways, what is one way the DESSA System will help improve your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invite you to record your final takeaways on your workspace document and feel free to add them to the chat if you so desire. (2 mins)</a:t>
            </a: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40</a:t>
            </a:fld>
            <a:endParaRPr lang="en-US"/>
          </a:p>
        </p:txBody>
      </p:sp>
    </p:spTree>
    <p:extLst>
      <p:ext uri="{BB962C8B-B14F-4D97-AF65-F5344CB8AC3E}">
        <p14:creationId xmlns:p14="http://schemas.microsoft.com/office/powerpoint/2010/main" val="244498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Aptos" panose="020B0004020202020204" pitchFamily="34" charset="0"/>
              </a:rPr>
              <a:t>Thank you so much for sharing! Let’s talk through how we’ll spend the rest of our time together. </a:t>
            </a:r>
          </a:p>
          <a:p>
            <a:pPr marL="171450" indent="-171450">
              <a:buFont typeface="Arial" panose="020B0604020202020204" pitchFamily="34" charset="0"/>
              <a:buChar char="•"/>
            </a:pPr>
            <a:r>
              <a:rPr lang="en-US" b="0" dirty="0">
                <a:latin typeface="Aptos" panose="020B0004020202020204" pitchFamily="34" charset="0"/>
              </a:rPr>
              <a:t>We’ll discuss what the DESSA is and what it is not, </a:t>
            </a:r>
          </a:p>
          <a:p>
            <a:pPr marL="171450" indent="-171450">
              <a:buFont typeface="Arial" panose="020B0604020202020204" pitchFamily="34" charset="0"/>
              <a:buChar char="•"/>
            </a:pPr>
            <a:r>
              <a:rPr lang="en-US" b="0" dirty="0">
                <a:latin typeface="Aptos" panose="020B0004020202020204" pitchFamily="34" charset="0"/>
              </a:rPr>
              <a:t>We’ll practice completing a rating,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Aptos" panose="020B0004020202020204" pitchFamily="34" charset="0"/>
              </a:rPr>
              <a:t>We’ll walk through an overview of the Educator Portal and the roles within it, </a:t>
            </a:r>
          </a:p>
          <a:p>
            <a:pPr marL="171450" indent="-171450">
              <a:buFont typeface="Arial" panose="020B0604020202020204" pitchFamily="34" charset="0"/>
              <a:buChar char="•"/>
            </a:pPr>
            <a:r>
              <a:rPr lang="en-US" b="0" dirty="0">
                <a:latin typeface="Aptos" panose="020B0004020202020204" pitchFamily="34" charset="0"/>
              </a:rPr>
              <a:t>And finally we’ll close out with an optimistic closure and opportunity for feedback.</a:t>
            </a:r>
          </a:p>
          <a:p>
            <a:pPr marL="171450" indent="-171450">
              <a:buFont typeface="Arial" panose="020B0604020202020204" pitchFamily="34" charset="0"/>
              <a:buChar char="•"/>
            </a:pPr>
            <a:endParaRPr lang="en-US" b="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5469EFAD-A0D4-47A4-B2D3-6A0DF83874FB}" type="slidenum">
              <a:rPr lang="en-US" smtClean="0"/>
              <a:t>4</a:t>
            </a:fld>
            <a:endParaRPr lang="en-US"/>
          </a:p>
        </p:txBody>
      </p:sp>
    </p:spTree>
    <p:extLst>
      <p:ext uri="{BB962C8B-B14F-4D97-AF65-F5344CB8AC3E}">
        <p14:creationId xmlns:p14="http://schemas.microsoft.com/office/powerpoint/2010/main" val="72656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r>
              <a:rPr lang="en-US" sz="1200" b="0" dirty="0"/>
              <a:t>From our opening poll, it looks likes… </a:t>
            </a:r>
            <a:r>
              <a:rPr lang="en-US" sz="1200" b="0" i="1" dirty="0"/>
              <a:t>(recap the group’s familiarity with the assessments here based on the previous poll answers). </a:t>
            </a:r>
          </a:p>
          <a:p>
            <a:pPr marL="457200" indent="-317500"/>
            <a:r>
              <a:rPr lang="en-US" sz="1200" b="0" i="0" dirty="0"/>
              <a:t>In this session, we will dive into what the DESSA assessments are and how they can be used to support educators, students, and their families.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b="1" i="1" dirty="0"/>
              <a:t>(Click) </a:t>
            </a:r>
            <a:r>
              <a:rPr lang="en-US" sz="1200" b="0" i="0" dirty="0"/>
              <a:t>In short, the DESSA is an </a:t>
            </a:r>
            <a:r>
              <a:rPr lang="en-US" sz="1200" b="0" i="0" dirty="0">
                <a:solidFill>
                  <a:srgbClr val="75767A"/>
                </a:solidFill>
                <a:effectLst/>
                <a:latin typeface="Montserrat" panose="00000500000000000000" pitchFamily="2" charset="0"/>
              </a:rPr>
              <a:t>e</a:t>
            </a:r>
            <a:r>
              <a:rPr lang="en-US" b="0" i="0" dirty="0">
                <a:solidFill>
                  <a:srgbClr val="75767A"/>
                </a:solidFill>
                <a:effectLst/>
                <a:latin typeface="Montserrat" panose="00000500000000000000" pitchFamily="2" charset="0"/>
              </a:rPr>
              <a:t>vidence-based social and emotional competency assessment to support student growth, including a screening tool and a full diagnostic assessment that educators complete for their assigned students.</a:t>
            </a:r>
            <a:endParaRPr lang="en-US" sz="1200" b="0" i="0" dirty="0"/>
          </a:p>
        </p:txBody>
      </p:sp>
      <p:sp>
        <p:nvSpPr>
          <p:cNvPr id="4" name="Slide Number Placeholder 3"/>
          <p:cNvSpPr>
            <a:spLocks noGrp="1"/>
          </p:cNvSpPr>
          <p:nvPr>
            <p:ph type="sldNum" sz="quarter" idx="5"/>
          </p:nvPr>
        </p:nvSpPr>
        <p:spPr/>
        <p:txBody>
          <a:bodyPr/>
          <a:lstStyle/>
          <a:p>
            <a:fld id="{5469EFAD-A0D4-47A4-B2D3-6A0DF83874FB}" type="slidenum">
              <a:rPr lang="en-US" smtClean="0"/>
              <a:t>5</a:t>
            </a:fld>
            <a:endParaRPr lang="en-US"/>
          </a:p>
        </p:txBody>
      </p:sp>
    </p:spTree>
    <p:extLst>
      <p:ext uri="{BB962C8B-B14F-4D97-AF65-F5344CB8AC3E}">
        <p14:creationId xmlns:p14="http://schemas.microsoft.com/office/powerpoint/2010/main" val="401135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7500" algn="l"/>
            <a:r>
              <a:rPr lang="en-US" b="0" i="0" dirty="0">
                <a:solidFill>
                  <a:srgbClr val="75767A"/>
                </a:solidFill>
                <a:effectLst/>
                <a:latin typeface="Montserrat" panose="00000500000000000000" pitchFamily="2" charset="0"/>
              </a:rPr>
              <a:t>In a moment, we will dive into details further. As an overview:</a:t>
            </a:r>
          </a:p>
          <a:p>
            <a:pPr marL="914400" lvl="1" indent="-317500" algn="l"/>
            <a:r>
              <a:rPr lang="en-US" b="1" i="1" dirty="0">
                <a:solidFill>
                  <a:srgbClr val="75767A"/>
                </a:solidFill>
                <a:effectLst/>
                <a:latin typeface="Montserrat" panose="00000500000000000000" pitchFamily="2" charset="0"/>
              </a:rPr>
              <a:t>(Click) </a:t>
            </a:r>
            <a:r>
              <a:rPr lang="en-US" b="0" i="0" dirty="0">
                <a:solidFill>
                  <a:srgbClr val="75767A"/>
                </a:solidFill>
                <a:effectLst/>
                <a:latin typeface="Montserrat" panose="00000500000000000000" pitchFamily="2" charset="0"/>
              </a:rPr>
              <a:t>The DESSA is directly aligned with the CASEL framework for social and emotional learning (SEL)</a:t>
            </a:r>
          </a:p>
          <a:p>
            <a:pPr marL="914400" lvl="1" indent="-317500" algn="l"/>
            <a:r>
              <a:rPr lang="en-US" b="1" i="1" dirty="0">
                <a:solidFill>
                  <a:srgbClr val="75767A"/>
                </a:solidFill>
                <a:effectLst/>
                <a:latin typeface="Montserrat" panose="00000500000000000000" pitchFamily="2" charset="0"/>
              </a:rPr>
              <a:t>(Click) </a:t>
            </a:r>
            <a:r>
              <a:rPr lang="en-US" b="0" i="0" dirty="0">
                <a:solidFill>
                  <a:srgbClr val="75767A"/>
                </a:solidFill>
                <a:effectLst/>
                <a:latin typeface="Montserrat" panose="00000500000000000000" pitchFamily="2" charset="0"/>
              </a:rPr>
              <a:t>It is a nationally standardized, strength-based behavior rating scale that assesses students’ social and emotional competence with editions that support students K-12. </a:t>
            </a:r>
          </a:p>
          <a:p>
            <a:pPr marL="914400" lvl="1" indent="-317500" algn="l"/>
            <a:r>
              <a:rPr lang="en-US" b="1" i="1" dirty="0">
                <a:solidFill>
                  <a:srgbClr val="75767A"/>
                </a:solidFill>
                <a:effectLst/>
                <a:latin typeface="Montserrat" panose="00000500000000000000" pitchFamily="2" charset="0"/>
              </a:rPr>
              <a:t>(Click) </a:t>
            </a:r>
            <a:r>
              <a:rPr lang="en-US" b="0" i="0" dirty="0">
                <a:solidFill>
                  <a:srgbClr val="75767A"/>
                </a:solidFill>
                <a:effectLst/>
                <a:latin typeface="Montserrat" panose="00000500000000000000" pitchFamily="2" charset="0"/>
              </a:rPr>
              <a:t>It has been used by districts and out-of-school time programs across the country, and </a:t>
            </a:r>
            <a:r>
              <a:rPr lang="en-US" b="0" i="0" dirty="0">
                <a:solidFill>
                  <a:srgbClr val="1E2B33"/>
                </a:solidFill>
                <a:effectLst/>
                <a:latin typeface="Work Sans" panose="020B0604020202020204" pitchFamily="2" charset="0"/>
              </a:rPr>
              <a:t>site or district-based implementation schedules are outlined for this data collection</a:t>
            </a:r>
          </a:p>
          <a:p>
            <a:pPr marL="914400" lvl="1" indent="-317500" algn="l"/>
            <a:r>
              <a:rPr lang="en-US" b="1" i="1" dirty="0">
                <a:solidFill>
                  <a:srgbClr val="75767A"/>
                </a:solidFill>
                <a:effectLst/>
                <a:latin typeface="Montserrat" panose="00000500000000000000" pitchFamily="2" charset="0"/>
              </a:rPr>
              <a:t>(Click) </a:t>
            </a:r>
            <a:r>
              <a:rPr lang="en-US" b="0" i="0" dirty="0">
                <a:solidFill>
                  <a:srgbClr val="1E2B33"/>
                </a:solidFill>
                <a:effectLst/>
                <a:latin typeface="Work Sans" panose="020B0604020202020204" pitchFamily="2" charset="0"/>
              </a:rPr>
              <a:t>Finally, DESSA assessments and real-time data reports are located in the online Aperture System, along with additional resources, and support options.</a:t>
            </a:r>
          </a:p>
        </p:txBody>
      </p:sp>
      <p:sp>
        <p:nvSpPr>
          <p:cNvPr id="4" name="Slide Number Placeholder 3"/>
          <p:cNvSpPr>
            <a:spLocks noGrp="1"/>
          </p:cNvSpPr>
          <p:nvPr>
            <p:ph type="sldNum" sz="quarter" idx="5"/>
          </p:nvPr>
        </p:nvSpPr>
        <p:spPr/>
        <p:txBody>
          <a:bodyPr/>
          <a:lstStyle/>
          <a:p>
            <a:fld id="{5469EFAD-A0D4-47A4-B2D3-6A0DF83874FB}" type="slidenum">
              <a:rPr lang="en-US" smtClean="0"/>
              <a:t>6</a:t>
            </a:fld>
            <a:endParaRPr lang="en-US"/>
          </a:p>
        </p:txBody>
      </p:sp>
    </p:spTree>
    <p:extLst>
      <p:ext uri="{BB962C8B-B14F-4D97-AF65-F5344CB8AC3E}">
        <p14:creationId xmlns:p14="http://schemas.microsoft.com/office/powerpoint/2010/main" val="265704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200" b="1" dirty="0"/>
              <a:t>Slide Purpose: </a:t>
            </a:r>
            <a:r>
              <a:rPr lang="en-US" sz="1200" b="0" dirty="0"/>
              <a:t>To set up the overview of why educators are using the DESSA </a:t>
            </a:r>
          </a:p>
          <a:p>
            <a:pPr marL="139700" indent="0">
              <a:buNone/>
            </a:pPr>
            <a:endParaRPr lang="en-US" sz="1200" b="0" dirty="0"/>
          </a:p>
          <a:p>
            <a:pPr marL="139700" indent="0">
              <a:buNone/>
            </a:pPr>
            <a:r>
              <a:rPr lang="en-US" sz="1200" b="1" dirty="0"/>
              <a:t>Talking points:</a:t>
            </a:r>
          </a:p>
          <a:p>
            <a:pPr marL="457200" indent="-317500">
              <a:buFont typeface="Arial" panose="020B0604020202020204" pitchFamily="34" charset="0"/>
              <a:buChar char="•"/>
            </a:pPr>
            <a:r>
              <a:rPr lang="en-US" sz="1200" b="0" dirty="0"/>
              <a:t>The second question we ask upfront here is “why measure student social and emotional growth?” and for that, there are many answers that we will address throughout this session as we look at the components of “how” to collect this data. </a:t>
            </a:r>
          </a:p>
          <a:p>
            <a:pPr marL="457200" indent="-317500">
              <a:buFont typeface="Arial" panose="020B0604020202020204" pitchFamily="34" charset="0"/>
              <a:buChar char="•"/>
            </a:pPr>
            <a:r>
              <a:rPr lang="en-US" b="0" i="0" dirty="0">
                <a:solidFill>
                  <a:srgbClr val="75767A"/>
                </a:solidFill>
                <a:effectLst/>
                <a:latin typeface="Montserrat" panose="00000500000000000000" pitchFamily="2" charset="0"/>
              </a:rPr>
              <a:t>A quality social and emotional assessment is an important part of any SEL program implementation and can help to drive meaningful change and evaluate outcomes in a school, district, or program. </a:t>
            </a:r>
            <a:r>
              <a:rPr lang="en-US" b="0" i="1" dirty="0">
                <a:solidFill>
                  <a:srgbClr val="75767A"/>
                </a:solidFill>
                <a:effectLst/>
                <a:latin typeface="Montserrat" panose="00000500000000000000" pitchFamily="2" charset="0"/>
              </a:rPr>
              <a:t>(language pulled from Aperture website)</a:t>
            </a:r>
            <a:endParaRPr lang="en-US" sz="1200" b="1" i="1" dirty="0">
              <a:solidFill>
                <a:srgbClr val="75767A"/>
              </a:solidFill>
              <a:effectLst/>
              <a:latin typeface="Calibri" panose="020F0502020204030204" pitchFamily="34" charset="0"/>
              <a:cs typeface="Arial" panose="020B0604020202020204" pitchFamily="34" charset="0"/>
            </a:endParaRPr>
          </a:p>
          <a:p>
            <a:pPr marL="457200" indent="-317500">
              <a:buFont typeface="Arial" panose="020B0604020202020204" pitchFamily="34" charset="0"/>
              <a:buChar char="•"/>
            </a:pPr>
            <a:r>
              <a:rPr lang="en-US" dirty="0"/>
              <a:t>We ALSO refer to CASEL again, as they outline the importance of practicing continuous improvement by establishing an </a:t>
            </a:r>
            <a:r>
              <a:rPr lang="en-US" b="0" i="0" dirty="0">
                <a:solidFill>
                  <a:srgbClr val="423F37"/>
                </a:solidFill>
                <a:effectLst/>
                <a:latin typeface="acumin-pro"/>
              </a:rPr>
              <a:t>ongoing process to collect, reflect on, and use implementation and outcome data to inform decisions and drive improvements to SEL programming.</a:t>
            </a:r>
          </a:p>
          <a:p>
            <a:pPr marL="457200" indent="-317500">
              <a:buFont typeface="Arial" panose="020B0604020202020204" pitchFamily="34" charset="0"/>
              <a:buChar char="•"/>
            </a:pPr>
            <a:r>
              <a:rPr lang="en-US" b="0" i="0" dirty="0">
                <a:solidFill>
                  <a:srgbClr val="FFFFFF"/>
                </a:solidFill>
                <a:effectLst/>
              </a:rPr>
              <a:t>Use the </a:t>
            </a:r>
            <a:r>
              <a:rPr lang="en-US" b="1" i="0" dirty="0">
                <a:solidFill>
                  <a:srgbClr val="FFFFFF"/>
                </a:solidFill>
                <a:effectLst/>
              </a:rPr>
              <a:t>DESSA </a:t>
            </a:r>
            <a:r>
              <a:rPr lang="en-US" b="0" i="0" dirty="0">
                <a:solidFill>
                  <a:srgbClr val="FFFFFF"/>
                </a:solidFill>
                <a:effectLst/>
              </a:rPr>
              <a:t>to inform data-driven next steps for </a:t>
            </a:r>
            <a:r>
              <a:rPr lang="en-US" b="1" i="0" dirty="0">
                <a:solidFill>
                  <a:srgbClr val="FFFFFF"/>
                </a:solidFill>
                <a:effectLst/>
              </a:rPr>
              <a:t>[CLICK] </a:t>
            </a:r>
            <a:r>
              <a:rPr lang="en-US" b="0" i="0" dirty="0">
                <a:solidFill>
                  <a:srgbClr val="FFFFFF"/>
                </a:solidFill>
                <a:effectLst/>
              </a:rPr>
              <a:t>systems </a:t>
            </a:r>
            <a:r>
              <a:rPr lang="en-US" b="1" i="0" dirty="0">
                <a:solidFill>
                  <a:srgbClr val="FFFFFF"/>
                </a:solidFill>
                <a:effectLst/>
              </a:rPr>
              <a:t>[CLICK] </a:t>
            </a:r>
            <a:r>
              <a:rPr lang="en-US" b="0" i="0" dirty="0">
                <a:solidFill>
                  <a:srgbClr val="FFFFFF"/>
                </a:solidFill>
                <a:effectLst/>
              </a:rPr>
              <a:t>climate, and </a:t>
            </a:r>
            <a:r>
              <a:rPr lang="en-US" b="1" i="0" dirty="0">
                <a:solidFill>
                  <a:srgbClr val="FFFFFF"/>
                </a:solidFill>
                <a:effectLst/>
              </a:rPr>
              <a:t>[CLICK] </a:t>
            </a:r>
            <a:r>
              <a:rPr lang="en-US" b="0" i="0" dirty="0">
                <a:solidFill>
                  <a:srgbClr val="FFFFFF"/>
                </a:solidFill>
                <a:effectLst/>
              </a:rPr>
              <a:t>practice.</a:t>
            </a:r>
            <a:endParaRPr lang="en-US" b="0" i="0" dirty="0">
              <a:solidFill>
                <a:srgbClr val="423F37"/>
              </a:solidFill>
              <a:effectLst/>
              <a:latin typeface="acumin-pro"/>
            </a:endParaRPr>
          </a:p>
          <a:p>
            <a:endParaRPr lang="en-US" b="0" i="0" dirty="0">
              <a:solidFill>
                <a:srgbClr val="423F37"/>
              </a:solidFill>
              <a:effectLst/>
              <a:latin typeface="acumin-pro"/>
            </a:endParaRPr>
          </a:p>
          <a:p>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7</a:t>
            </a:fld>
            <a:endParaRPr lang="en-US"/>
          </a:p>
        </p:txBody>
      </p:sp>
    </p:spTree>
    <p:extLst>
      <p:ext uri="{BB962C8B-B14F-4D97-AF65-F5344CB8AC3E}">
        <p14:creationId xmlns:p14="http://schemas.microsoft.com/office/powerpoint/2010/main" val="357816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sz="1100" b="1" dirty="0"/>
              <a:t>Slide Purpose: </a:t>
            </a:r>
            <a:r>
              <a:rPr lang="en-US" sz="1100" b="0" dirty="0"/>
              <a:t>To share an overview of why educators use the DESSA to measure student growth before diving into details</a:t>
            </a:r>
            <a:br>
              <a:rPr lang="en-US" sz="1100" b="0" dirty="0"/>
            </a:br>
            <a:endParaRPr lang="en-US" sz="1100" b="0" dirty="0"/>
          </a:p>
          <a:p>
            <a:pPr marL="139700" indent="0">
              <a:buNone/>
            </a:pPr>
            <a:r>
              <a:rPr lang="en-US" sz="1100" b="1" dirty="0"/>
              <a:t>Talking points: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i="1" dirty="0">
                <a:solidFill>
                  <a:srgbClr val="423F37"/>
                </a:solidFill>
                <a:effectLst/>
                <a:latin typeface="acumin-pro"/>
              </a:rPr>
              <a:t> </a:t>
            </a:r>
            <a:r>
              <a:rPr lang="en-US" b="0" i="0" dirty="0">
                <a:solidFill>
                  <a:srgbClr val="423F37"/>
                </a:solidFill>
                <a:effectLst/>
                <a:latin typeface="acumin-pro"/>
              </a:rPr>
              <a:t>The DESSA was designed to:</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423F37"/>
                </a:solidFill>
                <a:effectLst/>
                <a:latin typeface="acumin-pro"/>
              </a:rPr>
              <a:t>P</a:t>
            </a:r>
            <a:r>
              <a:rPr lang="en-US" dirty="0"/>
              <a:t>rovide a psychometrically sound measure of social-emotional competence in children and youth by </a:t>
            </a:r>
            <a:r>
              <a:rPr lang="en-US" u="sng" dirty="0"/>
              <a:t>identifying</a:t>
            </a:r>
            <a:r>
              <a:rPr lang="en-US" dirty="0"/>
              <a:t> the unique strengths and needs of students</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The DESSA screening tool </a:t>
            </a:r>
            <a:r>
              <a:rPr lang="en-US" u="sng" dirty="0"/>
              <a:t>proactively</a:t>
            </a:r>
            <a:r>
              <a:rPr lang="en-US" dirty="0"/>
              <a:t> identifies students who may be considered “at-risk” in different areas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The data collected from the DESSA can be used to </a:t>
            </a:r>
            <a:r>
              <a:rPr lang="en-US" u="sng" dirty="0"/>
              <a:t>inform</a:t>
            </a:r>
            <a:r>
              <a:rPr lang="en-US" dirty="0"/>
              <a:t> tiered instruction and intervention, and measure the results of SEL programming</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75767A"/>
                </a:solidFill>
                <a:effectLst/>
                <a:latin typeface="Montserrat" panose="00000500000000000000" pitchFamily="2" charset="0"/>
              </a:rPr>
              <a:t>Finally, using the DESSA to measure student growth provides a common lens and language for crafting an SEL program that </a:t>
            </a:r>
            <a:r>
              <a:rPr lang="en-US" b="0" i="0" u="sng" dirty="0">
                <a:solidFill>
                  <a:srgbClr val="75767A"/>
                </a:solidFill>
                <a:effectLst/>
                <a:latin typeface="Montserrat" panose="00000500000000000000" pitchFamily="2" charset="0"/>
              </a:rPr>
              <a:t>connects</a:t>
            </a:r>
            <a:r>
              <a:rPr lang="en-US" b="0" i="0" dirty="0">
                <a:solidFill>
                  <a:srgbClr val="75767A"/>
                </a:solidFill>
                <a:effectLst/>
                <a:latin typeface="Montserrat" panose="00000500000000000000" pitchFamily="2" charset="0"/>
              </a:rPr>
              <a:t> educators, families, and students.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b="0" i="0" dirty="0">
              <a:solidFill>
                <a:srgbClr val="75767A"/>
              </a:solidFill>
              <a:effectLst/>
              <a:latin typeface="Montserrat" panose="00000500000000000000" pitchFamily="2" charset="0"/>
            </a:endParaRPr>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fld id="{5469EFAD-A0D4-47A4-B2D3-6A0DF83874FB}" type="slidenum">
              <a:rPr lang="en-US" smtClean="0"/>
              <a:t>8</a:t>
            </a:fld>
            <a:endParaRPr lang="en-US"/>
          </a:p>
        </p:txBody>
      </p:sp>
    </p:spTree>
    <p:extLst>
      <p:ext uri="{BB962C8B-B14F-4D97-AF65-F5344CB8AC3E}">
        <p14:creationId xmlns:p14="http://schemas.microsoft.com/office/powerpoint/2010/main" val="250774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Before we move forward into more detail about the DESSA assessments, let’s pause here together and do a quick group check-in in the form of reflection.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In a moment, I’ll invite you to reflect and enter a response into the chat. </a:t>
            </a:r>
            <a:r>
              <a:rPr lang="en-US" i="1" dirty="0"/>
              <a:t>(</a:t>
            </a:r>
            <a:r>
              <a:rPr lang="en-US" b="1" i="1" dirty="0"/>
              <a:t>Facilitation option: </a:t>
            </a:r>
            <a:r>
              <a:rPr lang="en-US" i="1" dirty="0"/>
              <a:t>breakout rooms, verbal share)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To check-in with ourselves and the information that has been shared so far, I invite you to reflect on:</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1" i="1" dirty="0"/>
              <a:t>(Click) </a:t>
            </a:r>
            <a:r>
              <a:rPr lang="en-US" dirty="0"/>
              <a:t>How can measuring student social and emotional competence be of value to </a:t>
            </a:r>
            <a:r>
              <a:rPr lang="en-US" u="sng" dirty="0"/>
              <a:t>your</a:t>
            </a:r>
            <a:r>
              <a:rPr lang="en-US" dirty="0"/>
              <a:t> role as a school leader? </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Perhaps you will utilize the data collected within your specific role or you will be supporting educators in their process of collecting and using the data to inform their decisions, or maybe you are not sure what your role in the process will be quite yet (that’s okay!)</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For now, what benefits to collecting this data about students’ strengths in social and emotional strengths do you </a:t>
            </a:r>
            <a:r>
              <a:rPr lang="en-US" dirty="0" err="1"/>
              <a:t>forsee</a:t>
            </a:r>
            <a:r>
              <a:rPr lang="en-US" dirty="0"/>
              <a:t>, based on your experience and expertise?</a:t>
            </a:r>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lvl="0" algn="l" rtl="0" fontAlgn="base">
              <a:buFont typeface="Arial" panose="020B0604020202020204" pitchFamily="34" charset="0"/>
              <a:buChar char="•"/>
            </a:pPr>
            <a:r>
              <a:rPr lang="en-US" sz="1100" b="1" i="1" dirty="0">
                <a:solidFill>
                  <a:srgbClr val="000000"/>
                </a:solidFill>
                <a:effectLst/>
                <a:latin typeface="Arial" panose="020B0604020202020204" pitchFamily="34" charset="0"/>
              </a:rPr>
              <a:t>(Facilitation Notes: </a:t>
            </a:r>
            <a:r>
              <a:rPr lang="en-US" sz="1100" b="0" i="1" dirty="0">
                <a:solidFill>
                  <a:srgbClr val="000000"/>
                </a:solidFill>
                <a:effectLst/>
                <a:latin typeface="Arial" panose="020B0604020202020204" pitchFamily="34" charset="0"/>
              </a:rPr>
              <a:t>Allow enough “think” time for attendees to think of their answer, and to enter a response in the chat, and/or share verbally. After attendees have had time to think and enter a response, acknowledge a few that stand out to you as the facilitator and comment or highlight. Thank attendees for sharing before moving on.) </a:t>
            </a:r>
          </a:p>
          <a:p>
            <a:pPr lvl="0" algn="l" rtl="0" fontAlgn="base">
              <a:buFont typeface="Arial" panose="020B0604020202020204" pitchFamily="34" charset="0"/>
              <a:buChar char="•"/>
            </a:pPr>
            <a:r>
              <a:rPr lang="en-US" sz="1100" b="1" i="1" dirty="0">
                <a:effectLst/>
                <a:latin typeface="Calibri" panose="020F0502020204030204" pitchFamily="34" charset="0"/>
                <a:ea typeface="Calibri" panose="020F0502020204030204" pitchFamily="34" charset="0"/>
                <a:cs typeface="Arial" panose="020B0604020202020204" pitchFamily="34" charset="0"/>
              </a:rPr>
              <a:t>(Additional Facilitation Options: </a:t>
            </a:r>
            <a:r>
              <a:rPr lang="en-US" sz="1100" b="0" i="1" dirty="0">
                <a:effectLst/>
                <a:latin typeface="Calibri" panose="020F0502020204030204" pitchFamily="34" charset="0"/>
                <a:ea typeface="Calibri" panose="020F0502020204030204" pitchFamily="34" charset="0"/>
                <a:cs typeface="Arial" panose="020B0604020202020204" pitchFamily="34" charset="0"/>
              </a:rPr>
              <a:t>Breakout Rooms, Verbal Share. </a:t>
            </a:r>
            <a:r>
              <a:rPr lang="en-US" sz="1800" b="0" i="1" dirty="0">
                <a:solidFill>
                  <a:srgbClr val="000000"/>
                </a:solidFill>
                <a:effectLst/>
                <a:latin typeface="Arial" panose="020B0604020202020204" pitchFamily="34" charset="0"/>
              </a:rPr>
              <a:t>If facilitating this for a custom session, where staff already know each other, could provide the option to use breakout rooms or for staff to volunteer their responses by coming off mute). </a:t>
            </a: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Tree>
    <p:extLst>
      <p:ext uri="{BB962C8B-B14F-4D97-AF65-F5344CB8AC3E}">
        <p14:creationId xmlns:p14="http://schemas.microsoft.com/office/powerpoint/2010/main" val="134005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B4F9-C217-118E-306A-E884392AA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CD239B-BD02-EA64-9BF5-F2866EDAD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759AB9-F64C-13C9-B4E1-498C6235CF28}"/>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B2154383-8A0A-A716-52BC-6F506B3DF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BDE70-BF6E-628E-26D0-8481BF94262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71414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44C-293B-C454-A21B-C509BBE735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92B526-7A3D-F28D-CF25-FBB3F216C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7A623-BDAA-9E90-E912-D18F7F9B8130}"/>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6EF96CF5-30D9-6482-7A99-B584F22C1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B4E2A1-9D30-889E-A70D-59FC5EC13A30}"/>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7280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9D80FF-C9D9-684A-BA71-0A6F706C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01BAA-41ED-02D1-DC92-9011E5461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828C4-472A-7B09-D076-A0A70E8ED850}"/>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80FE91A0-4298-98AE-E16A-6F90DF4BE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38E5-49EB-68B1-0E91-D0F4829B260C}"/>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940483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7" name="Group 6">
            <a:extLst>
              <a:ext uri="{FF2B5EF4-FFF2-40B4-BE49-F238E27FC236}">
                <a16:creationId xmlns:a16="http://schemas.microsoft.com/office/drawing/2014/main" id="{8311A338-7928-5904-8262-96084F85E28E}"/>
              </a:ext>
            </a:extLst>
          </p:cNvPr>
          <p:cNvGrpSpPr/>
          <p:nvPr userDrawn="1"/>
        </p:nvGrpSpPr>
        <p:grpSpPr>
          <a:xfrm>
            <a:off x="0" y="0"/>
            <a:ext cx="12192000" cy="6858000"/>
            <a:chOff x="0" y="0"/>
            <a:chExt cx="9144000" cy="5143500"/>
          </a:xfrm>
        </p:grpSpPr>
        <p:pic>
          <p:nvPicPr>
            <p:cNvPr id="3" name="Picture 2" descr="A picture containing screenshot, aqua, graphics, blue&#10;&#10;Description automatically generated">
              <a:extLst>
                <a:ext uri="{FF2B5EF4-FFF2-40B4-BE49-F238E27FC236}">
                  <a16:creationId xmlns:a16="http://schemas.microsoft.com/office/drawing/2014/main" id="{A95F69DC-EFD6-7000-8BE1-50F07AFA2A8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A picture containing screenshot, aqua, graphics, blue&#10;&#10;Description automatically generated">
              <a:extLst>
                <a:ext uri="{FF2B5EF4-FFF2-40B4-BE49-F238E27FC236}">
                  <a16:creationId xmlns:a16="http://schemas.microsoft.com/office/drawing/2014/main" id="{B61CE33C-1FF6-2DD8-6D2C-C21FDC33F8E5}"/>
                </a:ext>
              </a:extLst>
            </p:cNvPr>
            <p:cNvPicPr>
              <a:picLocks noChangeAspect="1"/>
            </p:cNvPicPr>
            <p:nvPr userDrawn="1"/>
          </p:nvPicPr>
          <p:blipFill rotWithShape="1">
            <a:blip r:embed="rId2"/>
            <a:srcRect t="12970" r="71885" b="72424"/>
            <a:stretch/>
          </p:blipFill>
          <p:spPr>
            <a:xfrm>
              <a:off x="0" y="75677"/>
              <a:ext cx="2570813" cy="751288"/>
            </a:xfrm>
            <a:prstGeom prst="rect">
              <a:avLst/>
            </a:prstGeom>
          </p:spPr>
        </p:pic>
      </p:grpSp>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0" baseline="0">
                <a:solidFill>
                  <a:schemeClr val="bg1"/>
                </a:solidFill>
                <a:latin typeface="Proxima Nova Semi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pic>
        <p:nvPicPr>
          <p:cNvPr id="6" name="Picture 5" descr="Text, logo&#10;&#10;Description automatically generated">
            <a:extLst>
              <a:ext uri="{FF2B5EF4-FFF2-40B4-BE49-F238E27FC236}">
                <a16:creationId xmlns:a16="http://schemas.microsoft.com/office/drawing/2014/main" id="{D89F9D50-0CE5-44E6-AE42-93A1B9F56C0D}"/>
              </a:ext>
            </a:extLst>
          </p:cNvPr>
          <p:cNvPicPr>
            <a:picLocks noChangeAspect="1"/>
          </p:cNvPicPr>
          <p:nvPr userDrawn="1"/>
        </p:nvPicPr>
        <p:blipFill>
          <a:blip r:embed="rId3"/>
          <a:stretch>
            <a:fillRect/>
          </a:stretch>
        </p:blipFill>
        <p:spPr>
          <a:xfrm>
            <a:off x="2458963" y="1036622"/>
            <a:ext cx="7274075" cy="1232948"/>
          </a:xfrm>
          <a:prstGeom prst="rect">
            <a:avLst/>
          </a:prstGeom>
        </p:spPr>
      </p:pic>
    </p:spTree>
    <p:extLst>
      <p:ext uri="{BB962C8B-B14F-4D97-AF65-F5344CB8AC3E}">
        <p14:creationId xmlns:p14="http://schemas.microsoft.com/office/powerpoint/2010/main" val="124915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5958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489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15856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2264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97765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1832920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3296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A7E1-545C-145D-070D-FD692A82E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A6AC28-145C-D0A7-8D44-9440AD22E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490FD-1817-ED4D-2736-C01E884B1F50}"/>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5C579488-F25C-CEA7-E141-82E7F50BE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AFBA4-1523-FEAF-7AD8-1545186CAAFF}"/>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10292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623484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62088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051151632"/>
      </p:ext>
    </p:extLst>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799094740"/>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698887186"/>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396024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6760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3482436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652572605"/>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88225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1492-E893-A7A2-ED08-03FE9376A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9C71F-7553-70AC-3E82-9ED5925052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82D7F-5B13-767B-9711-E0FD41E6D316}"/>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C095ED7B-1BBC-EEC7-2563-49C7A94F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FCB6-3AF1-2C06-B037-BFE989AD207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0346429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33451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6247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245581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2732698901"/>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968159"/>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794764"/>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420940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208113"/>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413308957"/>
      </p:ext>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chemeClr val="accent1"/>
        </a:solidFill>
        <a:effectLst/>
      </p:bgPr>
    </p:bg>
    <p:spTree>
      <p:nvGrpSpPr>
        <p:cNvPr id="1" name="Shape 9"/>
        <p:cNvGrpSpPr/>
        <p:nvPr/>
      </p:nvGrpSpPr>
      <p:grpSpPr>
        <a:xfrm>
          <a:off x="0" y="0"/>
          <a:ext cx="0" cy="0"/>
          <a:chOff x="0" y="0"/>
          <a:chExt cx="0" cy="0"/>
        </a:xfrm>
      </p:grpSpPr>
      <p:pic>
        <p:nvPicPr>
          <p:cNvPr id="4" name="Picture 3" descr="A picture containing screenshot, aqua, graphics, graphic design&#10;&#10;Description automatically generated">
            <a:extLst>
              <a:ext uri="{FF2B5EF4-FFF2-40B4-BE49-F238E27FC236}">
                <a16:creationId xmlns:a16="http://schemas.microsoft.com/office/drawing/2014/main" id="{3A2CF8D8-1FCC-0C47-DFF7-DAAABEA780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Google Shape;10;p2"/>
          <p:cNvSpPr txBox="1">
            <a:spLocks noGrp="1"/>
          </p:cNvSpPr>
          <p:nvPr>
            <p:ph type="ctrTitle"/>
          </p:nvPr>
        </p:nvSpPr>
        <p:spPr>
          <a:xfrm>
            <a:off x="915006" y="2552492"/>
            <a:ext cx="10361989" cy="2405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6400" baseline="0">
                <a:solidFill>
                  <a:schemeClr val="bg1"/>
                </a:solidFill>
                <a:latin typeface="Proxima Nova Extrabold" panose="02000506030000020004" pitchFamily="50" charset="0"/>
              </a:defRPr>
            </a:lvl1pPr>
            <a:lvl2pPr lvl="1" algn="r">
              <a:spcBef>
                <a:spcPts val="0"/>
              </a:spcBef>
              <a:spcAft>
                <a:spcPts val="0"/>
              </a:spcAft>
              <a:buSzPts val="6000"/>
              <a:buNone/>
              <a:defRPr sz="8000"/>
            </a:lvl2pPr>
            <a:lvl3pPr lvl="2" algn="r">
              <a:spcBef>
                <a:spcPts val="0"/>
              </a:spcBef>
              <a:spcAft>
                <a:spcPts val="0"/>
              </a:spcAft>
              <a:buSzPts val="6000"/>
              <a:buNone/>
              <a:defRPr sz="8000"/>
            </a:lvl3pPr>
            <a:lvl4pPr lvl="3" algn="r">
              <a:spcBef>
                <a:spcPts val="0"/>
              </a:spcBef>
              <a:spcAft>
                <a:spcPts val="0"/>
              </a:spcAft>
              <a:buSzPts val="6000"/>
              <a:buNone/>
              <a:defRPr sz="8000"/>
            </a:lvl4pPr>
            <a:lvl5pPr lvl="4" algn="r">
              <a:spcBef>
                <a:spcPts val="0"/>
              </a:spcBef>
              <a:spcAft>
                <a:spcPts val="0"/>
              </a:spcAft>
              <a:buSzPts val="6000"/>
              <a:buNone/>
              <a:defRPr sz="8000"/>
            </a:lvl5pPr>
            <a:lvl6pPr lvl="5" algn="r">
              <a:spcBef>
                <a:spcPts val="0"/>
              </a:spcBef>
              <a:spcAft>
                <a:spcPts val="0"/>
              </a:spcAft>
              <a:buSzPts val="6000"/>
              <a:buNone/>
              <a:defRPr sz="8000"/>
            </a:lvl6pPr>
            <a:lvl7pPr lvl="6" algn="r">
              <a:spcBef>
                <a:spcPts val="0"/>
              </a:spcBef>
              <a:spcAft>
                <a:spcPts val="0"/>
              </a:spcAft>
              <a:buSzPts val="6000"/>
              <a:buNone/>
              <a:defRPr sz="8000"/>
            </a:lvl7pPr>
            <a:lvl8pPr lvl="7" algn="r">
              <a:spcBef>
                <a:spcPts val="0"/>
              </a:spcBef>
              <a:spcAft>
                <a:spcPts val="0"/>
              </a:spcAft>
              <a:buSzPts val="6000"/>
              <a:buNone/>
              <a:defRPr sz="8000"/>
            </a:lvl8pPr>
            <a:lvl9pPr lvl="8" algn="r">
              <a:spcBef>
                <a:spcPts val="0"/>
              </a:spcBef>
              <a:spcAft>
                <a:spcPts val="0"/>
              </a:spcAft>
              <a:buSzPts val="6000"/>
              <a:buNone/>
              <a:defRPr sz="8000"/>
            </a:lvl9pPr>
          </a:lstStyle>
          <a:p>
            <a:endParaRPr/>
          </a:p>
        </p:txBody>
      </p:sp>
      <p:sp>
        <p:nvSpPr>
          <p:cNvPr id="11" name="Google Shape;11;p2"/>
          <p:cNvSpPr/>
          <p:nvPr/>
        </p:nvSpPr>
        <p:spPr>
          <a:xfrm>
            <a:off x="8277500" y="5619451"/>
            <a:ext cx="30000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0088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0351-8DC0-049E-6F40-268D2C73B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91D8F-433A-A8A8-66ED-3D3785D10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7400FF-2A51-857C-AD04-120D95620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950D1-9CF2-2468-7B26-8EFEFA4FE545}"/>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6" name="Footer Placeholder 5">
            <a:extLst>
              <a:ext uri="{FF2B5EF4-FFF2-40B4-BE49-F238E27FC236}">
                <a16:creationId xmlns:a16="http://schemas.microsoft.com/office/drawing/2014/main" id="{DE454E3E-3772-59AA-A73E-45DA0430F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8E7A8C-3563-D56B-DF3E-4DAE4EAF28E3}"/>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0617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7"/>
        <p:cNvGrpSpPr/>
        <p:nvPr/>
      </p:nvGrpSpPr>
      <p:grpSpPr>
        <a:xfrm>
          <a:off x="0" y="0"/>
          <a:ext cx="0" cy="0"/>
          <a:chOff x="0" y="0"/>
          <a:chExt cx="0" cy="0"/>
        </a:xfrm>
      </p:grpSpPr>
      <p:pic>
        <p:nvPicPr>
          <p:cNvPr id="3" name="Picture 2" descr="A picture containing text, design, graphics, graphic design&#10;&#10;Description automatically generated">
            <a:extLst>
              <a:ext uri="{FF2B5EF4-FFF2-40B4-BE49-F238E27FC236}">
                <a16:creationId xmlns:a16="http://schemas.microsoft.com/office/drawing/2014/main" id="{63448498-EC74-6AE3-6A85-71B4A6B6759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127124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45"/>
        <p:cNvGrpSpPr/>
        <p:nvPr/>
      </p:nvGrpSpPr>
      <p:grpSpPr>
        <a:xfrm>
          <a:off x="0" y="0"/>
          <a:ext cx="0" cy="0"/>
          <a:chOff x="0" y="0"/>
          <a:chExt cx="0" cy="0"/>
        </a:xfrm>
      </p:grpSpPr>
      <p:pic>
        <p:nvPicPr>
          <p:cNvPr id="4" name="Picture 3">
            <a:extLst>
              <a:ext uri="{FF2B5EF4-FFF2-40B4-BE49-F238E27FC236}">
                <a16:creationId xmlns:a16="http://schemas.microsoft.com/office/drawing/2014/main" id="{B7886C59-C3B7-A634-FA53-B6FAFEAC6626}"/>
              </a:ext>
            </a:extLst>
          </p:cNvPr>
          <p:cNvPicPr>
            <a:picLocks noChangeAspect="1"/>
          </p:cNvPicPr>
          <p:nvPr userDrawn="1"/>
        </p:nvPicPr>
        <p:blipFill>
          <a:blip r:embed="rId2"/>
          <a:stretch>
            <a:fillRect/>
          </a:stretch>
        </p:blipFill>
        <p:spPr>
          <a:xfrm>
            <a:off x="0" y="429"/>
            <a:ext cx="12192000" cy="6857143"/>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 name="Google Shape;41;p7">
            <a:extLst>
              <a:ext uri="{FF2B5EF4-FFF2-40B4-BE49-F238E27FC236}">
                <a16:creationId xmlns:a16="http://schemas.microsoft.com/office/drawing/2014/main" id="{4685FB43-0D9A-5070-0FCF-AD854E8BAE6B}"/>
              </a:ext>
            </a:extLst>
          </p:cNvPr>
          <p:cNvSpPr txBox="1">
            <a:spLocks noGrp="1"/>
          </p:cNvSpPr>
          <p:nvPr>
            <p:ph type="body" idx="1"/>
          </p:nvPr>
        </p:nvSpPr>
        <p:spPr>
          <a:xfrm>
            <a:off x="2664175" y="1857900"/>
            <a:ext cx="860622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2145353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2" name="Group 11">
            <a:extLst>
              <a:ext uri="{FF2B5EF4-FFF2-40B4-BE49-F238E27FC236}">
                <a16:creationId xmlns:a16="http://schemas.microsoft.com/office/drawing/2014/main" id="{54AE475B-EFF2-A50E-0D87-0331C7B9011D}"/>
              </a:ext>
            </a:extLst>
          </p:cNvPr>
          <p:cNvGrpSpPr/>
          <p:nvPr userDrawn="1"/>
        </p:nvGrpSpPr>
        <p:grpSpPr>
          <a:xfrm>
            <a:off x="-1" y="0"/>
            <a:ext cx="7346692" cy="6858000"/>
            <a:chOff x="-1" y="0"/>
            <a:chExt cx="5510019" cy="5143500"/>
          </a:xfrm>
        </p:grpSpPr>
        <p:pic>
          <p:nvPicPr>
            <p:cNvPr id="11" name="Picture 10" descr="A picture containing screenshot, aqua, graphics, blue&#10;&#10;Description automatically generated">
              <a:extLst>
                <a:ext uri="{FF2B5EF4-FFF2-40B4-BE49-F238E27FC236}">
                  <a16:creationId xmlns:a16="http://schemas.microsoft.com/office/drawing/2014/main" id="{E1BEC263-FA63-EA26-9BA7-7FD78F6D5C07}"/>
                </a:ext>
              </a:extLst>
            </p:cNvPr>
            <p:cNvPicPr>
              <a:picLocks noChangeAspect="1"/>
            </p:cNvPicPr>
            <p:nvPr userDrawn="1"/>
          </p:nvPicPr>
          <p:blipFill rotWithShape="1">
            <a:blip r:embed="rId2"/>
            <a:srcRect l="39742"/>
            <a:stretch/>
          </p:blipFill>
          <p:spPr>
            <a:xfrm>
              <a:off x="-1" y="0"/>
              <a:ext cx="5510019" cy="5143500"/>
            </a:xfrm>
            <a:prstGeom prst="rect">
              <a:avLst/>
            </a:prstGeom>
          </p:spPr>
        </p:pic>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7495" y="4613920"/>
              <a:ext cx="2136098"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3240321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13" name="Group 12">
            <a:extLst>
              <a:ext uri="{FF2B5EF4-FFF2-40B4-BE49-F238E27FC236}">
                <a16:creationId xmlns:a16="http://schemas.microsoft.com/office/drawing/2014/main" id="{21A191EA-FE0B-F1B4-54DF-689775E38891}"/>
              </a:ext>
            </a:extLst>
          </p:cNvPr>
          <p:cNvGrpSpPr/>
          <p:nvPr userDrawn="1"/>
        </p:nvGrpSpPr>
        <p:grpSpPr>
          <a:xfrm>
            <a:off x="1" y="0"/>
            <a:ext cx="7346689" cy="6858000"/>
            <a:chOff x="0" y="0"/>
            <a:chExt cx="5510017" cy="5143500"/>
          </a:xfrm>
        </p:grpSpPr>
        <p:pic>
          <p:nvPicPr>
            <p:cNvPr id="3" name="Picture 2" descr="A picture containing screenshot, aqua, graphics, blue&#10;&#10;Description automatically generated">
              <a:extLst>
                <a:ext uri="{FF2B5EF4-FFF2-40B4-BE49-F238E27FC236}">
                  <a16:creationId xmlns:a16="http://schemas.microsoft.com/office/drawing/2014/main" id="{E7C881C3-A7FB-E9A3-C954-742594D47763}"/>
                </a:ext>
              </a:extLst>
            </p:cNvPr>
            <p:cNvPicPr>
              <a:picLocks noChangeAspect="1"/>
            </p:cNvPicPr>
            <p:nvPr userDrawn="1"/>
          </p:nvPicPr>
          <p:blipFill rotWithShape="1">
            <a:blip r:embed="rId2"/>
            <a:srcRect l="1" r="39741"/>
            <a:stretch/>
          </p:blipFill>
          <p:spPr>
            <a:xfrm>
              <a:off x="0" y="0"/>
              <a:ext cx="5510017" cy="5143500"/>
            </a:xfrm>
            <a:prstGeom prst="rect">
              <a:avLst/>
            </a:prstGeom>
          </p:spPr>
        </p:pic>
        <p:pic>
          <p:nvPicPr>
            <p:cNvPr id="10" name="Picture 9" descr="A picture containing screenshot, aqua, graphics, blue&#10;&#10;Description automatically generated">
              <a:extLst>
                <a:ext uri="{FF2B5EF4-FFF2-40B4-BE49-F238E27FC236}">
                  <a16:creationId xmlns:a16="http://schemas.microsoft.com/office/drawing/2014/main" id="{FF94DEC5-10F9-BEC8-E478-67CE83DB3748}"/>
                </a:ext>
              </a:extLst>
            </p:cNvPr>
            <p:cNvPicPr>
              <a:picLocks noChangeAspect="1"/>
            </p:cNvPicPr>
            <p:nvPr userDrawn="1"/>
          </p:nvPicPr>
          <p:blipFill rotWithShape="1">
            <a:blip r:embed="rId2"/>
            <a:srcRect t="14718" r="76639" b="64590"/>
            <a:stretch/>
          </p:blipFill>
          <p:spPr>
            <a:xfrm>
              <a:off x="0" y="52470"/>
              <a:ext cx="2136098" cy="1064302"/>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7" name="Picture 6" descr="A picture containing screenshot, aqua, graphics, graphic design&#10;&#10;Description automatically generated">
            <a:extLst>
              <a:ext uri="{FF2B5EF4-FFF2-40B4-BE49-F238E27FC236}">
                <a16:creationId xmlns:a16="http://schemas.microsoft.com/office/drawing/2014/main" id="{D1746488-4C7B-C3B4-727C-7F285715897F}"/>
              </a:ext>
            </a:extLst>
          </p:cNvPr>
          <p:cNvPicPr>
            <a:picLocks noChangeAspect="1"/>
          </p:cNvPicPr>
          <p:nvPr userDrawn="1"/>
        </p:nvPicPr>
        <p:blipFill rotWithShape="1">
          <a:blip r:embed="rId3"/>
          <a:srcRect t="89704" r="76639"/>
          <a:stretch/>
        </p:blipFill>
        <p:spPr>
          <a:xfrm>
            <a:off x="9993" y="6151894"/>
            <a:ext cx="2848131" cy="706105"/>
          </a:xfrm>
          <a:prstGeom prst="rect">
            <a:avLst/>
          </a:prstGeom>
        </p:spPr>
      </p:pic>
    </p:spTree>
    <p:extLst>
      <p:ext uri="{BB962C8B-B14F-4D97-AF65-F5344CB8AC3E}">
        <p14:creationId xmlns:p14="http://schemas.microsoft.com/office/powerpoint/2010/main" val="3536079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293104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B4A1C06B-21FF-5F51-68DC-5CBED3A78B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93450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0552DF4E-3D25-EE09-5CCD-068EE9997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1819896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Background pattern&#10;&#10;Description automatically generated with low confidence">
            <a:extLst>
              <a:ext uri="{FF2B5EF4-FFF2-40B4-BE49-F238E27FC236}">
                <a16:creationId xmlns:a16="http://schemas.microsoft.com/office/drawing/2014/main" id="{EB057048-6319-C45B-28C8-A1636976540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508751185"/>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446954502"/>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descr="Graphical user interface, application&#10;&#10;Description automatically generated with medium confidence">
            <a:extLst>
              <a:ext uri="{FF2B5EF4-FFF2-40B4-BE49-F238E27FC236}">
                <a16:creationId xmlns:a16="http://schemas.microsoft.com/office/drawing/2014/main" id="{C487C2A0-3FB6-60F4-E341-1C2758433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394519797"/>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9CA8-BA96-6B47-2998-0A8B5CC0B9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4ACB34-691C-8DFF-0704-DAB1F0005C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C185A-1976-5495-7705-04578E9274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DB57A-9B81-96CE-0D03-24C00277C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E3C40-B20A-3BB2-C98F-03CF6DAE17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21E96D-9F76-96FF-2849-204670B9CABE}"/>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8" name="Footer Placeholder 7">
            <a:extLst>
              <a:ext uri="{FF2B5EF4-FFF2-40B4-BE49-F238E27FC236}">
                <a16:creationId xmlns:a16="http://schemas.microsoft.com/office/drawing/2014/main" id="{E6A9CD7D-1E04-2BCE-04A2-AFBBFE0F2D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725842-13AE-0F54-24C0-1E88697E345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123052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74376960-E948-13F4-F90B-4CE5DEEDE9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hasCustomPrompt="1"/>
          </p:nvPr>
        </p:nvSpPr>
        <p:spPr>
          <a:xfrm>
            <a:off x="921600"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761981" lvl="1" indent="0" rtl="0">
              <a:spcBef>
                <a:spcPts val="0"/>
              </a:spcBef>
              <a:spcAft>
                <a:spcPts val="0"/>
              </a:spcAft>
              <a:buSzPts val="1800"/>
              <a:buFont typeface="Arial" panose="020B0604020202020204" pitchFamily="34" charset="0"/>
              <a:buNone/>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a:t>Click to add text</a:t>
            </a:r>
          </a:p>
        </p:txBody>
      </p:sp>
      <p:sp>
        <p:nvSpPr>
          <p:cNvPr id="42" name="Google Shape;42;p7"/>
          <p:cNvSpPr txBox="1">
            <a:spLocks noGrp="1"/>
          </p:cNvSpPr>
          <p:nvPr>
            <p:ph type="body" idx="2"/>
          </p:nvPr>
        </p:nvSpPr>
        <p:spPr>
          <a:xfrm>
            <a:off x="4428117"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lang="en-US"/>
          </a:p>
        </p:txBody>
      </p:sp>
      <p:sp>
        <p:nvSpPr>
          <p:cNvPr id="43" name="Google Shape;43;p7"/>
          <p:cNvSpPr txBox="1">
            <a:spLocks noGrp="1"/>
          </p:cNvSpPr>
          <p:nvPr>
            <p:ph type="body" idx="3"/>
          </p:nvPr>
        </p:nvSpPr>
        <p:spPr>
          <a:xfrm>
            <a:off x="7934633" y="1857900"/>
            <a:ext cx="33356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14224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DB140519-FC95-D247-6751-1D2289413F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600"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42" name="Google Shape;42;p7"/>
          <p:cNvSpPr txBox="1">
            <a:spLocks noGrp="1"/>
          </p:cNvSpPr>
          <p:nvPr>
            <p:ph type="body" idx="2"/>
          </p:nvPr>
        </p:nvSpPr>
        <p:spPr>
          <a:xfrm>
            <a:off x="6203692" y="1857900"/>
            <a:ext cx="5066713"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2569950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spTree>
      <p:nvGrpSpPr>
        <p:cNvPr id="1" name="Shape 37"/>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6F01682A-3205-228A-1966-20FF263E4F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Google Shape;39;p7"/>
          <p:cNvSpPr/>
          <p:nvPr/>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921600" y="837500"/>
            <a:ext cx="10348800" cy="65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baseline="0">
                <a:latin typeface="Proxima Nova Semibold" panose="02000506030000020004" pitchFamily="50"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 name="Google Shape;41;p7"/>
          <p:cNvSpPr txBox="1">
            <a:spLocks noGrp="1"/>
          </p:cNvSpPr>
          <p:nvPr>
            <p:ph type="body" idx="1"/>
          </p:nvPr>
        </p:nvSpPr>
        <p:spPr>
          <a:xfrm>
            <a:off x="921599" y="1857900"/>
            <a:ext cx="10348800" cy="39856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tx1"/>
              </a:buClr>
              <a:buSzPts val="1800"/>
              <a:buFont typeface="Arial" panose="020B0604020202020204" pitchFamily="34" charset="0"/>
              <a:buChar char="•"/>
              <a:defRPr sz="2400" baseline="0">
                <a:solidFill>
                  <a:schemeClr val="tx1"/>
                </a:solidFill>
                <a:latin typeface="Proxima Nova Semibold" panose="02000506030000020004" pitchFamily="50" charset="0"/>
              </a:defRPr>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Tree>
    <p:extLst>
      <p:ext uri="{BB962C8B-B14F-4D97-AF65-F5344CB8AC3E}">
        <p14:creationId xmlns:p14="http://schemas.microsoft.com/office/powerpoint/2010/main" val="3452425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A63772D-877A-DE1C-5044-4CBA62AFE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192415200"/>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DFBDB1CF-D90F-7244-F086-220F828612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6" name="Graphic 5" descr="Closed quotation mark with solid fill">
            <a:extLst>
              <a:ext uri="{FF2B5EF4-FFF2-40B4-BE49-F238E27FC236}">
                <a16:creationId xmlns:a16="http://schemas.microsoft.com/office/drawing/2014/main" id="{97EDC488-23E6-F0B7-1F06-946A398C7F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85359" y="4941560"/>
            <a:ext cx="1219200" cy="1219200"/>
          </a:xfrm>
          <a:prstGeom prst="rect">
            <a:avLst/>
          </a:prstGeom>
        </p:spPr>
      </p:pic>
      <p:pic>
        <p:nvPicPr>
          <p:cNvPr id="9" name="Graphic 8" descr="Open quotation mark with solid fill">
            <a:extLst>
              <a:ext uri="{FF2B5EF4-FFF2-40B4-BE49-F238E27FC236}">
                <a16:creationId xmlns:a16="http://schemas.microsoft.com/office/drawing/2014/main" id="{D8961910-B9C1-0059-F5EB-B7227A6982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48065" y="1230573"/>
            <a:ext cx="1219200" cy="1219200"/>
          </a:xfrm>
          <a:prstGeom prst="rect">
            <a:avLst/>
          </a:prstGeom>
        </p:spPr>
      </p:pic>
    </p:spTree>
    <p:extLst>
      <p:ext uri="{BB962C8B-B14F-4D97-AF65-F5344CB8AC3E}">
        <p14:creationId xmlns:p14="http://schemas.microsoft.com/office/powerpoint/2010/main" val="3487933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7"/>
        <p:cNvGrpSpPr/>
        <p:nvPr/>
      </p:nvGrpSpPr>
      <p:grpSpPr>
        <a:xfrm>
          <a:off x="0" y="0"/>
          <a:ext cx="0" cy="0"/>
          <a:chOff x="0" y="0"/>
          <a:chExt cx="0" cy="0"/>
        </a:xfrm>
      </p:grpSpPr>
      <p:pic>
        <p:nvPicPr>
          <p:cNvPr id="4" name="Picture 3" descr="A picture containing screenshot, text, design, graphic design&#10;&#10;Description automatically generated">
            <a:extLst>
              <a:ext uri="{FF2B5EF4-FFF2-40B4-BE49-F238E27FC236}">
                <a16:creationId xmlns:a16="http://schemas.microsoft.com/office/drawing/2014/main" id="{FFCAE99A-6D7C-A2D1-FBD2-1D8CD400EBE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Google Shape;19;p4"/>
          <p:cNvSpPr txBox="1">
            <a:spLocks noGrp="1"/>
          </p:cNvSpPr>
          <p:nvPr>
            <p:ph type="body" idx="1"/>
          </p:nvPr>
        </p:nvSpPr>
        <p:spPr>
          <a:xfrm>
            <a:off x="4220312" y="1528067"/>
            <a:ext cx="6412000" cy="4335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None/>
              <a:defRPr sz="4000"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1559946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45"/>
        <p:cNvGrpSpPr/>
        <p:nvPr/>
      </p:nvGrpSpPr>
      <p:grpSpPr>
        <a:xfrm>
          <a:off x="0" y="0"/>
          <a:ext cx="0" cy="0"/>
          <a:chOff x="0" y="0"/>
          <a:chExt cx="0" cy="0"/>
        </a:xfrm>
      </p:grpSpPr>
      <p:pic>
        <p:nvPicPr>
          <p:cNvPr id="3" name="Picture 2" descr="A picture containing screenshot, text, design, graphic design&#10;&#10;Description automatically generated">
            <a:extLst>
              <a:ext uri="{FF2B5EF4-FFF2-40B4-BE49-F238E27FC236}">
                <a16:creationId xmlns:a16="http://schemas.microsoft.com/office/drawing/2014/main" id="{65B52B62-8D7D-6D81-A24E-FC8D276B84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8" name="Google Shape;48;p8"/>
          <p:cNvSpPr txBox="1">
            <a:spLocks noGrp="1"/>
          </p:cNvSpPr>
          <p:nvPr>
            <p:ph type="title"/>
          </p:nvPr>
        </p:nvSpPr>
        <p:spPr>
          <a:xfrm>
            <a:off x="2664177" y="843145"/>
            <a:ext cx="8606223" cy="6580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baseline="0">
                <a:latin typeface="Proxima Nova Semibold" panose="02000506030000020004" pitchFamily="50" charset="0"/>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280720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7"/>
        <p:cNvGrpSpPr/>
        <p:nvPr/>
      </p:nvGrpSpPr>
      <p:grpSpPr>
        <a:xfrm>
          <a:off x="0" y="0"/>
          <a:ext cx="0" cy="0"/>
          <a:chOff x="0" y="0"/>
          <a:chExt cx="0" cy="0"/>
        </a:xfrm>
      </p:grpSpPr>
      <p:grpSp>
        <p:nvGrpSpPr>
          <p:cNvPr id="6" name="Group 5">
            <a:extLst>
              <a:ext uri="{FF2B5EF4-FFF2-40B4-BE49-F238E27FC236}">
                <a16:creationId xmlns:a16="http://schemas.microsoft.com/office/drawing/2014/main" id="{DC4F69A5-CC79-F5EC-06CA-119F57B3EED4}"/>
              </a:ext>
            </a:extLst>
          </p:cNvPr>
          <p:cNvGrpSpPr/>
          <p:nvPr userDrawn="1"/>
        </p:nvGrpSpPr>
        <p:grpSpPr>
          <a:xfrm>
            <a:off x="0" y="0"/>
            <a:ext cx="7377693" cy="6858000"/>
            <a:chOff x="0" y="0"/>
            <a:chExt cx="5533270" cy="5143500"/>
          </a:xfrm>
        </p:grpSpPr>
        <p:pic>
          <p:nvPicPr>
            <p:cNvPr id="5" name="Picture 4" descr="A picture containing screenshot, graphics, design&#10;&#10;Description automatically generated">
              <a:extLst>
                <a:ext uri="{FF2B5EF4-FFF2-40B4-BE49-F238E27FC236}">
                  <a16:creationId xmlns:a16="http://schemas.microsoft.com/office/drawing/2014/main" id="{60537290-4A4D-2E5C-BD6A-7A753C83B35E}"/>
                </a:ext>
              </a:extLst>
            </p:cNvPr>
            <p:cNvPicPr>
              <a:picLocks noChangeAspect="1"/>
            </p:cNvPicPr>
            <p:nvPr userDrawn="1"/>
          </p:nvPicPr>
          <p:blipFill rotWithShape="1">
            <a:blip r:embed="rId2"/>
            <a:srcRect l="39487"/>
            <a:stretch/>
          </p:blipFill>
          <p:spPr>
            <a:xfrm>
              <a:off x="0" y="0"/>
              <a:ext cx="5533270" cy="51435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798C5845-0B23-0025-5AAE-47BB3502FC58}"/>
                </a:ext>
              </a:extLst>
            </p:cNvPr>
            <p:cNvPicPr>
              <a:picLocks noChangeAspect="1"/>
            </p:cNvPicPr>
            <p:nvPr userDrawn="1"/>
          </p:nvPicPr>
          <p:blipFill rotWithShape="1">
            <a:blip r:embed="rId3"/>
            <a:srcRect t="89704" r="76557"/>
            <a:stretch/>
          </p:blipFill>
          <p:spPr>
            <a:xfrm>
              <a:off x="0" y="4613920"/>
              <a:ext cx="2143593" cy="529579"/>
            </a:xfrm>
            <a:prstGeom prst="rect">
              <a:avLst/>
            </a:prstGeom>
          </p:spPr>
        </p:pic>
      </p:grpSp>
      <p:sp>
        <p:nvSpPr>
          <p:cNvPr id="19" name="Google Shape;19;p4"/>
          <p:cNvSpPr txBox="1">
            <a:spLocks noGrp="1"/>
          </p:cNvSpPr>
          <p:nvPr>
            <p:ph type="body" idx="1"/>
          </p:nvPr>
        </p:nvSpPr>
        <p:spPr>
          <a:xfrm>
            <a:off x="8046719" y="4279642"/>
            <a:ext cx="3523240" cy="1872253"/>
          </a:xfrm>
          <a:prstGeom prst="rect">
            <a:avLst/>
          </a:prstGeom>
        </p:spPr>
        <p:txBody>
          <a:bodyPr spcFirstLastPara="1" wrap="square" lIns="91425" tIns="91425" rIns="91425" bIns="91425" anchor="t" anchorCtr="0">
            <a:noAutofit/>
          </a:bodyPr>
          <a:lstStyle>
            <a:lvl1pPr marL="152396" lvl="0" indent="0" algn="l" rtl="0">
              <a:spcBef>
                <a:spcPts val="800"/>
              </a:spcBef>
              <a:spcAft>
                <a:spcPts val="0"/>
              </a:spcAft>
              <a:buSzPts val="3000"/>
              <a:buNone/>
              <a:defRPr sz="2667" baseline="0">
                <a:solidFill>
                  <a:schemeClr val="tx1"/>
                </a:solidFill>
                <a:latin typeface="Proxima Nova Semi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
        <p:nvSpPr>
          <p:cNvPr id="9" name="Google Shape;19;p4">
            <a:extLst>
              <a:ext uri="{FF2B5EF4-FFF2-40B4-BE49-F238E27FC236}">
                <a16:creationId xmlns:a16="http://schemas.microsoft.com/office/drawing/2014/main" id="{EB09C9F9-1C86-445B-B291-9BEA34F5CAD7}"/>
              </a:ext>
            </a:extLst>
          </p:cNvPr>
          <p:cNvSpPr txBox="1">
            <a:spLocks noGrp="1"/>
          </p:cNvSpPr>
          <p:nvPr>
            <p:ph type="body" idx="10"/>
          </p:nvPr>
        </p:nvSpPr>
        <p:spPr>
          <a:xfrm>
            <a:off x="1638647" y="3816844"/>
            <a:ext cx="5123351" cy="2335051"/>
          </a:xfrm>
          <a:prstGeom prst="rect">
            <a:avLst/>
          </a:prstGeom>
        </p:spPr>
        <p:txBody>
          <a:bodyPr spcFirstLastPara="1" wrap="square" lIns="91425" tIns="91425" rIns="91425" bIns="91425" anchor="t" anchorCtr="0">
            <a:noAutofit/>
          </a:bodyPr>
          <a:lstStyle>
            <a:lvl1pPr marL="609585" lvl="0" indent="-558786" algn="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3239150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CD43160-DE7B-025A-D0C0-8BCD7B52D7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0A288CA-27A5-4FC6-80F5-0388291629C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Google Shape;47;p8">
            <a:extLst>
              <a:ext uri="{FF2B5EF4-FFF2-40B4-BE49-F238E27FC236}">
                <a16:creationId xmlns:a16="http://schemas.microsoft.com/office/drawing/2014/main" id="{BD968451-F76B-45ED-9426-7A61D4526F52}"/>
              </a:ext>
            </a:extLst>
          </p:cNvPr>
          <p:cNvSpPr/>
          <p:nvPr userDrawn="1"/>
        </p:nvSpPr>
        <p:spPr>
          <a:xfrm>
            <a:off x="1084364" y="1607788"/>
            <a:ext cx="2044800" cy="137600"/>
          </a:xfrm>
          <a:prstGeom prst="rect">
            <a:avLst/>
          </a:prstGeom>
          <a:solidFill>
            <a:srgbClr val="053657"/>
          </a:solidFill>
          <a:ln>
            <a:solidFill>
              <a:srgbClr val="053657"/>
            </a:solid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Content Placeholder 2">
            <a:extLst>
              <a:ext uri="{FF2B5EF4-FFF2-40B4-BE49-F238E27FC236}">
                <a16:creationId xmlns:a16="http://schemas.microsoft.com/office/drawing/2014/main" id="{CA036016-AD5E-4650-8FF7-D01A0A8FED85}"/>
              </a:ext>
            </a:extLst>
          </p:cNvPr>
          <p:cNvSpPr>
            <a:spLocks noGrp="1"/>
          </p:cNvSpPr>
          <p:nvPr>
            <p:ph idx="1"/>
          </p:nvPr>
        </p:nvSpPr>
        <p:spPr>
          <a:xfrm>
            <a:off x="5553579" y="2036563"/>
            <a:ext cx="6056191" cy="4323183"/>
          </a:xfrm>
          <a:prstGeom prst="rect">
            <a:avLst/>
          </a:prstGeom>
        </p:spPr>
        <p:txBody>
          <a:bodyPr/>
          <a:lstStyle>
            <a:lvl1pPr>
              <a:defRPr>
                <a:solidFill>
                  <a:srgbClr val="747679"/>
                </a:solidFill>
                <a:latin typeface="Proxima Nova Semibold" panose="02000506030000020004" pitchFamily="50" charset="0"/>
              </a:defRPr>
            </a:lvl1pPr>
          </a:lstStyle>
          <a:p>
            <a:endParaRPr lang="en-US"/>
          </a:p>
        </p:txBody>
      </p:sp>
      <p:sp>
        <p:nvSpPr>
          <p:cNvPr id="6" name="Text Placeholder 3">
            <a:extLst>
              <a:ext uri="{FF2B5EF4-FFF2-40B4-BE49-F238E27FC236}">
                <a16:creationId xmlns:a16="http://schemas.microsoft.com/office/drawing/2014/main" id="{C859F3F7-D883-4A13-B418-CBD446CC1D6C}"/>
              </a:ext>
            </a:extLst>
          </p:cNvPr>
          <p:cNvSpPr>
            <a:spLocks noGrp="1"/>
          </p:cNvSpPr>
          <p:nvPr>
            <p:ph type="body" sz="half" idx="2"/>
          </p:nvPr>
        </p:nvSpPr>
        <p:spPr>
          <a:xfrm>
            <a:off x="921601" y="2036563"/>
            <a:ext cx="4109467" cy="1023879"/>
          </a:xfrm>
          <a:prstGeom prst="rect">
            <a:avLst/>
          </a:prstGeom>
        </p:spPr>
        <p:txBody>
          <a:bodyPr/>
          <a:lstStyle>
            <a:lvl1pPr>
              <a:defRPr sz="1867" b="1">
                <a:solidFill>
                  <a:schemeClr val="tx1"/>
                </a:solidFill>
                <a:latin typeface="Proxima Nova Semibold" panose="02000506030000020004" pitchFamily="50" charset="0"/>
              </a:defRPr>
            </a:lvl1pPr>
          </a:lstStyle>
          <a:p>
            <a:endParaRPr lang="en-US"/>
          </a:p>
        </p:txBody>
      </p:sp>
      <p:sp>
        <p:nvSpPr>
          <p:cNvPr id="7" name="Text Placeholder 3">
            <a:extLst>
              <a:ext uri="{FF2B5EF4-FFF2-40B4-BE49-F238E27FC236}">
                <a16:creationId xmlns:a16="http://schemas.microsoft.com/office/drawing/2014/main" id="{FDE456A9-2BA9-41AD-A638-9209F3E9D3F2}"/>
              </a:ext>
            </a:extLst>
          </p:cNvPr>
          <p:cNvSpPr>
            <a:spLocks noGrp="1"/>
          </p:cNvSpPr>
          <p:nvPr>
            <p:ph type="body" sz="half" idx="10"/>
          </p:nvPr>
        </p:nvSpPr>
        <p:spPr>
          <a:xfrm>
            <a:off x="921600" y="3215123"/>
            <a:ext cx="4109467" cy="2860972"/>
          </a:xfrm>
          <a:prstGeom prst="rect">
            <a:avLst/>
          </a:prstGeom>
        </p:spPr>
        <p:txBody>
          <a:bodyPr/>
          <a:lstStyle>
            <a:lvl1pPr>
              <a:defRPr>
                <a:solidFill>
                  <a:schemeClr val="tx1"/>
                </a:solidFill>
                <a:latin typeface="Proxima Nova Semibold" panose="02000506030000020004" pitchFamily="50" charset="0"/>
              </a:defRPr>
            </a:lvl1pPr>
          </a:lstStyle>
          <a:p>
            <a:endParaRPr lang="en-US"/>
          </a:p>
        </p:txBody>
      </p:sp>
    </p:spTree>
    <p:extLst>
      <p:ext uri="{BB962C8B-B14F-4D97-AF65-F5344CB8AC3E}">
        <p14:creationId xmlns:p14="http://schemas.microsoft.com/office/powerpoint/2010/main" val="3164494792"/>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600" y="2082309"/>
            <a:ext cx="4945489"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600" y="2740478"/>
            <a:ext cx="4945489"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5" name="Text Placeholder 7">
            <a:extLst>
              <a:ext uri="{FF2B5EF4-FFF2-40B4-BE49-F238E27FC236}">
                <a16:creationId xmlns:a16="http://schemas.microsoft.com/office/drawing/2014/main" id="{6C65687B-F2F8-4725-AB38-1443C1EE6035}"/>
              </a:ext>
            </a:extLst>
          </p:cNvPr>
          <p:cNvSpPr>
            <a:spLocks noGrp="1"/>
          </p:cNvSpPr>
          <p:nvPr>
            <p:ph type="body" sz="quarter" idx="3"/>
          </p:nvPr>
        </p:nvSpPr>
        <p:spPr>
          <a:xfrm>
            <a:off x="6386669" y="2082309"/>
            <a:ext cx="4969844"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6" name="Content Placeholder 8">
            <a:extLst>
              <a:ext uri="{FF2B5EF4-FFF2-40B4-BE49-F238E27FC236}">
                <a16:creationId xmlns:a16="http://schemas.microsoft.com/office/drawing/2014/main" id="{EA3ACE14-018B-4E68-9CA0-EAA4E9A1612F}"/>
              </a:ext>
            </a:extLst>
          </p:cNvPr>
          <p:cNvSpPr>
            <a:spLocks noGrp="1"/>
          </p:cNvSpPr>
          <p:nvPr>
            <p:ph sz="quarter" idx="4"/>
          </p:nvPr>
        </p:nvSpPr>
        <p:spPr>
          <a:xfrm>
            <a:off x="6386669" y="2740477"/>
            <a:ext cx="4969844" cy="3383751"/>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449095"/>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A7EE-F2E8-F4DF-9773-37C0F708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047617-272E-6C84-8C06-90CF3CDFE121}"/>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4" name="Footer Placeholder 3">
            <a:extLst>
              <a:ext uri="{FF2B5EF4-FFF2-40B4-BE49-F238E27FC236}">
                <a16:creationId xmlns:a16="http://schemas.microsoft.com/office/drawing/2014/main" id="{6E703537-54B2-8CF0-DDFA-7886B42D1B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5BE4F-78E8-3830-48D5-AF0BE52728CD}"/>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4170229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020389"/>
            <a:ext cx="10348800" cy="4103840"/>
          </a:xfrm>
          <a:prstGeom prst="rect">
            <a:avLst/>
          </a:prstGeom>
        </p:spPr>
        <p:txBody>
          <a:bodyPr/>
          <a:lstStyle>
            <a:lvl1pPr>
              <a:defRPr>
                <a:solidFill>
                  <a:schemeClr val="tx1"/>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6366905"/>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reserve="1" userDrawn="1">
  <p:cSld name="Blank">
    <p:bg>
      <p:bgPr>
        <a:solidFill>
          <a:schemeClr val="accent1"/>
        </a:solidFill>
        <a:effectLst/>
      </p:bgPr>
    </p:bg>
    <p:spTree>
      <p:nvGrpSpPr>
        <p:cNvPr id="1" name="Shape 55"/>
        <p:cNvGrpSpPr/>
        <p:nvPr/>
      </p:nvGrpSpPr>
      <p:grpSpPr>
        <a:xfrm>
          <a:off x="0" y="0"/>
          <a:ext cx="0" cy="0"/>
          <a:chOff x="0" y="0"/>
          <a:chExt cx="0" cy="0"/>
        </a:xfrm>
      </p:grpSpPr>
      <p:pic>
        <p:nvPicPr>
          <p:cNvPr id="4" name="Picture 3" descr="A picture containing screenshot, graphics, graphic design, design&#10;&#10;Description automatically generated">
            <a:extLst>
              <a:ext uri="{FF2B5EF4-FFF2-40B4-BE49-F238E27FC236}">
                <a16:creationId xmlns:a16="http://schemas.microsoft.com/office/drawing/2014/main" id="{83A3E625-9311-A016-C814-28F024ED1E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Google Shape;19;p4">
            <a:extLst>
              <a:ext uri="{FF2B5EF4-FFF2-40B4-BE49-F238E27FC236}">
                <a16:creationId xmlns:a16="http://schemas.microsoft.com/office/drawing/2014/main" id="{E719FAE5-CFA8-4CE9-8004-60FB60C183C6}"/>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bg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spTree>
    <p:extLst>
      <p:ext uri="{BB962C8B-B14F-4D97-AF65-F5344CB8AC3E}">
        <p14:creationId xmlns:p14="http://schemas.microsoft.com/office/powerpoint/2010/main" val="2918474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descr="A picture containing diagram, font, graphics, design&#10;&#10;Description automatically generated">
            <a:extLst>
              <a:ext uri="{FF2B5EF4-FFF2-40B4-BE49-F238E27FC236}">
                <a16:creationId xmlns:a16="http://schemas.microsoft.com/office/drawing/2014/main" id="{72390BCE-CC01-D1F8-F378-8B03578A62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169B51-D250-4098-9495-6A063CB24736}"/>
              </a:ext>
            </a:extLst>
          </p:cNvPr>
          <p:cNvSpPr>
            <a:spLocks noGrp="1"/>
          </p:cNvSpPr>
          <p:nvPr>
            <p:ph type="title"/>
          </p:nvPr>
        </p:nvSpPr>
        <p:spPr/>
        <p:txBody>
          <a:bodyPr/>
          <a:lstStyle>
            <a:lvl1pPr>
              <a:defRPr>
                <a:latin typeface="Proxima Nova Semibold" panose="02000506030000020004" pitchFamily="50" charset="0"/>
              </a:defRPr>
            </a:lvl1pPr>
          </a:lstStyle>
          <a:p>
            <a:r>
              <a:rPr lang="en-US"/>
              <a:t>Click to edit Master title style</a:t>
            </a:r>
          </a:p>
        </p:txBody>
      </p:sp>
      <p:sp>
        <p:nvSpPr>
          <p:cNvPr id="3" name="Text Placeholder 5">
            <a:extLst>
              <a:ext uri="{FF2B5EF4-FFF2-40B4-BE49-F238E27FC236}">
                <a16:creationId xmlns:a16="http://schemas.microsoft.com/office/drawing/2014/main" id="{F0819DA8-04C4-4F12-9F5E-1A12D0516BD1}"/>
              </a:ext>
            </a:extLst>
          </p:cNvPr>
          <p:cNvSpPr>
            <a:spLocks noGrp="1"/>
          </p:cNvSpPr>
          <p:nvPr>
            <p:ph type="body" idx="1"/>
          </p:nvPr>
        </p:nvSpPr>
        <p:spPr>
          <a:xfrm>
            <a:off x="921599" y="2082309"/>
            <a:ext cx="7472893" cy="658168"/>
          </a:xfrm>
          <a:prstGeom prst="rect">
            <a:avLst/>
          </a:prstGeom>
        </p:spPr>
        <p:txBody>
          <a:bodyPr/>
          <a:lstStyle>
            <a:lvl1pPr>
              <a:defRPr sz="2133">
                <a:solidFill>
                  <a:schemeClr val="tx1"/>
                </a:solidFill>
                <a:latin typeface="Proxima Nova Semibold" panose="02000506030000020004" pitchFamily="50" charset="0"/>
              </a:defRPr>
            </a:lvl1pPr>
          </a:lstStyle>
          <a:p>
            <a:endParaRPr lang="en-US"/>
          </a:p>
        </p:txBody>
      </p:sp>
      <p:sp>
        <p:nvSpPr>
          <p:cNvPr id="4" name="Content Placeholder 6">
            <a:extLst>
              <a:ext uri="{FF2B5EF4-FFF2-40B4-BE49-F238E27FC236}">
                <a16:creationId xmlns:a16="http://schemas.microsoft.com/office/drawing/2014/main" id="{8A448B6C-5F84-4350-897B-C5771981D83F}"/>
              </a:ext>
            </a:extLst>
          </p:cNvPr>
          <p:cNvSpPr>
            <a:spLocks noGrp="1"/>
          </p:cNvSpPr>
          <p:nvPr>
            <p:ph sz="half" idx="2"/>
          </p:nvPr>
        </p:nvSpPr>
        <p:spPr>
          <a:xfrm>
            <a:off x="921599" y="2740478"/>
            <a:ext cx="7472893" cy="3383751"/>
          </a:xfrm>
          <a:prstGeom prst="rect">
            <a:avLst/>
          </a:prstGeom>
        </p:spPr>
        <p:txBody>
          <a:bodyPr/>
          <a:lstStyle>
            <a:lvl1pPr>
              <a:defRPr>
                <a:solidFill>
                  <a:srgbClr val="747679"/>
                </a:solidFill>
                <a:latin typeface="Proxima Nova Light" panose="02000506030000020004" pitchFamily="50" charset="0"/>
                <a:cs typeface="Gotham Light" pitchFamily="50" charset="0"/>
              </a:defRPr>
            </a:lvl1pPr>
          </a:lstStyle>
          <a:p>
            <a:endParaRPr lang="en-US"/>
          </a:p>
        </p:txBody>
      </p:sp>
      <p:sp>
        <p:nvSpPr>
          <p:cNvPr id="7" name="Google Shape;47;p8">
            <a:extLst>
              <a:ext uri="{FF2B5EF4-FFF2-40B4-BE49-F238E27FC236}">
                <a16:creationId xmlns:a16="http://schemas.microsoft.com/office/drawing/2014/main" id="{AD827972-47CE-492D-B8A6-3828F719EE7D}"/>
              </a:ext>
            </a:extLst>
          </p:cNvPr>
          <p:cNvSpPr/>
          <p:nvPr userDrawn="1"/>
        </p:nvSpPr>
        <p:spPr>
          <a:xfrm>
            <a:off x="1084364" y="1607788"/>
            <a:ext cx="2044800" cy="13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444035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3" name="Google Shape;19;p4">
            <a:extLst>
              <a:ext uri="{FF2B5EF4-FFF2-40B4-BE49-F238E27FC236}">
                <a16:creationId xmlns:a16="http://schemas.microsoft.com/office/drawing/2014/main" id="{CF0A1558-F30B-49D1-959B-B433C7FFA5AB}"/>
              </a:ext>
            </a:extLst>
          </p:cNvPr>
          <p:cNvSpPr txBox="1">
            <a:spLocks noGrp="1"/>
          </p:cNvSpPr>
          <p:nvPr>
            <p:ph type="body" idx="10"/>
          </p:nvPr>
        </p:nvSpPr>
        <p:spPr>
          <a:xfrm>
            <a:off x="1413271" y="2261475"/>
            <a:ext cx="9365447" cy="2335051"/>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SzPts val="3000"/>
              <a:buNone/>
              <a:defRPr sz="6400" b="1" i="0" baseline="0">
                <a:solidFill>
                  <a:schemeClr val="tx1"/>
                </a:solidFill>
                <a:latin typeface="Proxima Nova Extrabold" panose="02000506030000020004" pitchFamily="50" charset="0"/>
              </a:defRPr>
            </a:lvl1pPr>
            <a:lvl2pPr marL="1219170" lvl="1" indent="-558786" rtl="0">
              <a:spcBef>
                <a:spcPts val="0"/>
              </a:spcBef>
              <a:spcAft>
                <a:spcPts val="0"/>
              </a:spcAft>
              <a:buSzPts val="3000"/>
              <a:buChar char="□"/>
              <a:defRPr sz="4000"/>
            </a:lvl2pPr>
            <a:lvl3pPr marL="1828754" lvl="2" indent="-558786" rtl="0">
              <a:spcBef>
                <a:spcPts val="0"/>
              </a:spcBef>
              <a:spcAft>
                <a:spcPts val="0"/>
              </a:spcAft>
              <a:buSzPts val="3000"/>
              <a:buChar char="■"/>
              <a:defRPr sz="4000"/>
            </a:lvl3pPr>
            <a:lvl4pPr marL="2438339" lvl="3" indent="-558786" rtl="0">
              <a:spcBef>
                <a:spcPts val="0"/>
              </a:spcBef>
              <a:spcAft>
                <a:spcPts val="0"/>
              </a:spcAft>
              <a:buSzPts val="3000"/>
              <a:buChar char="●"/>
              <a:defRPr sz="4000"/>
            </a:lvl4pPr>
            <a:lvl5pPr marL="3047924" lvl="4" indent="-558786" rtl="0">
              <a:spcBef>
                <a:spcPts val="0"/>
              </a:spcBef>
              <a:spcAft>
                <a:spcPts val="0"/>
              </a:spcAft>
              <a:buSzPts val="3000"/>
              <a:buChar char="○"/>
              <a:defRPr sz="4000"/>
            </a:lvl5pPr>
            <a:lvl6pPr marL="3657509" lvl="5" indent="-558786" rtl="0">
              <a:spcBef>
                <a:spcPts val="0"/>
              </a:spcBef>
              <a:spcAft>
                <a:spcPts val="0"/>
              </a:spcAft>
              <a:buSzPts val="3000"/>
              <a:buChar char="■"/>
              <a:defRPr sz="4000"/>
            </a:lvl6pPr>
            <a:lvl7pPr marL="4267093" lvl="6" indent="-558786" rtl="0">
              <a:spcBef>
                <a:spcPts val="0"/>
              </a:spcBef>
              <a:spcAft>
                <a:spcPts val="0"/>
              </a:spcAft>
              <a:buSzPts val="3000"/>
              <a:buChar char="●"/>
              <a:defRPr sz="4000"/>
            </a:lvl7pPr>
            <a:lvl8pPr marL="4876678" lvl="7" indent="-558786" rtl="0">
              <a:spcBef>
                <a:spcPts val="0"/>
              </a:spcBef>
              <a:spcAft>
                <a:spcPts val="0"/>
              </a:spcAft>
              <a:buSzPts val="3000"/>
              <a:buChar char="○"/>
              <a:defRPr sz="4000"/>
            </a:lvl8pPr>
            <a:lvl9pPr marL="5486263" lvl="8" indent="-558786">
              <a:spcBef>
                <a:spcPts val="0"/>
              </a:spcBef>
              <a:spcAft>
                <a:spcPts val="0"/>
              </a:spcAft>
              <a:buSzPts val="3000"/>
              <a:buChar char="■"/>
              <a:defRPr sz="4000"/>
            </a:lvl9pPr>
          </a:lstStyle>
          <a:p>
            <a:endParaRPr/>
          </a:p>
        </p:txBody>
      </p:sp>
      <p:pic>
        <p:nvPicPr>
          <p:cNvPr id="4" name="Picture 3" descr="A picture containing screenshot, design, pattern&#10;&#10;Description automatically generated">
            <a:extLst>
              <a:ext uri="{FF2B5EF4-FFF2-40B4-BE49-F238E27FC236}">
                <a16:creationId xmlns:a16="http://schemas.microsoft.com/office/drawing/2014/main" id="{C8AA689A-DBEB-ED72-FE96-998BD0370A16}"/>
              </a:ext>
            </a:extLst>
          </p:cNvPr>
          <p:cNvPicPr>
            <a:picLocks noChangeAspect="1"/>
          </p:cNvPicPr>
          <p:nvPr userDrawn="1"/>
        </p:nvPicPr>
        <p:blipFill rotWithShape="1">
          <a:blip r:embed="rId2"/>
          <a:srcRect l="79036" t="84369"/>
          <a:stretch/>
        </p:blipFill>
        <p:spPr>
          <a:xfrm>
            <a:off x="1" y="5786034"/>
            <a:ext cx="2555932" cy="1071967"/>
          </a:xfrm>
          <a:prstGeom prst="rect">
            <a:avLst/>
          </a:prstGeom>
        </p:spPr>
      </p:pic>
    </p:spTree>
    <p:extLst>
      <p:ext uri="{BB962C8B-B14F-4D97-AF65-F5344CB8AC3E}">
        <p14:creationId xmlns:p14="http://schemas.microsoft.com/office/powerpoint/2010/main" val="354884008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086CD6-6135-F295-AD12-BCDC70A7AECE}"/>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3" name="Footer Placeholder 2">
            <a:extLst>
              <a:ext uri="{FF2B5EF4-FFF2-40B4-BE49-F238E27FC236}">
                <a16:creationId xmlns:a16="http://schemas.microsoft.com/office/drawing/2014/main" id="{1B5D1B23-5E79-E57B-1F47-67A3722E1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3EF6C-0698-281B-711B-C70CEE2E0899}"/>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214324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81904-6776-BC6C-C58C-2E03D905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557B5-28D1-0262-7258-24965F415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F0BBD-04C2-A375-F99B-66AC99CE2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9DCA5-0719-A903-EA67-64AF5D261547}"/>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6" name="Footer Placeholder 5">
            <a:extLst>
              <a:ext uri="{FF2B5EF4-FFF2-40B4-BE49-F238E27FC236}">
                <a16:creationId xmlns:a16="http://schemas.microsoft.com/office/drawing/2014/main" id="{747DE652-5C8D-C7B9-3F2E-22CF4CC02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0745B-5BC1-1AAD-B617-EC9DB8880966}"/>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359460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3F22-5294-A736-D0E0-5F8C664E32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9C317-10DE-324D-48AC-490C927EF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18EE6-189B-1178-233D-4063675B1D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FCE23-3A05-8A2C-E92D-6CE1F15D6A15}"/>
              </a:ext>
            </a:extLst>
          </p:cNvPr>
          <p:cNvSpPr>
            <a:spLocks noGrp="1"/>
          </p:cNvSpPr>
          <p:nvPr>
            <p:ph type="dt" sz="half" idx="10"/>
          </p:nvPr>
        </p:nvSpPr>
        <p:spPr/>
        <p:txBody>
          <a:bodyPr/>
          <a:lstStyle/>
          <a:p>
            <a:fld id="{CDFB3B15-4D5E-4AB5-A89E-82F66D1AA306}" type="datetimeFigureOut">
              <a:rPr lang="en-US" smtClean="0"/>
              <a:t>7/30/2024</a:t>
            </a:fld>
            <a:endParaRPr lang="en-US"/>
          </a:p>
        </p:txBody>
      </p:sp>
      <p:sp>
        <p:nvSpPr>
          <p:cNvPr id="6" name="Footer Placeholder 5">
            <a:extLst>
              <a:ext uri="{FF2B5EF4-FFF2-40B4-BE49-F238E27FC236}">
                <a16:creationId xmlns:a16="http://schemas.microsoft.com/office/drawing/2014/main" id="{A4FFA692-9237-3D30-6A0F-8102169FC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DE74FE-B2CD-C1BA-152F-F98DFC896C74}"/>
              </a:ext>
            </a:extLst>
          </p:cNvPr>
          <p:cNvSpPr>
            <a:spLocks noGrp="1"/>
          </p:cNvSpPr>
          <p:nvPr>
            <p:ph type="sldNum" sz="quarter" idx="12"/>
          </p:nvPr>
        </p:nvSpPr>
        <p:spPr/>
        <p:txBody>
          <a:bodyPr/>
          <a:lstStyle/>
          <a:p>
            <a:fld id="{1A5A1898-3DE1-4FE6-845F-9279A874B35C}" type="slidenum">
              <a:rPr lang="en-US" smtClean="0"/>
              <a:t>‹#›</a:t>
            </a:fld>
            <a:endParaRPr lang="en-US"/>
          </a:p>
        </p:txBody>
      </p:sp>
    </p:spTree>
    <p:extLst>
      <p:ext uri="{BB962C8B-B14F-4D97-AF65-F5344CB8AC3E}">
        <p14:creationId xmlns:p14="http://schemas.microsoft.com/office/powerpoint/2010/main" val="103724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theme" Target="../theme/theme3.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192E7-3793-CB7D-975C-F483988DC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A9FD9B-BB0D-92A2-40F9-53C536D3C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4ABC3-D6D5-1509-1DBC-3F427FCE7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B3B15-4D5E-4AB5-A89E-82F66D1AA306}" type="datetimeFigureOut">
              <a:rPr lang="en-US" smtClean="0"/>
              <a:t>7/30/2024</a:t>
            </a:fld>
            <a:endParaRPr lang="en-US"/>
          </a:p>
        </p:txBody>
      </p:sp>
      <p:sp>
        <p:nvSpPr>
          <p:cNvPr id="5" name="Footer Placeholder 4">
            <a:extLst>
              <a:ext uri="{FF2B5EF4-FFF2-40B4-BE49-F238E27FC236}">
                <a16:creationId xmlns:a16="http://schemas.microsoft.com/office/drawing/2014/main" id="{C056B3D4-74C9-D013-32A0-3E164C754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876259-DBE2-CE99-1EEE-B8F8F6713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A1898-3DE1-4FE6-845F-9279A874B35C}" type="slidenum">
              <a:rPr lang="en-US" smtClean="0"/>
              <a:t>‹#›</a:t>
            </a:fld>
            <a:endParaRPr lang="en-US"/>
          </a:p>
        </p:txBody>
      </p:sp>
    </p:spTree>
    <p:extLst>
      <p:ext uri="{BB962C8B-B14F-4D97-AF65-F5344CB8AC3E}">
        <p14:creationId xmlns:p14="http://schemas.microsoft.com/office/powerpoint/2010/main" val="2945700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7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27"/>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388122732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1600" y="837500"/>
            <a:ext cx="10348800" cy="658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pic>
        <p:nvPicPr>
          <p:cNvPr id="9" name="Picture 8" descr="Logo&#10;&#10;Description automatically generated">
            <a:extLst>
              <a:ext uri="{FF2B5EF4-FFF2-40B4-BE49-F238E27FC236}">
                <a16:creationId xmlns:a16="http://schemas.microsoft.com/office/drawing/2014/main" id="{B864EE0E-325F-47D6-BECA-0C03A54301EE}"/>
              </a:ext>
            </a:extLst>
          </p:cNvPr>
          <p:cNvPicPr>
            <a:picLocks noChangeAspect="1"/>
          </p:cNvPicPr>
          <p:nvPr userDrawn="1"/>
        </p:nvPicPr>
        <p:blipFill>
          <a:blip r:embed="rId27"/>
          <a:stretch>
            <a:fillRect/>
          </a:stretch>
        </p:blipFill>
        <p:spPr>
          <a:xfrm>
            <a:off x="275927" y="6441136"/>
            <a:ext cx="1291347" cy="218883"/>
          </a:xfrm>
          <a:prstGeom prst="rect">
            <a:avLst/>
          </a:prstGeom>
        </p:spPr>
      </p:pic>
    </p:spTree>
    <p:extLst>
      <p:ext uri="{BB962C8B-B14F-4D97-AF65-F5344CB8AC3E}">
        <p14:creationId xmlns:p14="http://schemas.microsoft.com/office/powerpoint/2010/main" val="2900417810"/>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bg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01597" marR="0" lvl="0" indent="0" algn="l" rtl="0">
        <a:lnSpc>
          <a:spcPct val="100000"/>
        </a:lnSpc>
        <a:spcBef>
          <a:spcPts val="0"/>
        </a:spcBef>
        <a:spcAft>
          <a:spcPts val="0"/>
        </a:spcAft>
        <a:buClr>
          <a:srgbClr val="000000"/>
        </a:buClr>
        <a:buFont typeface="Arial" panose="020B0604020202020204" pitchFamily="34" charset="0"/>
        <a:buNone/>
        <a:defRPr sz="1867"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18/10/relationships/comments" Target="../comments/modernComment_126_8DAE1E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11.xml"/><Relationship Id="rId5" Type="http://schemas.openxmlformats.org/officeDocument/2006/relationships/image" Target="../media/image33.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9.xml"/><Relationship Id="rId7" Type="http://schemas.openxmlformats.org/officeDocument/2006/relationships/image" Target="../media/image43.svg"/><Relationship Id="rId2" Type="http://schemas.openxmlformats.org/officeDocument/2006/relationships/slideLayout" Target="../slideLayouts/slideLayout19.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ags" Target="../tags/tag16.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18.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19.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9.xml"/><Relationship Id="rId1" Type="http://schemas.openxmlformats.org/officeDocument/2006/relationships/tags" Target="../tags/tag2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423111" y="2863515"/>
            <a:ext cx="11345778" cy="2484823"/>
          </a:xfrm>
          <a:prstGeom prst="rect">
            <a:avLst/>
          </a:prstGeom>
        </p:spPr>
        <p:txBody>
          <a:bodyPr spcFirstLastPara="1" vert="horz" wrap="square" lIns="121900" tIns="121900" rIns="121900" bIns="121900" rtlCol="0" anchor="b" anchorCtr="0">
            <a:noAutofit/>
          </a:bodyPr>
          <a:lstStyle/>
          <a:p>
            <a:pPr>
              <a:lnSpc>
                <a:spcPct val="150000"/>
              </a:lnSpc>
            </a:pPr>
            <a:r>
              <a:rPr lang="en" sz="5400" b="1" dirty="0">
                <a:latin typeface="Proxima Nova Rg" panose="02000506030000020004" pitchFamily="50" charset="0"/>
                <a:ea typeface="Calibri"/>
                <a:cs typeface="Times New Roman"/>
              </a:rPr>
              <a:t>Getting Started with the </a:t>
            </a:r>
            <a:br>
              <a:rPr lang="en" sz="5400" b="1" dirty="0">
                <a:latin typeface="Proxima Nova Rg" panose="02000506030000020004" pitchFamily="50" charset="0"/>
                <a:ea typeface="Calibri"/>
                <a:cs typeface="Times New Roman"/>
              </a:rPr>
            </a:br>
            <a:r>
              <a:rPr lang="en" sz="5400" b="1" dirty="0">
                <a:latin typeface="Proxima Nova Rg" panose="02000506030000020004" pitchFamily="50" charset="0"/>
                <a:ea typeface="Calibri"/>
                <a:cs typeface="Times New Roman"/>
              </a:rPr>
              <a:t>DESSA System</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4042-2E84-4F26-B1A4-D18C51DDAF78}"/>
              </a:ext>
            </a:extLst>
          </p:cNvPr>
          <p:cNvSpPr>
            <a:spLocks noGrp="1"/>
          </p:cNvSpPr>
          <p:nvPr>
            <p:ph type="title"/>
          </p:nvPr>
        </p:nvSpPr>
        <p:spPr>
          <a:xfrm>
            <a:off x="951388" y="958463"/>
            <a:ext cx="10348800" cy="658000"/>
          </a:xfrm>
        </p:spPr>
        <p:txBody>
          <a:bodyPr/>
          <a:lstStyle/>
          <a:p>
            <a:r>
              <a:rPr lang="en-US" sz="3600" dirty="0"/>
              <a:t>CASEL &amp; DESSA Alignment</a:t>
            </a:r>
          </a:p>
        </p:txBody>
      </p:sp>
      <p:pic>
        <p:nvPicPr>
          <p:cNvPr id="21" name="CASEL wheel">
            <a:extLst>
              <a:ext uri="{FF2B5EF4-FFF2-40B4-BE49-F238E27FC236}">
                <a16:creationId xmlns:a16="http://schemas.microsoft.com/office/drawing/2014/main" id="{335D6B48-29D7-E480-1A71-7EA3FE352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05" y="1769798"/>
            <a:ext cx="4461740" cy="43268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A3A74B-E99C-A81A-3300-AABC6A33CD84}"/>
              </a:ext>
            </a:extLst>
          </p:cNvPr>
          <p:cNvPicPr>
            <a:picLocks noChangeAspect="1"/>
          </p:cNvPicPr>
          <p:nvPr/>
        </p:nvPicPr>
        <p:blipFill>
          <a:blip r:embed="rId4"/>
          <a:stretch>
            <a:fillRect/>
          </a:stretch>
        </p:blipFill>
        <p:spPr>
          <a:xfrm>
            <a:off x="6096000" y="1949634"/>
            <a:ext cx="5702593" cy="3949903"/>
          </a:xfrm>
          <a:prstGeom prst="rect">
            <a:avLst/>
          </a:prstGeom>
          <a:ln w="12700">
            <a:solidFill>
              <a:schemeClr val="accent1"/>
            </a:solidFill>
          </a:ln>
        </p:spPr>
      </p:pic>
    </p:spTree>
    <p:extLst>
      <p:ext uri="{BB962C8B-B14F-4D97-AF65-F5344CB8AC3E}">
        <p14:creationId xmlns:p14="http://schemas.microsoft.com/office/powerpoint/2010/main" val="694077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DC3546-91F1-EE44-6585-4A850E4A4172}"/>
              </a:ext>
            </a:extLst>
          </p:cNvPr>
          <p:cNvSpPr/>
          <p:nvPr/>
        </p:nvSpPr>
        <p:spPr>
          <a:xfrm>
            <a:off x="1022684" y="1491916"/>
            <a:ext cx="2237874" cy="4211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BCBFED-286F-B9B3-94D2-368AD10B0BCB}"/>
              </a:ext>
            </a:extLst>
          </p:cNvPr>
          <p:cNvSpPr>
            <a:spLocks noGrp="1"/>
          </p:cNvSpPr>
          <p:nvPr>
            <p:ph type="title"/>
          </p:nvPr>
        </p:nvSpPr>
        <p:spPr>
          <a:xfrm>
            <a:off x="1880490" y="644687"/>
            <a:ext cx="7761600" cy="493500"/>
          </a:xfrm>
        </p:spPr>
        <p:txBody>
          <a:bodyPr/>
          <a:lstStyle/>
          <a:p>
            <a:pPr algn="ctr"/>
            <a:r>
              <a:rPr lang="en-US" sz="3600" dirty="0">
                <a:solidFill>
                  <a:srgbClr val="747679"/>
                </a:solidFill>
                <a:latin typeface="Proxima Nova Semibold"/>
              </a:rPr>
              <a:t>DESSA Assessments</a:t>
            </a:r>
          </a:p>
        </p:txBody>
      </p:sp>
      <p:grpSp>
        <p:nvGrpSpPr>
          <p:cNvPr id="3" name="Group 2">
            <a:extLst>
              <a:ext uri="{FF2B5EF4-FFF2-40B4-BE49-F238E27FC236}">
                <a16:creationId xmlns:a16="http://schemas.microsoft.com/office/drawing/2014/main" id="{3B654603-9CA8-4967-9656-5E230D08D038}"/>
              </a:ext>
            </a:extLst>
          </p:cNvPr>
          <p:cNvGrpSpPr/>
          <p:nvPr/>
        </p:nvGrpSpPr>
        <p:grpSpPr>
          <a:xfrm>
            <a:off x="4526880" y="1780020"/>
            <a:ext cx="2501374" cy="1808196"/>
            <a:chOff x="3185615" y="886268"/>
            <a:chExt cx="2501374" cy="1808196"/>
          </a:xfrm>
        </p:grpSpPr>
        <p:sp>
          <p:nvSpPr>
            <p:cNvPr id="4" name="Rectangle: Rounded Corners 3">
              <a:extLst>
                <a:ext uri="{FF2B5EF4-FFF2-40B4-BE49-F238E27FC236}">
                  <a16:creationId xmlns:a16="http://schemas.microsoft.com/office/drawing/2014/main" id="{D49AD5FB-0AA3-D17E-3D54-783944DD7FA9}"/>
                </a:ext>
              </a:extLst>
            </p:cNvPr>
            <p:cNvSpPr/>
            <p:nvPr/>
          </p:nvSpPr>
          <p:spPr>
            <a:xfrm>
              <a:off x="3751633" y="1111993"/>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sp>
          <p:nvSpPr>
            <p:cNvPr id="5" name="TextBox 4">
              <a:extLst>
                <a:ext uri="{FF2B5EF4-FFF2-40B4-BE49-F238E27FC236}">
                  <a16:creationId xmlns:a16="http://schemas.microsoft.com/office/drawing/2014/main" id="{19B062EF-CE4C-EA5B-1093-6DEEC4CB35FE}"/>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algn="ctr" defTabSz="914378">
                <a:defRPr/>
              </a:pPr>
              <a:r>
                <a:rPr lang="en-US" sz="2000">
                  <a:solidFill>
                    <a:schemeClr val="tx1"/>
                  </a:solidFill>
                  <a:latin typeface="Proxima Nova Semibold" panose="02000506030000020004"/>
                </a:rPr>
                <a:t>Norm-Referenced</a:t>
              </a:r>
            </a:p>
          </p:txBody>
        </p:sp>
        <p:pic>
          <p:nvPicPr>
            <p:cNvPr id="13" name="Picture 12" descr="Logo&#10;&#10;Description automatically generated with low confidence">
              <a:extLst>
                <a:ext uri="{FF2B5EF4-FFF2-40B4-BE49-F238E27FC236}">
                  <a16:creationId xmlns:a16="http://schemas.microsoft.com/office/drawing/2014/main" id="{AD135565-0F80-6867-B762-54A2EBAAEE7B}"/>
                </a:ext>
              </a:extLst>
            </p:cNvPr>
            <p:cNvPicPr>
              <a:picLocks noChangeAspect="1"/>
            </p:cNvPicPr>
            <p:nvPr/>
          </p:nvPicPr>
          <p:blipFill>
            <a:blip r:embed="rId5"/>
            <a:stretch>
              <a:fillRect/>
            </a:stretch>
          </p:blipFill>
          <p:spPr>
            <a:xfrm>
              <a:off x="3865633" y="886268"/>
              <a:ext cx="1367268" cy="1367268"/>
            </a:xfrm>
            <a:prstGeom prst="rect">
              <a:avLst/>
            </a:prstGeom>
          </p:spPr>
        </p:pic>
      </p:grpSp>
      <p:grpSp>
        <p:nvGrpSpPr>
          <p:cNvPr id="14" name="Group 13">
            <a:extLst>
              <a:ext uri="{FF2B5EF4-FFF2-40B4-BE49-F238E27FC236}">
                <a16:creationId xmlns:a16="http://schemas.microsoft.com/office/drawing/2014/main" id="{80A6C642-2222-4378-8B22-FE6C412608D9}"/>
              </a:ext>
            </a:extLst>
          </p:cNvPr>
          <p:cNvGrpSpPr/>
          <p:nvPr/>
        </p:nvGrpSpPr>
        <p:grpSpPr>
          <a:xfrm>
            <a:off x="7191952" y="1769688"/>
            <a:ext cx="2336004" cy="1804745"/>
            <a:chOff x="5844623" y="889719"/>
            <a:chExt cx="2336004" cy="1804745"/>
          </a:xfrm>
        </p:grpSpPr>
        <p:sp>
          <p:nvSpPr>
            <p:cNvPr id="15" name="TextBox 14">
              <a:extLst>
                <a:ext uri="{FF2B5EF4-FFF2-40B4-BE49-F238E27FC236}">
                  <a16:creationId xmlns:a16="http://schemas.microsoft.com/office/drawing/2014/main" id="{D20DA3F1-4465-DFE9-EEFE-F96E08DE7799}"/>
                </a:ext>
              </a:extLst>
            </p:cNvPr>
            <p:cNvSpPr txBox="1"/>
            <p:nvPr/>
          </p:nvSpPr>
          <p:spPr>
            <a:xfrm>
              <a:off x="5844623" y="2294354"/>
              <a:ext cx="2336004" cy="400110"/>
            </a:xfrm>
            <a:prstGeom prst="rect">
              <a:avLst/>
            </a:prstGeom>
            <a:noFill/>
          </p:spPr>
          <p:txBody>
            <a:bodyPr wrap="square" lIns="91440" tIns="45720" rIns="91440" bIns="45720" rtlCol="0" anchor="t">
              <a:spAutoFit/>
            </a:bodyPr>
            <a:lstStyle/>
            <a:p>
              <a:pPr algn="ctr" defTabSz="914378">
                <a:defRPr/>
              </a:pPr>
              <a:r>
                <a:rPr lang="en-US" sz="2000">
                  <a:solidFill>
                    <a:schemeClr val="tx1"/>
                  </a:solidFill>
                  <a:latin typeface="Proxima Nova Semibold" panose="02000506030000020004"/>
                </a:rPr>
                <a:t>Strength-Based</a:t>
              </a:r>
            </a:p>
          </p:txBody>
        </p:sp>
        <p:sp>
          <p:nvSpPr>
            <p:cNvPr id="17" name="Rectangle: Rounded Corners 16">
              <a:extLst>
                <a:ext uri="{FF2B5EF4-FFF2-40B4-BE49-F238E27FC236}">
                  <a16:creationId xmlns:a16="http://schemas.microsoft.com/office/drawing/2014/main" id="{94C00E5E-882C-DAB4-2EA7-FE30E2ECA1AC}"/>
                </a:ext>
              </a:extLst>
            </p:cNvPr>
            <p:cNvSpPr/>
            <p:nvPr/>
          </p:nvSpPr>
          <p:spPr>
            <a:xfrm>
              <a:off x="6342993" y="1111992"/>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pic>
          <p:nvPicPr>
            <p:cNvPr id="18" name="Picture 17" descr="Logo&#10;&#10;Description automatically generated with low confidence">
              <a:extLst>
                <a:ext uri="{FF2B5EF4-FFF2-40B4-BE49-F238E27FC236}">
                  <a16:creationId xmlns:a16="http://schemas.microsoft.com/office/drawing/2014/main" id="{1498A5C1-1F9A-947A-3039-BF8599F53ED0}"/>
                </a:ext>
              </a:extLst>
            </p:cNvPr>
            <p:cNvPicPr>
              <a:picLocks noChangeAspect="1"/>
            </p:cNvPicPr>
            <p:nvPr/>
          </p:nvPicPr>
          <p:blipFill>
            <a:blip r:embed="rId5"/>
            <a:stretch>
              <a:fillRect/>
            </a:stretch>
          </p:blipFill>
          <p:spPr>
            <a:xfrm>
              <a:off x="6444683" y="889719"/>
              <a:ext cx="1367268" cy="1367268"/>
            </a:xfrm>
            <a:prstGeom prst="rect">
              <a:avLst/>
            </a:prstGeom>
          </p:spPr>
        </p:pic>
      </p:grpSp>
      <p:grpSp>
        <p:nvGrpSpPr>
          <p:cNvPr id="19" name="Group 18">
            <a:extLst>
              <a:ext uri="{FF2B5EF4-FFF2-40B4-BE49-F238E27FC236}">
                <a16:creationId xmlns:a16="http://schemas.microsoft.com/office/drawing/2014/main" id="{FC26ED91-8F65-9D58-48FB-D50AAC418F02}"/>
              </a:ext>
            </a:extLst>
          </p:cNvPr>
          <p:cNvGrpSpPr/>
          <p:nvPr/>
        </p:nvGrpSpPr>
        <p:grpSpPr>
          <a:xfrm>
            <a:off x="1923816" y="1780020"/>
            <a:ext cx="2501374" cy="1808196"/>
            <a:chOff x="3185615" y="886268"/>
            <a:chExt cx="2501374" cy="1808196"/>
          </a:xfrm>
        </p:grpSpPr>
        <p:sp>
          <p:nvSpPr>
            <p:cNvPr id="20" name="Rectangle: Rounded Corners 19">
              <a:extLst>
                <a:ext uri="{FF2B5EF4-FFF2-40B4-BE49-F238E27FC236}">
                  <a16:creationId xmlns:a16="http://schemas.microsoft.com/office/drawing/2014/main" id="{CC7F0659-52E0-7BFD-26D3-2B655C876512}"/>
                </a:ext>
              </a:extLst>
            </p:cNvPr>
            <p:cNvSpPr/>
            <p:nvPr/>
          </p:nvSpPr>
          <p:spPr>
            <a:xfrm>
              <a:off x="3751633" y="1111993"/>
              <a:ext cx="1336785" cy="1141543"/>
            </a:xfrm>
            <a:prstGeom prst="roundRect">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Proxima Nova Semibold" panose="02000506030000020004"/>
              </a:endParaRPr>
            </a:p>
          </p:txBody>
        </p:sp>
        <p:sp>
          <p:nvSpPr>
            <p:cNvPr id="21" name="TextBox 20">
              <a:extLst>
                <a:ext uri="{FF2B5EF4-FFF2-40B4-BE49-F238E27FC236}">
                  <a16:creationId xmlns:a16="http://schemas.microsoft.com/office/drawing/2014/main" id="{8D4EBA5B-9D46-D465-6932-E4170BD47643}"/>
                </a:ext>
              </a:extLst>
            </p:cNvPr>
            <p:cNvSpPr txBox="1"/>
            <p:nvPr/>
          </p:nvSpPr>
          <p:spPr>
            <a:xfrm>
              <a:off x="3185615" y="2294354"/>
              <a:ext cx="2501374" cy="400110"/>
            </a:xfrm>
            <a:prstGeom prst="rect">
              <a:avLst/>
            </a:prstGeom>
            <a:noFill/>
          </p:spPr>
          <p:txBody>
            <a:bodyPr wrap="square" lIns="91440" tIns="45720" rIns="91440" bIns="45720" rtlCol="0" anchor="t">
              <a:spAutoFit/>
            </a:bodyPr>
            <a:lstStyle/>
            <a:p>
              <a:pPr algn="ctr" defTabSz="914378">
                <a:defRPr/>
              </a:pPr>
              <a:r>
                <a:rPr lang="en-US" sz="2000" dirty="0">
                  <a:solidFill>
                    <a:schemeClr val="tx1"/>
                  </a:solidFill>
                  <a:latin typeface="Proxima Nova Semibold" panose="02000506030000020004"/>
                </a:rPr>
                <a:t>Standardized</a:t>
              </a:r>
            </a:p>
          </p:txBody>
        </p:sp>
        <p:pic>
          <p:nvPicPr>
            <p:cNvPr id="22" name="Picture 21" descr="Logo&#10;&#10;Description automatically generated with low confidence">
              <a:extLst>
                <a:ext uri="{FF2B5EF4-FFF2-40B4-BE49-F238E27FC236}">
                  <a16:creationId xmlns:a16="http://schemas.microsoft.com/office/drawing/2014/main" id="{FBAF18DE-D855-C269-4EDF-F097F3F1499A}"/>
                </a:ext>
              </a:extLst>
            </p:cNvPr>
            <p:cNvPicPr>
              <a:picLocks noChangeAspect="1"/>
            </p:cNvPicPr>
            <p:nvPr/>
          </p:nvPicPr>
          <p:blipFill>
            <a:blip r:embed="rId5"/>
            <a:stretch>
              <a:fillRect/>
            </a:stretch>
          </p:blipFill>
          <p:spPr>
            <a:xfrm>
              <a:off x="3865633" y="886268"/>
              <a:ext cx="1367268" cy="1367268"/>
            </a:xfrm>
            <a:prstGeom prst="rect">
              <a:avLst/>
            </a:prstGeom>
          </p:spPr>
        </p:pic>
      </p:grpSp>
      <p:sp>
        <p:nvSpPr>
          <p:cNvPr id="34" name="Rectangle: Rounded Corners 33">
            <a:extLst>
              <a:ext uri="{FF2B5EF4-FFF2-40B4-BE49-F238E27FC236}">
                <a16:creationId xmlns:a16="http://schemas.microsoft.com/office/drawing/2014/main" id="{C51588E3-A821-98DC-6C4A-6529537FC6D6}"/>
              </a:ext>
            </a:extLst>
          </p:cNvPr>
          <p:cNvSpPr/>
          <p:nvPr/>
        </p:nvSpPr>
        <p:spPr>
          <a:xfrm>
            <a:off x="6252451" y="4518380"/>
            <a:ext cx="2411843" cy="159782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Semibold" panose="02000506030000020004"/>
            </a:endParaRPr>
          </a:p>
        </p:txBody>
      </p:sp>
      <p:sp>
        <p:nvSpPr>
          <p:cNvPr id="37" name="TextBox 36">
            <a:extLst>
              <a:ext uri="{FF2B5EF4-FFF2-40B4-BE49-F238E27FC236}">
                <a16:creationId xmlns:a16="http://schemas.microsoft.com/office/drawing/2014/main" id="{BCFFE1E0-0E9E-B0B4-A546-21B1C2B20346}"/>
              </a:ext>
            </a:extLst>
          </p:cNvPr>
          <p:cNvSpPr txBox="1"/>
          <p:nvPr/>
        </p:nvSpPr>
        <p:spPr>
          <a:xfrm>
            <a:off x="6356012" y="4809922"/>
            <a:ext cx="2308282" cy="338554"/>
          </a:xfrm>
          <a:prstGeom prst="rect">
            <a:avLst/>
          </a:prstGeom>
          <a:noFill/>
        </p:spPr>
        <p:txBody>
          <a:bodyPr wrap="square">
            <a:spAutoFit/>
          </a:bodyPr>
          <a:lstStyle/>
          <a:p>
            <a:pPr algn="ctr"/>
            <a:r>
              <a:rPr lang="en-US" sz="1600" b="1" dirty="0">
                <a:solidFill>
                  <a:schemeClr val="tx1"/>
                </a:solidFill>
                <a:latin typeface="Proxima Nova Semibold" panose="02000506030000020004"/>
              </a:rPr>
              <a:t>DESSA Assessment</a:t>
            </a:r>
          </a:p>
        </p:txBody>
      </p:sp>
      <p:grpSp>
        <p:nvGrpSpPr>
          <p:cNvPr id="27" name="Group 26">
            <a:extLst>
              <a:ext uri="{FF2B5EF4-FFF2-40B4-BE49-F238E27FC236}">
                <a16:creationId xmlns:a16="http://schemas.microsoft.com/office/drawing/2014/main" id="{1F70B246-2C72-6BC5-59AC-604A798511ED}"/>
              </a:ext>
            </a:extLst>
          </p:cNvPr>
          <p:cNvGrpSpPr/>
          <p:nvPr/>
        </p:nvGrpSpPr>
        <p:grpSpPr>
          <a:xfrm>
            <a:off x="3383377" y="4531071"/>
            <a:ext cx="2411843" cy="1597821"/>
            <a:chOff x="930946" y="3577194"/>
            <a:chExt cx="2175755" cy="1375831"/>
          </a:xfrm>
        </p:grpSpPr>
        <p:sp>
          <p:nvSpPr>
            <p:cNvPr id="32" name="TextBox 31">
              <a:extLst>
                <a:ext uri="{FF2B5EF4-FFF2-40B4-BE49-F238E27FC236}">
                  <a16:creationId xmlns:a16="http://schemas.microsoft.com/office/drawing/2014/main" id="{3B1B1EFF-27DB-285F-6DEB-D6BC217CEF0A}"/>
                </a:ext>
              </a:extLst>
            </p:cNvPr>
            <p:cNvSpPr txBox="1"/>
            <p:nvPr/>
          </p:nvSpPr>
          <p:spPr>
            <a:xfrm>
              <a:off x="970058" y="3605290"/>
              <a:ext cx="2136643" cy="503531"/>
            </a:xfrm>
            <a:prstGeom prst="rect">
              <a:avLst/>
            </a:prstGeom>
            <a:noFill/>
          </p:spPr>
          <p:txBody>
            <a:bodyPr wrap="square">
              <a:spAutoFit/>
            </a:bodyPr>
            <a:lstStyle/>
            <a:p>
              <a:pPr algn="ctr"/>
              <a:r>
                <a:rPr lang="en-US" sz="1600" b="1">
                  <a:solidFill>
                    <a:schemeClr val="tx1"/>
                  </a:solidFill>
                  <a:latin typeface="Proxima Nova Semibold" panose="02000506030000020004"/>
                </a:rPr>
                <a:t>DESSA-Mini Universal Screener</a:t>
              </a:r>
            </a:p>
          </p:txBody>
        </p:sp>
        <p:sp>
          <p:nvSpPr>
            <p:cNvPr id="31" name="Rectangle: Rounded Corners 30">
              <a:extLst>
                <a:ext uri="{FF2B5EF4-FFF2-40B4-BE49-F238E27FC236}">
                  <a16:creationId xmlns:a16="http://schemas.microsoft.com/office/drawing/2014/main" id="{134795ED-B4A9-E9B6-90CA-8D1F48C0E3D6}"/>
                </a:ext>
              </a:extLst>
            </p:cNvPr>
            <p:cNvSpPr/>
            <p:nvPr/>
          </p:nvSpPr>
          <p:spPr>
            <a:xfrm>
              <a:off x="930946" y="3577194"/>
              <a:ext cx="2175755" cy="137583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Semibold" panose="02000506030000020004"/>
              </a:endParaRPr>
            </a:p>
          </p:txBody>
        </p:sp>
      </p:grpSp>
      <p:sp>
        <p:nvSpPr>
          <p:cNvPr id="28" name="Arc 27">
            <a:extLst>
              <a:ext uri="{FF2B5EF4-FFF2-40B4-BE49-F238E27FC236}">
                <a16:creationId xmlns:a16="http://schemas.microsoft.com/office/drawing/2014/main" id="{38F52A4B-9816-CBC1-C02F-C52FA1A4C84C}"/>
              </a:ext>
            </a:extLst>
          </p:cNvPr>
          <p:cNvSpPr/>
          <p:nvPr/>
        </p:nvSpPr>
        <p:spPr>
          <a:xfrm>
            <a:off x="5458848" y="4006308"/>
            <a:ext cx="2169357" cy="962584"/>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Proxima Nova Semibold" panose="02000506030000020004"/>
            </a:endParaRPr>
          </a:p>
        </p:txBody>
      </p:sp>
      <p:sp>
        <p:nvSpPr>
          <p:cNvPr id="29" name="Arc 28">
            <a:extLst>
              <a:ext uri="{FF2B5EF4-FFF2-40B4-BE49-F238E27FC236}">
                <a16:creationId xmlns:a16="http://schemas.microsoft.com/office/drawing/2014/main" id="{5E715FF3-E3E9-6550-CA68-86F3F8A33163}"/>
              </a:ext>
            </a:extLst>
          </p:cNvPr>
          <p:cNvSpPr/>
          <p:nvPr/>
        </p:nvSpPr>
        <p:spPr>
          <a:xfrm flipH="1">
            <a:off x="4281186" y="4006308"/>
            <a:ext cx="2133609" cy="1022061"/>
          </a:xfrm>
          <a:prstGeom prst="arc">
            <a:avLst/>
          </a:prstGeom>
          <a:ln w="571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Proxima Nova Semibold" panose="02000506030000020004"/>
            </a:endParaRPr>
          </a:p>
        </p:txBody>
      </p:sp>
      <p:sp>
        <p:nvSpPr>
          <p:cNvPr id="25" name="TextBox 24">
            <a:extLst>
              <a:ext uri="{FF2B5EF4-FFF2-40B4-BE49-F238E27FC236}">
                <a16:creationId xmlns:a16="http://schemas.microsoft.com/office/drawing/2014/main" id="{B6C22D22-A2AF-1410-E1C4-E90267224A22}"/>
              </a:ext>
            </a:extLst>
          </p:cNvPr>
          <p:cNvSpPr txBox="1"/>
          <p:nvPr/>
        </p:nvSpPr>
        <p:spPr>
          <a:xfrm>
            <a:off x="5240896" y="3577383"/>
            <a:ext cx="1440298" cy="923330"/>
          </a:xfrm>
          <a:prstGeom prst="rect">
            <a:avLst/>
          </a:prstGeom>
          <a:noFill/>
        </p:spPr>
        <p:txBody>
          <a:bodyPr wrap="square">
            <a:spAutoFit/>
          </a:bodyPr>
          <a:lstStyle/>
          <a:p>
            <a:pPr algn="ctr"/>
            <a:r>
              <a:rPr lang="en-US" b="1">
                <a:solidFill>
                  <a:schemeClr val="tx1"/>
                </a:solidFill>
                <a:latin typeface="Proxima Nova Semibold" panose="02000506030000020004"/>
              </a:rPr>
              <a:t>K-12th Educators Complete</a:t>
            </a:r>
          </a:p>
        </p:txBody>
      </p:sp>
      <p:pic>
        <p:nvPicPr>
          <p:cNvPr id="9" name="Picture 8" descr="A blue and black clock&#10;&#10;Description automatically generated">
            <a:extLst>
              <a:ext uri="{FF2B5EF4-FFF2-40B4-BE49-F238E27FC236}">
                <a16:creationId xmlns:a16="http://schemas.microsoft.com/office/drawing/2014/main" id="{F759D2C5-C644-EBE3-08CB-FC7AE7631D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5367" y="5169582"/>
            <a:ext cx="791217" cy="805794"/>
          </a:xfrm>
          <a:prstGeom prst="rect">
            <a:avLst/>
          </a:prstGeom>
        </p:spPr>
      </p:pic>
      <p:pic>
        <p:nvPicPr>
          <p:cNvPr id="11" name="Picture 10" descr="A blue and black clock&#10;&#10;Description automatically generated">
            <a:extLst>
              <a:ext uri="{FF2B5EF4-FFF2-40B4-BE49-F238E27FC236}">
                <a16:creationId xmlns:a16="http://schemas.microsoft.com/office/drawing/2014/main" id="{81D45B68-8237-2C0D-2857-E647AC410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6055" y="5173092"/>
            <a:ext cx="788196" cy="796306"/>
          </a:xfrm>
          <a:prstGeom prst="rect">
            <a:avLst/>
          </a:prstGeom>
        </p:spPr>
      </p:pic>
    </p:spTree>
    <p:custDataLst>
      <p:tags r:id="rId1"/>
    </p:custDataLst>
    <p:extLst>
      <p:ext uri="{BB962C8B-B14F-4D97-AF65-F5344CB8AC3E}">
        <p14:creationId xmlns:p14="http://schemas.microsoft.com/office/powerpoint/2010/main" val="1485624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itle 1">
            <a:extLst>
              <a:ext uri="{FF2B5EF4-FFF2-40B4-BE49-F238E27FC236}">
                <a16:creationId xmlns:a16="http://schemas.microsoft.com/office/drawing/2014/main" id="{149CF281-7E47-C54A-CEC7-858119E846BC}"/>
              </a:ext>
            </a:extLst>
          </p:cNvPr>
          <p:cNvSpPr>
            <a:spLocks noGrp="1"/>
          </p:cNvSpPr>
          <p:nvPr>
            <p:ph type="title"/>
          </p:nvPr>
        </p:nvSpPr>
        <p:spPr>
          <a:xfrm>
            <a:off x="963343" y="955606"/>
            <a:ext cx="7761600" cy="493500"/>
          </a:xfrm>
        </p:spPr>
        <p:txBody>
          <a:bodyPr/>
          <a:lstStyle/>
          <a:p>
            <a:r>
              <a:rPr lang="en-US" sz="3600" dirty="0">
                <a:solidFill>
                  <a:srgbClr val="747679"/>
                </a:solidFill>
                <a:latin typeface="Proxima Nova Semibold"/>
              </a:rPr>
              <a:t>DESSA 2 mini </a:t>
            </a:r>
          </a:p>
        </p:txBody>
      </p:sp>
      <p:grpSp>
        <p:nvGrpSpPr>
          <p:cNvPr id="7" name="Group 6">
            <a:extLst>
              <a:ext uri="{FF2B5EF4-FFF2-40B4-BE49-F238E27FC236}">
                <a16:creationId xmlns:a16="http://schemas.microsoft.com/office/drawing/2014/main" id="{6D378585-173D-66E0-BD4C-4E93A6B7F90D}"/>
              </a:ext>
            </a:extLst>
          </p:cNvPr>
          <p:cNvGrpSpPr/>
          <p:nvPr/>
        </p:nvGrpSpPr>
        <p:grpSpPr>
          <a:xfrm>
            <a:off x="8468908" y="2307423"/>
            <a:ext cx="3157213" cy="1008573"/>
            <a:chOff x="6065427" y="1577142"/>
            <a:chExt cx="2547164" cy="1794307"/>
          </a:xfrm>
        </p:grpSpPr>
        <p:sp>
          <p:nvSpPr>
            <p:cNvPr id="8" name="Rectangle: Rounded Corners 7">
              <a:extLst>
                <a:ext uri="{FF2B5EF4-FFF2-40B4-BE49-F238E27FC236}">
                  <a16:creationId xmlns:a16="http://schemas.microsoft.com/office/drawing/2014/main" id="{4708F65D-D2CF-C988-7BA3-72270B4F3E6A}"/>
                </a:ext>
              </a:extLst>
            </p:cNvPr>
            <p:cNvSpPr/>
            <p:nvPr/>
          </p:nvSpPr>
          <p:spPr>
            <a:xfrm>
              <a:off x="6096629" y="1577142"/>
              <a:ext cx="2484763" cy="179430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 </a:t>
              </a:r>
            </a:p>
          </p:txBody>
        </p:sp>
        <p:sp>
          <p:nvSpPr>
            <p:cNvPr id="9" name="TextBox 8">
              <a:extLst>
                <a:ext uri="{FF2B5EF4-FFF2-40B4-BE49-F238E27FC236}">
                  <a16:creationId xmlns:a16="http://schemas.microsoft.com/office/drawing/2014/main" id="{F73D9FCC-9AB2-803F-57E8-5370D8CC600D}"/>
                </a:ext>
              </a:extLst>
            </p:cNvPr>
            <p:cNvSpPr txBox="1"/>
            <p:nvPr/>
          </p:nvSpPr>
          <p:spPr>
            <a:xfrm>
              <a:off x="6065427" y="1691319"/>
              <a:ext cx="2547164" cy="1550737"/>
            </a:xfrm>
            <a:prstGeom prst="rect">
              <a:avLst/>
            </a:prstGeom>
            <a:noFill/>
          </p:spPr>
          <p:txBody>
            <a:bodyPr wrap="square">
              <a:spAutoFit/>
            </a:bodyPr>
            <a:lstStyle/>
            <a:p>
              <a:pPr algn="ctr"/>
              <a:r>
                <a:rPr lang="en-US" b="1" dirty="0">
                  <a:solidFill>
                    <a:schemeClr val="accent3"/>
                  </a:solidFill>
                  <a:latin typeface="Proxima Nova Semibold" panose="02000506030000020004"/>
                </a:rPr>
                <a:t>Score: </a:t>
              </a:r>
            </a:p>
            <a:p>
              <a:pPr algn="ctr"/>
              <a:r>
                <a:rPr lang="en-US" sz="1600" b="1" dirty="0">
                  <a:solidFill>
                    <a:schemeClr val="tx1"/>
                  </a:solidFill>
                  <a:latin typeface="Proxima Nova Semibold" panose="02000506030000020004"/>
                </a:rPr>
                <a:t>Social-Emotional Total (SET) </a:t>
              </a:r>
            </a:p>
          </p:txBody>
        </p:sp>
      </p:grpSp>
      <p:grpSp>
        <p:nvGrpSpPr>
          <p:cNvPr id="20" name="Group 19">
            <a:extLst>
              <a:ext uri="{FF2B5EF4-FFF2-40B4-BE49-F238E27FC236}">
                <a16:creationId xmlns:a16="http://schemas.microsoft.com/office/drawing/2014/main" id="{48E38167-0248-D814-2005-992D82DCAF63}"/>
              </a:ext>
            </a:extLst>
          </p:cNvPr>
          <p:cNvGrpSpPr/>
          <p:nvPr/>
        </p:nvGrpSpPr>
        <p:grpSpPr>
          <a:xfrm>
            <a:off x="565879" y="2386571"/>
            <a:ext cx="3157213" cy="995744"/>
            <a:chOff x="1129916" y="1903867"/>
            <a:chExt cx="3157213" cy="995744"/>
          </a:xfrm>
        </p:grpSpPr>
        <p:sp>
          <p:nvSpPr>
            <p:cNvPr id="11" name="TextBox 10">
              <a:extLst>
                <a:ext uri="{FF2B5EF4-FFF2-40B4-BE49-F238E27FC236}">
                  <a16:creationId xmlns:a16="http://schemas.microsoft.com/office/drawing/2014/main" id="{D3B97F8C-BC56-3BFA-363D-6F6B31028809}"/>
                </a:ext>
              </a:extLst>
            </p:cNvPr>
            <p:cNvSpPr txBox="1"/>
            <p:nvPr/>
          </p:nvSpPr>
          <p:spPr>
            <a:xfrm>
              <a:off x="1376668" y="2389604"/>
              <a:ext cx="2731167" cy="369332"/>
            </a:xfrm>
            <a:prstGeom prst="rect">
              <a:avLst/>
            </a:prstGeom>
            <a:noFill/>
          </p:spPr>
          <p:txBody>
            <a:bodyPr wrap="square">
              <a:spAutoFit/>
            </a:bodyPr>
            <a:lstStyle/>
            <a:p>
              <a:pPr algn="ctr"/>
              <a:r>
                <a:rPr lang="en-US" b="1" dirty="0">
                  <a:solidFill>
                    <a:schemeClr val="tx1"/>
                  </a:solidFill>
                  <a:latin typeface="Proxima Nova Semibold" panose="02000506030000020004"/>
                </a:rPr>
                <a:t>Educators Complete</a:t>
              </a:r>
              <a:endParaRPr lang="en-US" b="1" baseline="30000" dirty="0">
                <a:solidFill>
                  <a:schemeClr val="tx1"/>
                </a:solidFill>
                <a:latin typeface="Proxima Nova Semibold" panose="02000506030000020004"/>
              </a:endParaRPr>
            </a:p>
          </p:txBody>
        </p:sp>
        <p:sp>
          <p:nvSpPr>
            <p:cNvPr id="12" name="TextBox 11">
              <a:extLst>
                <a:ext uri="{FF2B5EF4-FFF2-40B4-BE49-F238E27FC236}">
                  <a16:creationId xmlns:a16="http://schemas.microsoft.com/office/drawing/2014/main" id="{903F3342-BF05-92F7-A565-7E05D1B62C1B}"/>
                </a:ext>
              </a:extLst>
            </p:cNvPr>
            <p:cNvSpPr txBox="1"/>
            <p:nvPr/>
          </p:nvSpPr>
          <p:spPr>
            <a:xfrm>
              <a:off x="1324670" y="2049817"/>
              <a:ext cx="2731167" cy="369332"/>
            </a:xfrm>
            <a:prstGeom prst="rect">
              <a:avLst/>
            </a:prstGeom>
            <a:noFill/>
          </p:spPr>
          <p:txBody>
            <a:bodyPr wrap="square">
              <a:spAutoFit/>
            </a:bodyPr>
            <a:lstStyle/>
            <a:p>
              <a:pPr algn="ctr"/>
              <a:r>
                <a:rPr lang="en-US" b="1" dirty="0">
                  <a:solidFill>
                    <a:schemeClr val="accent3"/>
                  </a:solidFill>
                  <a:latin typeface="Proxima Nova Semibold" panose="02000506030000020004"/>
                </a:rPr>
                <a:t>Universal Screener</a:t>
              </a:r>
            </a:p>
          </p:txBody>
        </p:sp>
        <p:sp>
          <p:nvSpPr>
            <p:cNvPr id="13" name="Rectangle: Rounded Corners 12">
              <a:extLst>
                <a:ext uri="{FF2B5EF4-FFF2-40B4-BE49-F238E27FC236}">
                  <a16:creationId xmlns:a16="http://schemas.microsoft.com/office/drawing/2014/main" id="{D0BBDB02-0EFA-839C-1F28-2FE1C5FF75DC}"/>
                </a:ext>
              </a:extLst>
            </p:cNvPr>
            <p:cNvSpPr/>
            <p:nvPr/>
          </p:nvSpPr>
          <p:spPr>
            <a:xfrm>
              <a:off x="1129916" y="1903867"/>
              <a:ext cx="3157213" cy="995744"/>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E84F71D-D6DC-84CD-4179-6979C9E7B7E0}"/>
              </a:ext>
            </a:extLst>
          </p:cNvPr>
          <p:cNvPicPr>
            <a:picLocks noChangeAspect="1"/>
          </p:cNvPicPr>
          <p:nvPr/>
        </p:nvPicPr>
        <p:blipFill rotWithShape="1">
          <a:blip r:embed="rId4"/>
          <a:srcRect b="17736"/>
          <a:stretch/>
        </p:blipFill>
        <p:spPr>
          <a:xfrm>
            <a:off x="369071" y="4046290"/>
            <a:ext cx="11453858" cy="2747883"/>
          </a:xfrm>
          <a:prstGeom prst="rect">
            <a:avLst/>
          </a:prstGeom>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1BCC685A-E8AE-F49A-49A4-8276E374BF70}"/>
              </a:ext>
            </a:extLst>
          </p:cNvPr>
          <p:cNvGrpSpPr/>
          <p:nvPr/>
        </p:nvGrpSpPr>
        <p:grpSpPr>
          <a:xfrm>
            <a:off x="4633136" y="2427775"/>
            <a:ext cx="2484763" cy="1001225"/>
            <a:chOff x="4844143" y="1903867"/>
            <a:chExt cx="2484763" cy="1001225"/>
          </a:xfrm>
        </p:grpSpPr>
        <p:sp>
          <p:nvSpPr>
            <p:cNvPr id="14" name="Rectangle: Rounded Corners 13">
              <a:extLst>
                <a:ext uri="{FF2B5EF4-FFF2-40B4-BE49-F238E27FC236}">
                  <a16:creationId xmlns:a16="http://schemas.microsoft.com/office/drawing/2014/main" id="{F6C5FC67-9E76-A5CE-D17D-A05EEB999513}"/>
                </a:ext>
              </a:extLst>
            </p:cNvPr>
            <p:cNvSpPr/>
            <p:nvPr/>
          </p:nvSpPr>
          <p:spPr>
            <a:xfrm>
              <a:off x="4844143" y="1903867"/>
              <a:ext cx="2484763" cy="1001225"/>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69DD2F-C792-3304-EF02-650786924C0F}"/>
                </a:ext>
              </a:extLst>
            </p:cNvPr>
            <p:cNvSpPr txBox="1"/>
            <p:nvPr/>
          </p:nvSpPr>
          <p:spPr>
            <a:xfrm>
              <a:off x="5015025" y="1996422"/>
              <a:ext cx="2142998" cy="369332"/>
            </a:xfrm>
            <a:prstGeom prst="rect">
              <a:avLst/>
            </a:prstGeom>
            <a:noFill/>
          </p:spPr>
          <p:txBody>
            <a:bodyPr wrap="square">
              <a:spAutoFit/>
            </a:bodyPr>
            <a:lstStyle/>
            <a:p>
              <a:pPr algn="ctr"/>
              <a:r>
                <a:rPr lang="en-US" b="1" dirty="0">
                  <a:solidFill>
                    <a:schemeClr val="accent3"/>
                  </a:solidFill>
                  <a:latin typeface="Proxima Nova Semibold" panose="02000506030000020004"/>
                </a:rPr>
                <a:t>4 Forms</a:t>
              </a:r>
            </a:p>
          </p:txBody>
        </p:sp>
        <p:pic>
          <p:nvPicPr>
            <p:cNvPr id="10" name="Picture 9" descr="A blue and black clock&#10;&#10;Description automatically generated">
              <a:extLst>
                <a:ext uri="{FF2B5EF4-FFF2-40B4-BE49-F238E27FC236}">
                  <a16:creationId xmlns:a16="http://schemas.microsoft.com/office/drawing/2014/main" id="{4EFC04EE-6BE1-B4AC-D000-62846DFBA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2682" y="2323846"/>
              <a:ext cx="487684" cy="496669"/>
            </a:xfrm>
            <a:prstGeom prst="rect">
              <a:avLst/>
            </a:prstGeom>
          </p:spPr>
        </p:pic>
      </p:grpSp>
      <p:sp>
        <p:nvSpPr>
          <p:cNvPr id="19" name="Rectangle: Rounded Corners 18">
            <a:extLst>
              <a:ext uri="{FF2B5EF4-FFF2-40B4-BE49-F238E27FC236}">
                <a16:creationId xmlns:a16="http://schemas.microsoft.com/office/drawing/2014/main" id="{B37121DF-C09D-138E-41FE-075501BA24F1}"/>
              </a:ext>
            </a:extLst>
          </p:cNvPr>
          <p:cNvSpPr/>
          <p:nvPr/>
        </p:nvSpPr>
        <p:spPr>
          <a:xfrm>
            <a:off x="9525917" y="321630"/>
            <a:ext cx="1930905"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Proxima Nova Semibold" panose="02000506030000020004"/>
              </a:rPr>
              <a:t>K-8</a:t>
            </a:r>
          </a:p>
        </p:txBody>
      </p:sp>
    </p:spTree>
    <p:custDataLst>
      <p:tags r:id="rId1"/>
    </p:custDataLst>
    <p:extLst>
      <p:ext uri="{BB962C8B-B14F-4D97-AF65-F5344CB8AC3E}">
        <p14:creationId xmlns:p14="http://schemas.microsoft.com/office/powerpoint/2010/main" val="32699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26BAC1-B654-6E51-014A-71EB700501AD}"/>
              </a:ext>
            </a:extLst>
          </p:cNvPr>
          <p:cNvSpPr/>
          <p:nvPr/>
        </p:nvSpPr>
        <p:spPr>
          <a:xfrm>
            <a:off x="243836" y="6124764"/>
            <a:ext cx="2254369" cy="59704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E98E69AA-5B88-4224-A068-98BB11CF6791}"/>
              </a:ext>
            </a:extLst>
          </p:cNvPr>
          <p:cNvSpPr>
            <a:spLocks noGrp="1"/>
          </p:cNvSpPr>
          <p:nvPr>
            <p:ph type="title"/>
          </p:nvPr>
        </p:nvSpPr>
        <p:spPr>
          <a:xfrm>
            <a:off x="921600" y="954684"/>
            <a:ext cx="10348800" cy="658000"/>
          </a:xfrm>
        </p:spPr>
        <p:txBody>
          <a:bodyPr/>
          <a:lstStyle/>
          <a:p>
            <a:r>
              <a:rPr lang="en-US" sz="3600" dirty="0"/>
              <a:t>DESSA-HSE mini</a:t>
            </a:r>
          </a:p>
        </p:txBody>
      </p:sp>
      <p:sp>
        <p:nvSpPr>
          <p:cNvPr id="2" name="Rectangle: Rounded Corners 1">
            <a:extLst>
              <a:ext uri="{FF2B5EF4-FFF2-40B4-BE49-F238E27FC236}">
                <a16:creationId xmlns:a16="http://schemas.microsoft.com/office/drawing/2014/main" id="{551ECA82-EB04-D512-332D-C8D2416FE9DB}"/>
              </a:ext>
            </a:extLst>
          </p:cNvPr>
          <p:cNvSpPr/>
          <p:nvPr/>
        </p:nvSpPr>
        <p:spPr>
          <a:xfrm>
            <a:off x="9792928" y="296684"/>
            <a:ext cx="1778587" cy="658000"/>
          </a:xfrm>
          <a:prstGeom prst="roundRect">
            <a:avLst/>
          </a:prstGeom>
          <a:solidFill>
            <a:schemeClr val="accent3"/>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roxima Nova Semibold" panose="02000506030000020004"/>
              </a:rPr>
              <a:t>9</a:t>
            </a:r>
            <a:r>
              <a:rPr lang="en-US" sz="2200" baseline="30000" dirty="0">
                <a:latin typeface="Proxima Nova Semibold" panose="02000506030000020004"/>
              </a:rPr>
              <a:t>th</a:t>
            </a:r>
            <a:r>
              <a:rPr lang="en-US" sz="2200" dirty="0">
                <a:latin typeface="Proxima Nova Semibold" panose="02000506030000020004"/>
              </a:rPr>
              <a:t>-12</a:t>
            </a:r>
            <a:r>
              <a:rPr lang="en-US" sz="2200" baseline="30000" dirty="0">
                <a:latin typeface="Proxima Nova Semibold" panose="02000506030000020004"/>
              </a:rPr>
              <a:t>th</a:t>
            </a:r>
            <a:r>
              <a:rPr lang="en-US" sz="2200" dirty="0">
                <a:latin typeface="Proxima Nova Semibold" panose="02000506030000020004"/>
              </a:rPr>
              <a:t> </a:t>
            </a:r>
          </a:p>
        </p:txBody>
      </p:sp>
      <p:grpSp>
        <p:nvGrpSpPr>
          <p:cNvPr id="50" name="Group 49">
            <a:extLst>
              <a:ext uri="{FF2B5EF4-FFF2-40B4-BE49-F238E27FC236}">
                <a16:creationId xmlns:a16="http://schemas.microsoft.com/office/drawing/2014/main" id="{C53A2728-459E-AD81-E9C1-E40F81DC50BA}"/>
              </a:ext>
            </a:extLst>
          </p:cNvPr>
          <p:cNvGrpSpPr/>
          <p:nvPr/>
        </p:nvGrpSpPr>
        <p:grpSpPr>
          <a:xfrm>
            <a:off x="8742218" y="2330218"/>
            <a:ext cx="3070590" cy="1272953"/>
            <a:chOff x="6312442" y="1504488"/>
            <a:chExt cx="2547164" cy="1794307"/>
          </a:xfrm>
        </p:grpSpPr>
        <p:sp>
          <p:nvSpPr>
            <p:cNvPr id="51" name="Rectangle: Rounded Corners 50">
              <a:extLst>
                <a:ext uri="{FF2B5EF4-FFF2-40B4-BE49-F238E27FC236}">
                  <a16:creationId xmlns:a16="http://schemas.microsoft.com/office/drawing/2014/main" id="{F4190ABB-289E-D834-14AF-71D351A7A787}"/>
                </a:ext>
              </a:extLst>
            </p:cNvPr>
            <p:cNvSpPr/>
            <p:nvPr/>
          </p:nvSpPr>
          <p:spPr>
            <a:xfrm>
              <a:off x="6374842" y="1504488"/>
              <a:ext cx="2484763" cy="179430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latin typeface="Proxima Nova Semibold" panose="02000506030000020004"/>
                </a:rPr>
                <a:t> </a:t>
              </a:r>
            </a:p>
          </p:txBody>
        </p:sp>
        <p:sp>
          <p:nvSpPr>
            <p:cNvPr id="52" name="TextBox 51">
              <a:extLst>
                <a:ext uri="{FF2B5EF4-FFF2-40B4-BE49-F238E27FC236}">
                  <a16:creationId xmlns:a16="http://schemas.microsoft.com/office/drawing/2014/main" id="{1BAD96F6-3105-A836-B5DF-0F8A36C555A3}"/>
                </a:ext>
              </a:extLst>
            </p:cNvPr>
            <p:cNvSpPr txBox="1"/>
            <p:nvPr/>
          </p:nvSpPr>
          <p:spPr>
            <a:xfrm>
              <a:off x="6312442" y="1606935"/>
              <a:ext cx="2547164" cy="1344874"/>
            </a:xfrm>
            <a:prstGeom prst="rect">
              <a:avLst/>
            </a:prstGeom>
            <a:noFill/>
          </p:spPr>
          <p:txBody>
            <a:bodyPr wrap="square">
              <a:spAutoFit/>
            </a:bodyPr>
            <a:lstStyle/>
            <a:p>
              <a:pPr algn="ctr"/>
              <a:r>
                <a:rPr lang="en-US" sz="1600" b="1" dirty="0">
                  <a:solidFill>
                    <a:schemeClr val="accent3"/>
                  </a:solidFill>
                  <a:latin typeface="Proxima Nova Semibold" panose="02000506030000020004"/>
                </a:rPr>
                <a:t>Score:  </a:t>
              </a:r>
            </a:p>
            <a:p>
              <a:pPr algn="ctr"/>
              <a:endParaRPr lang="en-US" sz="800" b="1" dirty="0">
                <a:solidFill>
                  <a:schemeClr val="accent3"/>
                </a:solidFill>
                <a:latin typeface="Proxima Nova Semibold" panose="02000506030000020004"/>
              </a:endParaRPr>
            </a:p>
            <a:p>
              <a:pPr algn="ctr"/>
              <a:r>
                <a:rPr lang="en-US" sz="1600" b="1" dirty="0">
                  <a:latin typeface="Proxima Nova Semibold" panose="02000506030000020004"/>
                </a:rPr>
                <a:t>Social-Emotional Total (SET) </a:t>
              </a:r>
            </a:p>
          </p:txBody>
        </p:sp>
      </p:grpSp>
      <p:grpSp>
        <p:nvGrpSpPr>
          <p:cNvPr id="3" name="Group 2">
            <a:extLst>
              <a:ext uri="{FF2B5EF4-FFF2-40B4-BE49-F238E27FC236}">
                <a16:creationId xmlns:a16="http://schemas.microsoft.com/office/drawing/2014/main" id="{1EA0091D-BAF6-2131-13DB-14951D9D8AAC}"/>
              </a:ext>
            </a:extLst>
          </p:cNvPr>
          <p:cNvGrpSpPr/>
          <p:nvPr/>
        </p:nvGrpSpPr>
        <p:grpSpPr>
          <a:xfrm>
            <a:off x="921600" y="2330218"/>
            <a:ext cx="3519321" cy="1272953"/>
            <a:chOff x="921600" y="2313709"/>
            <a:chExt cx="3519321" cy="1760528"/>
          </a:xfrm>
        </p:grpSpPr>
        <p:sp>
          <p:nvSpPr>
            <p:cNvPr id="54" name="TextBox 53">
              <a:extLst>
                <a:ext uri="{FF2B5EF4-FFF2-40B4-BE49-F238E27FC236}">
                  <a16:creationId xmlns:a16="http://schemas.microsoft.com/office/drawing/2014/main" id="{3CC4F1FA-7C10-4D1A-7C8C-5C8F9566040B}"/>
                </a:ext>
              </a:extLst>
            </p:cNvPr>
            <p:cNvSpPr txBox="1"/>
            <p:nvPr/>
          </p:nvSpPr>
          <p:spPr>
            <a:xfrm>
              <a:off x="1014209" y="2944517"/>
              <a:ext cx="3313018" cy="553998"/>
            </a:xfrm>
            <a:prstGeom prst="rect">
              <a:avLst/>
            </a:prstGeom>
            <a:noFill/>
          </p:spPr>
          <p:txBody>
            <a:bodyPr wrap="square">
              <a:spAutoFit/>
            </a:bodyPr>
            <a:lstStyle/>
            <a:p>
              <a:pPr algn="ctr"/>
              <a:endParaRPr lang="en-US" b="1" baseline="30000" dirty="0">
                <a:latin typeface="Proxima Nova Semibold" panose="02000506030000020004"/>
              </a:endParaRPr>
            </a:p>
            <a:p>
              <a:pPr algn="ctr"/>
              <a:r>
                <a:rPr lang="en-US" b="1" dirty="0">
                  <a:latin typeface="Proxima Nova Semibold" panose="02000506030000020004"/>
                </a:rPr>
                <a:t>Educators Complete</a:t>
              </a:r>
              <a:endParaRPr lang="en-US" b="1" baseline="30000" dirty="0">
                <a:latin typeface="Proxima Nova Semibold" panose="02000506030000020004"/>
              </a:endParaRPr>
            </a:p>
          </p:txBody>
        </p:sp>
        <p:sp>
          <p:nvSpPr>
            <p:cNvPr id="55" name="TextBox 54">
              <a:extLst>
                <a:ext uri="{FF2B5EF4-FFF2-40B4-BE49-F238E27FC236}">
                  <a16:creationId xmlns:a16="http://schemas.microsoft.com/office/drawing/2014/main" id="{36AA3CD3-ED9A-11B8-8EF2-7066EBA81947}"/>
                </a:ext>
              </a:extLst>
            </p:cNvPr>
            <p:cNvSpPr txBox="1"/>
            <p:nvPr/>
          </p:nvSpPr>
          <p:spPr>
            <a:xfrm>
              <a:off x="1231002" y="2575186"/>
              <a:ext cx="2900515" cy="369332"/>
            </a:xfrm>
            <a:prstGeom prst="rect">
              <a:avLst/>
            </a:prstGeom>
            <a:noFill/>
          </p:spPr>
          <p:txBody>
            <a:bodyPr wrap="square">
              <a:spAutoFit/>
            </a:bodyPr>
            <a:lstStyle/>
            <a:p>
              <a:pPr algn="ctr"/>
              <a:r>
                <a:rPr lang="en-US" b="1" dirty="0">
                  <a:solidFill>
                    <a:schemeClr val="accent3"/>
                  </a:solidFill>
                  <a:latin typeface="Proxima Nova Semibold" panose="02000506030000020004"/>
                </a:rPr>
                <a:t>Universal Screener</a:t>
              </a:r>
            </a:p>
          </p:txBody>
        </p:sp>
        <p:sp>
          <p:nvSpPr>
            <p:cNvPr id="56" name="Rectangle: Rounded Corners 55">
              <a:extLst>
                <a:ext uri="{FF2B5EF4-FFF2-40B4-BE49-F238E27FC236}">
                  <a16:creationId xmlns:a16="http://schemas.microsoft.com/office/drawing/2014/main" id="{CDA998E9-F114-BE7C-C1A1-799FD6292602}"/>
                </a:ext>
              </a:extLst>
            </p:cNvPr>
            <p:cNvSpPr/>
            <p:nvPr/>
          </p:nvSpPr>
          <p:spPr>
            <a:xfrm>
              <a:off x="921600" y="2313709"/>
              <a:ext cx="3519321" cy="1760528"/>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Proxima Nova Semibold" panose="02000506030000020004"/>
              </a:endParaRPr>
            </a:p>
          </p:txBody>
        </p:sp>
      </p:grpSp>
      <p:grpSp>
        <p:nvGrpSpPr>
          <p:cNvPr id="4" name="Group 3">
            <a:extLst>
              <a:ext uri="{FF2B5EF4-FFF2-40B4-BE49-F238E27FC236}">
                <a16:creationId xmlns:a16="http://schemas.microsoft.com/office/drawing/2014/main" id="{E46DEB0E-892B-E859-5AC8-AF044583F63F}"/>
              </a:ext>
            </a:extLst>
          </p:cNvPr>
          <p:cNvGrpSpPr/>
          <p:nvPr/>
        </p:nvGrpSpPr>
        <p:grpSpPr>
          <a:xfrm>
            <a:off x="5154050" y="2330218"/>
            <a:ext cx="2950261" cy="1272953"/>
            <a:chOff x="4800820" y="2330218"/>
            <a:chExt cx="2950261" cy="1760528"/>
          </a:xfrm>
        </p:grpSpPr>
        <p:sp>
          <p:nvSpPr>
            <p:cNvPr id="57" name="Rectangle: Rounded Corners 56">
              <a:extLst>
                <a:ext uri="{FF2B5EF4-FFF2-40B4-BE49-F238E27FC236}">
                  <a16:creationId xmlns:a16="http://schemas.microsoft.com/office/drawing/2014/main" id="{15E59C65-7323-B96F-95FD-09858597406F}"/>
                </a:ext>
              </a:extLst>
            </p:cNvPr>
            <p:cNvSpPr/>
            <p:nvPr/>
          </p:nvSpPr>
          <p:spPr>
            <a:xfrm>
              <a:off x="4800820" y="2330218"/>
              <a:ext cx="2950261" cy="1760528"/>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Proxima Nova Semibold" panose="02000506030000020004"/>
              </a:endParaRPr>
            </a:p>
          </p:txBody>
        </p:sp>
        <p:sp>
          <p:nvSpPr>
            <p:cNvPr id="62" name="TextBox 61">
              <a:extLst>
                <a:ext uri="{FF2B5EF4-FFF2-40B4-BE49-F238E27FC236}">
                  <a16:creationId xmlns:a16="http://schemas.microsoft.com/office/drawing/2014/main" id="{068CA0AC-C349-152D-005B-FB5DF6397C54}"/>
                </a:ext>
              </a:extLst>
            </p:cNvPr>
            <p:cNvSpPr txBox="1"/>
            <p:nvPr/>
          </p:nvSpPr>
          <p:spPr>
            <a:xfrm>
              <a:off x="5001614" y="2457646"/>
              <a:ext cx="2468662" cy="430887"/>
            </a:xfrm>
            <a:prstGeom prst="rect">
              <a:avLst/>
            </a:prstGeom>
            <a:noFill/>
          </p:spPr>
          <p:txBody>
            <a:bodyPr wrap="square">
              <a:spAutoFit/>
            </a:bodyPr>
            <a:lstStyle/>
            <a:p>
              <a:pPr algn="ctr"/>
              <a:r>
                <a:rPr lang="en-US" sz="2200" b="1" dirty="0">
                  <a:solidFill>
                    <a:schemeClr val="accent3"/>
                  </a:solidFill>
                  <a:latin typeface="Proxima Nova Semibold" panose="02000506030000020004"/>
                </a:rPr>
                <a:t>4 Forms</a:t>
              </a:r>
            </a:p>
          </p:txBody>
        </p:sp>
      </p:grpSp>
      <p:pic>
        <p:nvPicPr>
          <p:cNvPr id="6" name="Picture 5" descr="A blue and black clock&#10;&#10;Description automatically generated">
            <a:extLst>
              <a:ext uri="{FF2B5EF4-FFF2-40B4-BE49-F238E27FC236}">
                <a16:creationId xmlns:a16="http://schemas.microsoft.com/office/drawing/2014/main" id="{B26E0113-0EEF-0B2A-62BF-D77AAFE4D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333" y="2932331"/>
            <a:ext cx="487684" cy="496669"/>
          </a:xfrm>
          <a:prstGeom prst="rect">
            <a:avLst/>
          </a:prstGeom>
        </p:spPr>
      </p:pic>
      <p:pic>
        <p:nvPicPr>
          <p:cNvPr id="8" name="Picture 7">
            <a:extLst>
              <a:ext uri="{FF2B5EF4-FFF2-40B4-BE49-F238E27FC236}">
                <a16:creationId xmlns:a16="http://schemas.microsoft.com/office/drawing/2014/main" id="{2A1682E5-B041-D059-287F-12168561F8CC}"/>
              </a:ext>
            </a:extLst>
          </p:cNvPr>
          <p:cNvPicPr>
            <a:picLocks noChangeAspect="1"/>
          </p:cNvPicPr>
          <p:nvPr/>
        </p:nvPicPr>
        <p:blipFill>
          <a:blip r:embed="rId4"/>
          <a:stretch>
            <a:fillRect/>
          </a:stretch>
        </p:blipFill>
        <p:spPr>
          <a:xfrm>
            <a:off x="243836" y="4059278"/>
            <a:ext cx="11701634" cy="2673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037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itle 1">
            <a:extLst>
              <a:ext uri="{FF2B5EF4-FFF2-40B4-BE49-F238E27FC236}">
                <a16:creationId xmlns:a16="http://schemas.microsoft.com/office/drawing/2014/main" id="{149CF281-7E47-C54A-CEC7-858119E846BC}"/>
              </a:ext>
            </a:extLst>
          </p:cNvPr>
          <p:cNvSpPr>
            <a:spLocks noGrp="1"/>
          </p:cNvSpPr>
          <p:nvPr>
            <p:ph type="title"/>
          </p:nvPr>
        </p:nvSpPr>
        <p:spPr>
          <a:xfrm>
            <a:off x="963343" y="955606"/>
            <a:ext cx="7761600" cy="493500"/>
          </a:xfrm>
        </p:spPr>
        <p:txBody>
          <a:bodyPr/>
          <a:lstStyle/>
          <a:p>
            <a:r>
              <a:rPr lang="en-US" sz="3600" dirty="0">
                <a:solidFill>
                  <a:srgbClr val="747679"/>
                </a:solidFill>
                <a:latin typeface="Proxima Nova Semibold"/>
              </a:rPr>
              <a:t>DESSA 2</a:t>
            </a:r>
          </a:p>
        </p:txBody>
      </p:sp>
      <p:grpSp>
        <p:nvGrpSpPr>
          <p:cNvPr id="6" name="Group 5">
            <a:extLst>
              <a:ext uri="{FF2B5EF4-FFF2-40B4-BE49-F238E27FC236}">
                <a16:creationId xmlns:a16="http://schemas.microsoft.com/office/drawing/2014/main" id="{5B9E4728-9465-F7EF-B3C1-09D45348D2DE}"/>
              </a:ext>
            </a:extLst>
          </p:cNvPr>
          <p:cNvGrpSpPr/>
          <p:nvPr/>
        </p:nvGrpSpPr>
        <p:grpSpPr>
          <a:xfrm>
            <a:off x="1060565" y="4677680"/>
            <a:ext cx="3335761" cy="1468080"/>
            <a:chOff x="6271672" y="2494320"/>
            <a:chExt cx="2736364" cy="1566051"/>
          </a:xfrm>
        </p:grpSpPr>
        <p:sp>
          <p:nvSpPr>
            <p:cNvPr id="106" name="Rectangle: Rounded Corners 105">
              <a:extLst>
                <a:ext uri="{FF2B5EF4-FFF2-40B4-BE49-F238E27FC236}">
                  <a16:creationId xmlns:a16="http://schemas.microsoft.com/office/drawing/2014/main" id="{9EC2305D-B1DD-D6F3-CA82-3C82D0E4301D}"/>
                </a:ext>
              </a:extLst>
            </p:cNvPr>
            <p:cNvSpPr/>
            <p:nvPr/>
          </p:nvSpPr>
          <p:spPr>
            <a:xfrm>
              <a:off x="6271672" y="2494320"/>
              <a:ext cx="2736364" cy="1566051"/>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7" name="TextBox 106">
              <a:extLst>
                <a:ext uri="{FF2B5EF4-FFF2-40B4-BE49-F238E27FC236}">
                  <a16:creationId xmlns:a16="http://schemas.microsoft.com/office/drawing/2014/main" id="{0BE0A087-E485-3C66-8F81-50514348522A}"/>
                </a:ext>
              </a:extLst>
            </p:cNvPr>
            <p:cNvSpPr txBox="1"/>
            <p:nvPr/>
          </p:nvSpPr>
          <p:spPr>
            <a:xfrm>
              <a:off x="6334972" y="2605428"/>
              <a:ext cx="2520818" cy="13080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sng" strike="noStrike" kern="0" cap="none" spc="0" normalizeH="0" baseline="0" noProof="0" dirty="0">
                  <a:ln>
                    <a:noFill/>
                  </a:ln>
                  <a:solidFill>
                    <a:srgbClr val="00325B"/>
                  </a:solidFill>
                  <a:effectLst/>
                  <a:uLnTx/>
                  <a:uFillTx/>
                  <a:latin typeface="Proxima Nova Semibold" panose="02000506030000020004"/>
                  <a:cs typeface="Arial"/>
                  <a:sym typeface="Arial"/>
                </a:rPr>
                <a:t>Scores</a:t>
              </a:r>
              <a:r>
                <a:rPr kumimoji="0" lang="en-US" sz="2200" b="1" i="0" strike="noStrike" kern="0" cap="none" spc="0" normalizeH="0" baseline="0" noProof="0" dirty="0">
                  <a:ln>
                    <a:noFill/>
                  </a:ln>
                  <a:solidFill>
                    <a:srgbClr val="00325B"/>
                  </a:solidFill>
                  <a:effectLst/>
                  <a:uLnTx/>
                  <a:uFillTx/>
                  <a:latin typeface="Proxima Nova Semibold" panose="02000506030000020004"/>
                  <a:cs typeface="Arial"/>
                  <a:sym typeface="Arial"/>
                </a:rPr>
                <a:t>:</a:t>
              </a:r>
              <a:endParaRPr lang="en-US" sz="2200" b="1" kern="0" dirty="0">
                <a:solidFill>
                  <a:srgbClr val="00325B"/>
                </a:solidFill>
                <a:latin typeface="Proxima Nova Semibold" panose="02000506030000020004"/>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0" strike="noStrike" kern="0" cap="none" spc="0" normalizeH="0" baseline="0" noProof="0" dirty="0">
                <a:ln>
                  <a:noFill/>
                </a:ln>
                <a:solidFill>
                  <a:srgbClr val="00325B"/>
                </a:solidFill>
                <a:effectLst/>
                <a:uLnTx/>
                <a:uFillTx/>
                <a:latin typeface="Proxima Nova Semibold" panose="02000506030000020004"/>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strike="noStrike" kern="0" cap="none" spc="0" normalizeH="0" baseline="0" noProof="0" dirty="0">
                  <a:ln>
                    <a:noFill/>
                  </a:ln>
                  <a:solidFill>
                    <a:srgbClr val="747679"/>
                  </a:solidFill>
                  <a:effectLst/>
                  <a:uLnTx/>
                  <a:uFillTx/>
                  <a:latin typeface="Proxima Nova Semibold" panose="02000506030000020004"/>
                  <a:cs typeface="Arial"/>
                  <a:sym typeface="Arial"/>
                </a:rPr>
                <a:t>Social and Emotional Composite (</a:t>
              </a:r>
              <a:r>
                <a:rPr kumimoji="0" lang="en-US" sz="1600" b="1" i="0" u="none" strike="noStrike" kern="0" cap="none" spc="0" normalizeH="0" baseline="0" noProof="0" dirty="0">
                  <a:ln>
                    <a:noFill/>
                  </a:ln>
                  <a:solidFill>
                    <a:srgbClr val="747679"/>
                  </a:solidFill>
                  <a:effectLst/>
                  <a:uLnTx/>
                  <a:uFillTx/>
                  <a:latin typeface="Proxima Nova Semibold" panose="02000506030000020004"/>
                  <a:cs typeface="Arial"/>
                  <a:sym typeface="Arial"/>
                </a:rPr>
                <a:t>SEC)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kern="0" dirty="0">
                  <a:solidFill>
                    <a:srgbClr val="747679"/>
                  </a:solidFill>
                  <a:latin typeface="Proxima Nova Semibold" panose="02000506030000020004"/>
                  <a:cs typeface="Arial"/>
                  <a:sym typeface="Arial"/>
                </a:rPr>
                <a:t>6 </a:t>
              </a:r>
              <a:r>
                <a:rPr kumimoji="0" lang="en-US" sz="1600" b="1" i="0" u="none" strike="noStrike" kern="0" cap="none" spc="0" normalizeH="0" baseline="0" noProof="0" dirty="0">
                  <a:ln>
                    <a:noFill/>
                  </a:ln>
                  <a:solidFill>
                    <a:srgbClr val="747679"/>
                  </a:solidFill>
                  <a:effectLst/>
                  <a:uLnTx/>
                  <a:uFillTx/>
                  <a:latin typeface="Proxima Nova Semibold" panose="02000506030000020004"/>
                  <a:cs typeface="Arial"/>
                  <a:sym typeface="Arial"/>
                </a:rPr>
                <a:t>competency areas</a:t>
              </a:r>
            </a:p>
          </p:txBody>
        </p:sp>
      </p:grpSp>
      <p:grpSp>
        <p:nvGrpSpPr>
          <p:cNvPr id="4" name="Group 3">
            <a:extLst>
              <a:ext uri="{FF2B5EF4-FFF2-40B4-BE49-F238E27FC236}">
                <a16:creationId xmlns:a16="http://schemas.microsoft.com/office/drawing/2014/main" id="{47A56F41-1973-2B74-CD57-08D35E215D71}"/>
              </a:ext>
            </a:extLst>
          </p:cNvPr>
          <p:cNvGrpSpPr/>
          <p:nvPr/>
        </p:nvGrpSpPr>
        <p:grpSpPr>
          <a:xfrm>
            <a:off x="1060565" y="2961248"/>
            <a:ext cx="3335761" cy="1468080"/>
            <a:chOff x="2584569" y="2494320"/>
            <a:chExt cx="3335761" cy="1468080"/>
          </a:xfrm>
        </p:grpSpPr>
        <p:sp>
          <p:nvSpPr>
            <p:cNvPr id="101" name="TextBox 100">
              <a:extLst>
                <a:ext uri="{FF2B5EF4-FFF2-40B4-BE49-F238E27FC236}">
                  <a16:creationId xmlns:a16="http://schemas.microsoft.com/office/drawing/2014/main" id="{B1CFBEB2-7E56-B754-48C4-33B5D356CD55}"/>
                </a:ext>
              </a:extLst>
            </p:cNvPr>
            <p:cNvSpPr txBox="1"/>
            <p:nvPr/>
          </p:nvSpPr>
          <p:spPr>
            <a:xfrm>
              <a:off x="2798074" y="2666948"/>
              <a:ext cx="2908749" cy="646331"/>
            </a:xfrm>
            <a:prstGeom prst="rect">
              <a:avLst/>
            </a:prstGeom>
            <a:noFill/>
          </p:spPr>
          <p:txBody>
            <a:bodyPr wrap="square">
              <a:spAutoFit/>
            </a:bodyPr>
            <a:lstStyle/>
            <a:p>
              <a:pPr algn="ctr"/>
              <a:r>
                <a:rPr lang="en-US" b="1" dirty="0">
                  <a:solidFill>
                    <a:schemeClr val="accent3"/>
                  </a:solidFill>
                  <a:latin typeface="Proxima Nova Semibold" panose="02000506030000020004"/>
                </a:rPr>
                <a:t>Assessment of 6 competency areas</a:t>
              </a:r>
            </a:p>
          </p:txBody>
        </p:sp>
        <p:sp>
          <p:nvSpPr>
            <p:cNvPr id="102" name="Rectangle: Rounded Corners 101">
              <a:extLst>
                <a:ext uri="{FF2B5EF4-FFF2-40B4-BE49-F238E27FC236}">
                  <a16:creationId xmlns:a16="http://schemas.microsoft.com/office/drawing/2014/main" id="{63804422-C230-339C-7EDC-0CF6A8E611C8}"/>
                </a:ext>
              </a:extLst>
            </p:cNvPr>
            <p:cNvSpPr/>
            <p:nvPr/>
          </p:nvSpPr>
          <p:spPr>
            <a:xfrm>
              <a:off x="2584569" y="2494320"/>
              <a:ext cx="3335761" cy="1468080"/>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E26FFB4A-7071-F69F-E809-C737AFEFE021}"/>
                </a:ext>
              </a:extLst>
            </p:cNvPr>
            <p:cNvSpPr txBox="1"/>
            <p:nvPr/>
          </p:nvSpPr>
          <p:spPr>
            <a:xfrm>
              <a:off x="2701089" y="3259470"/>
              <a:ext cx="3102717" cy="553998"/>
            </a:xfrm>
            <a:prstGeom prst="rect">
              <a:avLst/>
            </a:prstGeom>
            <a:noFill/>
          </p:spPr>
          <p:txBody>
            <a:bodyPr wrap="square">
              <a:spAutoFit/>
            </a:bodyPr>
            <a:lstStyle/>
            <a:p>
              <a:pPr algn="ctr"/>
              <a:endParaRPr lang="en-US" b="1" baseline="30000" dirty="0">
                <a:solidFill>
                  <a:schemeClr val="tx1"/>
                </a:solidFill>
                <a:latin typeface="Proxima Nova Semibold" panose="02000506030000020004"/>
              </a:endParaRPr>
            </a:p>
            <a:p>
              <a:pPr algn="ctr"/>
              <a:r>
                <a:rPr lang="en-US" b="1" dirty="0">
                  <a:solidFill>
                    <a:schemeClr val="tx1"/>
                  </a:solidFill>
                  <a:latin typeface="Proxima Nova Semibold" panose="02000506030000020004"/>
                </a:rPr>
                <a:t>Educators Complete</a:t>
              </a:r>
              <a:endParaRPr lang="en-US" b="1" baseline="30000" dirty="0">
                <a:solidFill>
                  <a:schemeClr val="tx1"/>
                </a:solidFill>
                <a:latin typeface="Proxima Nova Semibold" panose="02000506030000020004"/>
              </a:endParaRPr>
            </a:p>
          </p:txBody>
        </p:sp>
      </p:grpSp>
      <p:sp>
        <p:nvSpPr>
          <p:cNvPr id="3" name="Rectangle: Rounded Corners 2">
            <a:extLst>
              <a:ext uri="{FF2B5EF4-FFF2-40B4-BE49-F238E27FC236}">
                <a16:creationId xmlns:a16="http://schemas.microsoft.com/office/drawing/2014/main" id="{D199C086-84CB-F706-3451-26FDB98A4F8E}"/>
              </a:ext>
            </a:extLst>
          </p:cNvPr>
          <p:cNvSpPr/>
          <p:nvPr/>
        </p:nvSpPr>
        <p:spPr>
          <a:xfrm>
            <a:off x="1708778" y="2048195"/>
            <a:ext cx="1930905"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Proxima Nova Semibold" panose="02000506030000020004"/>
              </a:rPr>
              <a:t>K-8</a:t>
            </a:r>
          </a:p>
        </p:txBody>
      </p:sp>
      <p:pic>
        <p:nvPicPr>
          <p:cNvPr id="8" name="Picture 7">
            <a:extLst>
              <a:ext uri="{FF2B5EF4-FFF2-40B4-BE49-F238E27FC236}">
                <a16:creationId xmlns:a16="http://schemas.microsoft.com/office/drawing/2014/main" id="{59A07FB7-F7A7-B153-F62D-D3BFDFE07D98}"/>
              </a:ext>
            </a:extLst>
          </p:cNvPr>
          <p:cNvPicPr>
            <a:picLocks noChangeAspect="1"/>
          </p:cNvPicPr>
          <p:nvPr/>
        </p:nvPicPr>
        <p:blipFill>
          <a:blip r:embed="rId4"/>
          <a:stretch>
            <a:fillRect/>
          </a:stretch>
        </p:blipFill>
        <p:spPr>
          <a:xfrm>
            <a:off x="4609831" y="620486"/>
            <a:ext cx="7277480" cy="592604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80269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8E69AA-5B88-4224-A068-98BB11CF6791}"/>
              </a:ext>
            </a:extLst>
          </p:cNvPr>
          <p:cNvSpPr>
            <a:spLocks noGrp="1"/>
          </p:cNvSpPr>
          <p:nvPr>
            <p:ph type="title"/>
          </p:nvPr>
        </p:nvSpPr>
        <p:spPr>
          <a:xfrm>
            <a:off x="921600" y="955636"/>
            <a:ext cx="10348800" cy="658000"/>
          </a:xfrm>
        </p:spPr>
        <p:txBody>
          <a:bodyPr/>
          <a:lstStyle/>
          <a:p>
            <a:r>
              <a:rPr lang="en-US" sz="4267"/>
              <a:t>DESSA-HSE </a:t>
            </a:r>
          </a:p>
        </p:txBody>
      </p:sp>
      <p:grpSp>
        <p:nvGrpSpPr>
          <p:cNvPr id="2" name="Group 1">
            <a:extLst>
              <a:ext uri="{FF2B5EF4-FFF2-40B4-BE49-F238E27FC236}">
                <a16:creationId xmlns:a16="http://schemas.microsoft.com/office/drawing/2014/main" id="{385627B2-55E8-E2C6-1E98-101DF0D8B598}"/>
              </a:ext>
            </a:extLst>
          </p:cNvPr>
          <p:cNvGrpSpPr/>
          <p:nvPr/>
        </p:nvGrpSpPr>
        <p:grpSpPr>
          <a:xfrm>
            <a:off x="452516" y="3377468"/>
            <a:ext cx="4136956" cy="933857"/>
            <a:chOff x="2009142" y="2239254"/>
            <a:chExt cx="4136956" cy="933857"/>
          </a:xfrm>
        </p:grpSpPr>
        <p:sp>
          <p:nvSpPr>
            <p:cNvPr id="51" name="TextBox 50">
              <a:extLst>
                <a:ext uri="{FF2B5EF4-FFF2-40B4-BE49-F238E27FC236}">
                  <a16:creationId xmlns:a16="http://schemas.microsoft.com/office/drawing/2014/main" id="{FAD9BC01-2FA7-5FD3-054D-C99B72AAF6ED}"/>
                </a:ext>
              </a:extLst>
            </p:cNvPr>
            <p:cNvSpPr txBox="1"/>
            <p:nvPr/>
          </p:nvSpPr>
          <p:spPr>
            <a:xfrm>
              <a:off x="2009142" y="2633788"/>
              <a:ext cx="4136956" cy="502702"/>
            </a:xfrm>
            <a:prstGeom prst="rect">
              <a:avLst/>
            </a:prstGeom>
            <a:noFill/>
          </p:spPr>
          <p:txBody>
            <a:bodyPr wrap="square">
              <a:spAutoFit/>
            </a:bodyPr>
            <a:lstStyle/>
            <a:p>
              <a:pPr algn="ctr"/>
              <a:endParaRPr lang="en-US" sz="1600" b="1" baseline="30000" dirty="0">
                <a:latin typeface="Proxima Nova Semibold" panose="02000506030000020004"/>
              </a:endParaRPr>
            </a:p>
            <a:p>
              <a:pPr algn="ctr"/>
              <a:r>
                <a:rPr lang="en-US" sz="1600" b="1" dirty="0">
                  <a:latin typeface="Proxima Nova Semibold" panose="02000506030000020004"/>
                </a:rPr>
                <a:t>Educators Complete</a:t>
              </a:r>
              <a:endParaRPr lang="en-US" sz="1600" b="1" baseline="30000" dirty="0">
                <a:latin typeface="Proxima Nova Semibold" panose="02000506030000020004"/>
              </a:endParaRPr>
            </a:p>
          </p:txBody>
        </p:sp>
        <p:sp>
          <p:nvSpPr>
            <p:cNvPr id="53" name="TextBox 52">
              <a:extLst>
                <a:ext uri="{FF2B5EF4-FFF2-40B4-BE49-F238E27FC236}">
                  <a16:creationId xmlns:a16="http://schemas.microsoft.com/office/drawing/2014/main" id="{EB6CD018-155D-B030-67D5-D36B77C5F237}"/>
                </a:ext>
              </a:extLst>
            </p:cNvPr>
            <p:cNvSpPr txBox="1"/>
            <p:nvPr/>
          </p:nvSpPr>
          <p:spPr>
            <a:xfrm>
              <a:off x="2088356" y="2377735"/>
              <a:ext cx="3878332" cy="338554"/>
            </a:xfrm>
            <a:prstGeom prst="rect">
              <a:avLst/>
            </a:prstGeom>
            <a:noFill/>
          </p:spPr>
          <p:txBody>
            <a:bodyPr wrap="square">
              <a:spAutoFit/>
            </a:bodyPr>
            <a:lstStyle/>
            <a:p>
              <a:pPr algn="ctr"/>
              <a:r>
                <a:rPr lang="en-US" sz="1600" b="1" dirty="0">
                  <a:solidFill>
                    <a:schemeClr val="accent3"/>
                  </a:solidFill>
                  <a:latin typeface="Proxima Nova Semibold" panose="02000506030000020004"/>
                </a:rPr>
                <a:t>Assessment of 6 competency areas</a:t>
              </a:r>
            </a:p>
          </p:txBody>
        </p:sp>
        <p:sp>
          <p:nvSpPr>
            <p:cNvPr id="58" name="Rectangle: Rounded Corners 57">
              <a:extLst>
                <a:ext uri="{FF2B5EF4-FFF2-40B4-BE49-F238E27FC236}">
                  <a16:creationId xmlns:a16="http://schemas.microsoft.com/office/drawing/2014/main" id="{C8A71D5F-15B5-EC02-5970-5CAA5445ECDE}"/>
                </a:ext>
              </a:extLst>
            </p:cNvPr>
            <p:cNvSpPr/>
            <p:nvPr/>
          </p:nvSpPr>
          <p:spPr>
            <a:xfrm>
              <a:off x="2134469" y="2239254"/>
              <a:ext cx="3886303" cy="933857"/>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8A884C22-F46F-B01F-469F-DDB774B3ADDC}"/>
              </a:ext>
            </a:extLst>
          </p:cNvPr>
          <p:cNvGrpSpPr/>
          <p:nvPr/>
        </p:nvGrpSpPr>
        <p:grpSpPr>
          <a:xfrm>
            <a:off x="604885" y="4757661"/>
            <a:ext cx="3832219" cy="1163565"/>
            <a:chOff x="6480096" y="2239254"/>
            <a:chExt cx="3313017" cy="1319713"/>
          </a:xfrm>
        </p:grpSpPr>
        <p:sp>
          <p:nvSpPr>
            <p:cNvPr id="64" name="Rectangle: Rounded Corners 63">
              <a:extLst>
                <a:ext uri="{FF2B5EF4-FFF2-40B4-BE49-F238E27FC236}">
                  <a16:creationId xmlns:a16="http://schemas.microsoft.com/office/drawing/2014/main" id="{B111B344-B7A8-10B7-E22D-41AE1E8169AB}"/>
                </a:ext>
              </a:extLst>
            </p:cNvPr>
            <p:cNvSpPr/>
            <p:nvPr/>
          </p:nvSpPr>
          <p:spPr>
            <a:xfrm>
              <a:off x="6480096" y="2239254"/>
              <a:ext cx="3313017" cy="1319713"/>
            </a:xfrm>
            <a:prstGeom prst="roundRect">
              <a:avLst/>
            </a:prstGeom>
            <a:no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 </a:t>
              </a:r>
            </a:p>
          </p:txBody>
        </p:sp>
        <p:sp>
          <p:nvSpPr>
            <p:cNvPr id="70" name="TextBox 69">
              <a:extLst>
                <a:ext uri="{FF2B5EF4-FFF2-40B4-BE49-F238E27FC236}">
                  <a16:creationId xmlns:a16="http://schemas.microsoft.com/office/drawing/2014/main" id="{D2A41D47-1E9E-FAE2-DD77-9B86D4D3A8AA}"/>
                </a:ext>
              </a:extLst>
            </p:cNvPr>
            <p:cNvSpPr txBox="1"/>
            <p:nvPr/>
          </p:nvSpPr>
          <p:spPr>
            <a:xfrm>
              <a:off x="6539378" y="2298945"/>
              <a:ext cx="3154588" cy="1077218"/>
            </a:xfrm>
            <a:prstGeom prst="rect">
              <a:avLst/>
            </a:prstGeom>
            <a:noFill/>
          </p:spPr>
          <p:txBody>
            <a:bodyPr wrap="square">
              <a:spAutoFit/>
            </a:bodyPr>
            <a:lstStyle/>
            <a:p>
              <a:pPr algn="ctr" defTabSz="1219170">
                <a:buClr>
                  <a:srgbClr val="000000"/>
                </a:buClr>
                <a:defRPr/>
              </a:pPr>
              <a:r>
                <a:rPr lang="en-US" sz="1600" b="1" u="sng" kern="0" dirty="0">
                  <a:solidFill>
                    <a:srgbClr val="00325B"/>
                  </a:solidFill>
                  <a:latin typeface="Proxima Nova Semibold" panose="02000506030000020004"/>
                  <a:cs typeface="Arial"/>
                  <a:sym typeface="Arial"/>
                </a:rPr>
                <a:t>Scores:</a:t>
              </a:r>
            </a:p>
            <a:p>
              <a:pPr algn="ctr" defTabSz="1219170">
                <a:buClr>
                  <a:srgbClr val="000000"/>
                </a:buClr>
                <a:defRPr/>
              </a:pPr>
              <a:r>
                <a:rPr lang="en-US" sz="1600" b="1" kern="0" dirty="0">
                  <a:solidFill>
                    <a:srgbClr val="747679"/>
                  </a:solidFill>
                  <a:latin typeface="Proxima Nova Semibold" panose="02000506030000020004"/>
                  <a:cs typeface="Arial"/>
                  <a:sym typeface="Arial"/>
                </a:rPr>
                <a:t>Social and Emotional Composite (SEC)</a:t>
              </a:r>
            </a:p>
            <a:p>
              <a:pPr algn="ctr" defTabSz="1219170">
                <a:buClr>
                  <a:srgbClr val="000000"/>
                </a:buClr>
                <a:defRPr/>
              </a:pPr>
              <a:r>
                <a:rPr lang="en-US" sz="1600" b="1" kern="0" dirty="0">
                  <a:solidFill>
                    <a:srgbClr val="747679"/>
                  </a:solidFill>
                  <a:latin typeface="Proxima Nova Semibold" panose="02000506030000020004"/>
                  <a:cs typeface="Arial"/>
                  <a:sym typeface="Arial"/>
                </a:rPr>
                <a:t>6 competency areas</a:t>
              </a:r>
            </a:p>
          </p:txBody>
        </p:sp>
      </p:grpSp>
      <p:sp>
        <p:nvSpPr>
          <p:cNvPr id="86" name="Rectangle: Rounded Corners 85">
            <a:extLst>
              <a:ext uri="{FF2B5EF4-FFF2-40B4-BE49-F238E27FC236}">
                <a16:creationId xmlns:a16="http://schemas.microsoft.com/office/drawing/2014/main" id="{381FFF4D-BFC6-3E89-1FC6-625FC7865D2D}"/>
              </a:ext>
            </a:extLst>
          </p:cNvPr>
          <p:cNvSpPr/>
          <p:nvPr/>
        </p:nvSpPr>
        <p:spPr>
          <a:xfrm>
            <a:off x="1546207" y="2259981"/>
            <a:ext cx="1949574" cy="658000"/>
          </a:xfrm>
          <a:prstGeom prst="roundRect">
            <a:avLst/>
          </a:prstGeom>
          <a:solidFill>
            <a:schemeClr val="accent3"/>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Proxima Nova Semibold" panose="02000506030000020004"/>
              </a:rPr>
              <a:t>9</a:t>
            </a:r>
            <a:r>
              <a:rPr lang="en-US" sz="2200" baseline="30000" dirty="0">
                <a:latin typeface="Proxima Nova Semibold" panose="02000506030000020004"/>
              </a:rPr>
              <a:t>th</a:t>
            </a:r>
            <a:r>
              <a:rPr lang="en-US" sz="2200" dirty="0">
                <a:latin typeface="Proxima Nova Semibold" panose="02000506030000020004"/>
              </a:rPr>
              <a:t>-12</a:t>
            </a:r>
            <a:r>
              <a:rPr lang="en-US" sz="2200" baseline="30000" dirty="0">
                <a:latin typeface="Proxima Nova Semibold" panose="02000506030000020004"/>
              </a:rPr>
              <a:t>th</a:t>
            </a:r>
            <a:r>
              <a:rPr lang="en-US" sz="2200" dirty="0">
                <a:latin typeface="Proxima Nova Semibold" panose="02000506030000020004"/>
              </a:rPr>
              <a:t> </a:t>
            </a:r>
          </a:p>
        </p:txBody>
      </p:sp>
      <p:pic>
        <p:nvPicPr>
          <p:cNvPr id="6" name="Picture 5">
            <a:extLst>
              <a:ext uri="{FF2B5EF4-FFF2-40B4-BE49-F238E27FC236}">
                <a16:creationId xmlns:a16="http://schemas.microsoft.com/office/drawing/2014/main" id="{D0B7FF33-6A6E-01AA-DE8B-7BB99314F8F8}"/>
              </a:ext>
            </a:extLst>
          </p:cNvPr>
          <p:cNvPicPr>
            <a:picLocks noChangeAspect="1"/>
          </p:cNvPicPr>
          <p:nvPr/>
        </p:nvPicPr>
        <p:blipFill>
          <a:blip r:embed="rId3"/>
          <a:stretch>
            <a:fillRect/>
          </a:stretch>
        </p:blipFill>
        <p:spPr>
          <a:xfrm>
            <a:off x="4721082" y="794657"/>
            <a:ext cx="7293469" cy="57601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2363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6" name="Title 1">
            <a:extLst>
              <a:ext uri="{FF2B5EF4-FFF2-40B4-BE49-F238E27FC236}">
                <a16:creationId xmlns:a16="http://schemas.microsoft.com/office/drawing/2014/main" id="{84ACD2D8-2FDC-BDBC-57F3-08482F41FDA3}"/>
              </a:ext>
            </a:extLst>
          </p:cNvPr>
          <p:cNvSpPr txBox="1">
            <a:spLocks/>
          </p:cNvSpPr>
          <p:nvPr/>
        </p:nvSpPr>
        <p:spPr>
          <a:xfrm>
            <a:off x="1093969" y="953387"/>
            <a:ext cx="7761600" cy="49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3600" kern="0" dirty="0">
                <a:solidFill>
                  <a:srgbClr val="747679"/>
                </a:solidFill>
                <a:latin typeface="Proxima Nova Semibold"/>
              </a:rPr>
              <a:t>DESSA Results</a:t>
            </a:r>
          </a:p>
        </p:txBody>
      </p:sp>
      <p:graphicFrame>
        <p:nvGraphicFramePr>
          <p:cNvPr id="7" name="Table 6">
            <a:extLst>
              <a:ext uri="{FF2B5EF4-FFF2-40B4-BE49-F238E27FC236}">
                <a16:creationId xmlns:a16="http://schemas.microsoft.com/office/drawing/2014/main" id="{7FA96667-CF9F-26BC-CC2C-E0BCB6B0B57E}"/>
              </a:ext>
            </a:extLst>
          </p:cNvPr>
          <p:cNvGraphicFramePr>
            <a:graphicFrameLocks noGrp="1"/>
          </p:cNvGraphicFramePr>
          <p:nvPr>
            <p:extLst>
              <p:ext uri="{D42A27DB-BD31-4B8C-83A1-F6EECF244321}">
                <p14:modId xmlns:p14="http://schemas.microsoft.com/office/powerpoint/2010/main" val="1260221654"/>
              </p:ext>
            </p:extLst>
          </p:nvPr>
        </p:nvGraphicFramePr>
        <p:xfrm>
          <a:off x="907473" y="3140200"/>
          <a:ext cx="10377054" cy="2211545"/>
        </p:xfrm>
        <a:graphic>
          <a:graphicData uri="http://schemas.openxmlformats.org/drawingml/2006/table">
            <a:tbl>
              <a:tblPr firstRow="1" bandRow="1"/>
              <a:tblGrid>
                <a:gridCol w="3895200">
                  <a:extLst>
                    <a:ext uri="{9D8B030D-6E8A-4147-A177-3AD203B41FA5}">
                      <a16:colId xmlns:a16="http://schemas.microsoft.com/office/drawing/2014/main" val="1988494716"/>
                    </a:ext>
                  </a:extLst>
                </a:gridCol>
                <a:gridCol w="3317006">
                  <a:extLst>
                    <a:ext uri="{9D8B030D-6E8A-4147-A177-3AD203B41FA5}">
                      <a16:colId xmlns:a16="http://schemas.microsoft.com/office/drawing/2014/main" val="1066025505"/>
                    </a:ext>
                  </a:extLst>
                </a:gridCol>
                <a:gridCol w="3164848">
                  <a:extLst>
                    <a:ext uri="{9D8B030D-6E8A-4147-A177-3AD203B41FA5}">
                      <a16:colId xmlns:a16="http://schemas.microsoft.com/office/drawing/2014/main" val="1786063503"/>
                    </a:ext>
                  </a:extLst>
                </a:gridCol>
              </a:tblGrid>
              <a:tr h="2211545">
                <a:tc>
                  <a:txBody>
                    <a:bodyPr/>
                    <a:lstStyle/>
                    <a:p>
                      <a:pPr algn="ctr"/>
                      <a:r>
                        <a:rPr lang="en-US" sz="2300" b="1">
                          <a:solidFill>
                            <a:schemeClr val="tx2"/>
                          </a:solidFill>
                          <a:latin typeface="+mj-lt"/>
                        </a:rPr>
                        <a:t>Need for Instruction</a:t>
                      </a:r>
                    </a:p>
                    <a:p>
                      <a:pPr algn="ctr"/>
                      <a:endParaRPr lang="en-US" sz="2300" b="1">
                        <a:solidFill>
                          <a:schemeClr val="tx2"/>
                        </a:solidFill>
                        <a:latin typeface="+mj-lt"/>
                      </a:endParaRPr>
                    </a:p>
                    <a:p>
                      <a:pPr algn="ctr"/>
                      <a:r>
                        <a:rPr lang="en-US" sz="2400" b="1">
                          <a:solidFill>
                            <a:schemeClr val="tx2"/>
                          </a:solidFill>
                          <a:latin typeface="+mj-lt"/>
                        </a:rPr>
                        <a:t>T-Scores: </a:t>
                      </a:r>
                    </a:p>
                    <a:p>
                      <a:pPr algn="ctr"/>
                      <a:r>
                        <a:rPr lang="en-US" sz="2400" b="1">
                          <a:solidFill>
                            <a:schemeClr val="tx2"/>
                          </a:solidFill>
                          <a:latin typeface="+mj-lt"/>
                        </a:rPr>
                        <a:t>40 and below</a:t>
                      </a:r>
                    </a:p>
                  </a:txBody>
                  <a:tcPr>
                    <a:solidFill>
                      <a:srgbClr val="E36279"/>
                    </a:solidFill>
                  </a:tcPr>
                </a:tc>
                <a:tc>
                  <a:txBody>
                    <a:bodyPr/>
                    <a:lstStyle/>
                    <a:p>
                      <a:pPr algn="ctr"/>
                      <a:r>
                        <a:rPr lang="en-US" sz="2400" b="1" dirty="0">
                          <a:solidFill>
                            <a:schemeClr val="tx2"/>
                          </a:solidFill>
                          <a:latin typeface="+mj-lt"/>
                        </a:rPr>
                        <a:t>Typical</a:t>
                      </a:r>
                    </a:p>
                    <a:p>
                      <a:pPr algn="ctr"/>
                      <a:endParaRPr lang="en-US" sz="2400" b="1" dirty="0">
                        <a:solidFill>
                          <a:schemeClr val="tx2"/>
                        </a:solidFill>
                        <a:latin typeface="+mj-lt"/>
                      </a:endParaRPr>
                    </a:p>
                    <a:p>
                      <a:pPr algn="ctr"/>
                      <a:r>
                        <a:rPr lang="en-US" sz="2400" b="1" dirty="0">
                          <a:solidFill>
                            <a:schemeClr val="tx2"/>
                          </a:solidFill>
                          <a:latin typeface="+mj-lt"/>
                        </a:rPr>
                        <a:t>T-Scores: </a:t>
                      </a:r>
                    </a:p>
                    <a:p>
                      <a:pPr algn="ctr"/>
                      <a:r>
                        <a:rPr lang="en-US" sz="2400" b="1" dirty="0">
                          <a:solidFill>
                            <a:schemeClr val="tx2"/>
                          </a:solidFill>
                          <a:latin typeface="+mj-lt"/>
                        </a:rPr>
                        <a:t>41 – 59</a:t>
                      </a:r>
                    </a:p>
                  </a:txBody>
                  <a:tcPr>
                    <a:solidFill>
                      <a:srgbClr val="4CABE0"/>
                    </a:solidFill>
                  </a:tcPr>
                </a:tc>
                <a:tc>
                  <a:txBody>
                    <a:bodyPr/>
                    <a:lstStyle/>
                    <a:p>
                      <a:pPr algn="ctr"/>
                      <a:r>
                        <a:rPr lang="en-US" sz="2400" b="1" dirty="0">
                          <a:solidFill>
                            <a:schemeClr val="tx2"/>
                          </a:solidFill>
                          <a:latin typeface="+mj-lt"/>
                        </a:rPr>
                        <a:t>Strength</a:t>
                      </a:r>
                    </a:p>
                    <a:p>
                      <a:pPr algn="ctr"/>
                      <a:endParaRPr lang="en-US" sz="2400" b="1" dirty="0">
                        <a:solidFill>
                          <a:schemeClr val="tx2"/>
                        </a:solidFill>
                        <a:latin typeface="+mj-lt"/>
                      </a:endParaRPr>
                    </a:p>
                    <a:p>
                      <a:pPr algn="ctr"/>
                      <a:r>
                        <a:rPr lang="en-US" sz="2400" b="1" dirty="0">
                          <a:solidFill>
                            <a:schemeClr val="tx2"/>
                          </a:solidFill>
                          <a:latin typeface="+mj-lt"/>
                        </a:rPr>
                        <a:t>T-Scores:</a:t>
                      </a:r>
                    </a:p>
                    <a:p>
                      <a:pPr algn="ctr"/>
                      <a:r>
                        <a:rPr lang="en-US" sz="2400" b="1" dirty="0">
                          <a:solidFill>
                            <a:schemeClr val="tx2"/>
                          </a:solidFill>
                          <a:latin typeface="+mj-lt"/>
                        </a:rPr>
                        <a:t> 60 and above</a:t>
                      </a:r>
                    </a:p>
                  </a:txBody>
                  <a:tcPr>
                    <a:solidFill>
                      <a:srgbClr val="55D78B"/>
                    </a:solidFill>
                  </a:tcPr>
                </a:tc>
                <a:extLst>
                  <a:ext uri="{0D108BD9-81ED-4DB2-BD59-A6C34878D82A}">
                    <a16:rowId xmlns:a16="http://schemas.microsoft.com/office/drawing/2014/main" val="3117316371"/>
                  </a:ext>
                </a:extLst>
              </a:tr>
            </a:tbl>
          </a:graphicData>
        </a:graphic>
      </p:graphicFrame>
      <p:sp>
        <p:nvSpPr>
          <p:cNvPr id="8" name="TextBox 7">
            <a:extLst>
              <a:ext uri="{FF2B5EF4-FFF2-40B4-BE49-F238E27FC236}">
                <a16:creationId xmlns:a16="http://schemas.microsoft.com/office/drawing/2014/main" id="{56B654D7-C8D5-A367-C5BB-071111041ECF}"/>
              </a:ext>
            </a:extLst>
          </p:cNvPr>
          <p:cNvSpPr txBox="1"/>
          <p:nvPr/>
        </p:nvSpPr>
        <p:spPr>
          <a:xfrm>
            <a:off x="1899696" y="2077350"/>
            <a:ext cx="8392607" cy="523220"/>
          </a:xfrm>
          <a:prstGeom prst="rect">
            <a:avLst/>
          </a:prstGeom>
          <a:noFill/>
        </p:spPr>
        <p:txBody>
          <a:bodyPr wrap="square" rtlCol="0">
            <a:spAutoFit/>
          </a:bodyPr>
          <a:lstStyle/>
          <a:p>
            <a:pPr algn="ctr"/>
            <a:r>
              <a:rPr lang="en-US" sz="2800" dirty="0">
                <a:solidFill>
                  <a:schemeClr val="tx1"/>
                </a:solidFill>
                <a:latin typeface="Proxima Nova" panose="020B0604020202020204" charset="0"/>
                <a:cs typeface="Proxima Nova" panose="020B0604020202020204" charset="0"/>
              </a:rPr>
              <a:t>T-scores</a:t>
            </a:r>
            <a:r>
              <a:rPr lang="en-US" sz="2800" dirty="0">
                <a:latin typeface="Proxima Nova" panose="020B0604020202020204" charset="0"/>
                <a:cs typeface="Proxima Nova" panose="020B0604020202020204" charset="0"/>
              </a:rPr>
              <a:t> are </a:t>
            </a:r>
            <a:r>
              <a:rPr lang="en-US" sz="2800" dirty="0">
                <a:solidFill>
                  <a:schemeClr val="tx1"/>
                </a:solidFill>
                <a:latin typeface="Proxima Nova" panose="020B0604020202020204" charset="0"/>
                <a:cs typeface="Proxima Nova" panose="020B0604020202020204" charset="0"/>
              </a:rPr>
              <a:t>categorized into 3 descriptive ranges  </a:t>
            </a:r>
          </a:p>
        </p:txBody>
      </p:sp>
      <p:grpSp>
        <p:nvGrpSpPr>
          <p:cNvPr id="9" name="Group 8">
            <a:extLst>
              <a:ext uri="{FF2B5EF4-FFF2-40B4-BE49-F238E27FC236}">
                <a16:creationId xmlns:a16="http://schemas.microsoft.com/office/drawing/2014/main" id="{A71D2C11-D641-94A7-677E-07AE0D4DF79D}"/>
              </a:ext>
            </a:extLst>
          </p:cNvPr>
          <p:cNvGrpSpPr/>
          <p:nvPr/>
        </p:nvGrpSpPr>
        <p:grpSpPr>
          <a:xfrm>
            <a:off x="907473" y="5351747"/>
            <a:ext cx="6419410" cy="975415"/>
            <a:chOff x="-204401" y="4185399"/>
            <a:chExt cx="6192600" cy="786945"/>
          </a:xfrm>
        </p:grpSpPr>
        <p:sp>
          <p:nvSpPr>
            <p:cNvPr id="10" name="TextBox 9">
              <a:extLst>
                <a:ext uri="{FF2B5EF4-FFF2-40B4-BE49-F238E27FC236}">
                  <a16:creationId xmlns:a16="http://schemas.microsoft.com/office/drawing/2014/main" id="{ACC490D7-4055-EB05-8200-C917016A3146}"/>
                </a:ext>
              </a:extLst>
            </p:cNvPr>
            <p:cNvSpPr txBox="1"/>
            <p:nvPr/>
          </p:nvSpPr>
          <p:spPr>
            <a:xfrm>
              <a:off x="338677" y="4510679"/>
              <a:ext cx="5649522" cy="461665"/>
            </a:xfrm>
            <a:prstGeom prst="rect">
              <a:avLst/>
            </a:prstGeom>
            <a:noFill/>
          </p:spPr>
          <p:txBody>
            <a:bodyPr wrap="square" rtlCol="0">
              <a:spAutoFit/>
            </a:bodyPr>
            <a:lstStyle/>
            <a:p>
              <a:pPr algn="ctr"/>
              <a:r>
                <a:rPr lang="en-US" sz="2400" dirty="0">
                  <a:solidFill>
                    <a:schemeClr val="tx1"/>
                  </a:solidFill>
                  <a:latin typeface="Proxima Nova" panose="020B0604020202020204" charset="0"/>
                  <a:cs typeface="Proxima Nova" panose="020B0604020202020204" charset="0"/>
                </a:rPr>
                <a:t>Reflects a lack of </a:t>
              </a:r>
              <a:r>
                <a:rPr lang="en-US" sz="2400" b="1" dirty="0">
                  <a:solidFill>
                    <a:schemeClr val="tx1"/>
                  </a:solidFill>
                  <a:latin typeface="Proxima Nova" panose="020B0604020202020204" charset="0"/>
                  <a:cs typeface="Proxima Nova" panose="020B0604020202020204" charset="0"/>
                </a:rPr>
                <a:t>skill acquisition</a:t>
              </a:r>
            </a:p>
          </p:txBody>
        </p:sp>
        <p:cxnSp>
          <p:nvCxnSpPr>
            <p:cNvPr id="11" name="Connector: Curved 10">
              <a:extLst>
                <a:ext uri="{FF2B5EF4-FFF2-40B4-BE49-F238E27FC236}">
                  <a16:creationId xmlns:a16="http://schemas.microsoft.com/office/drawing/2014/main" id="{F272DEB0-03C5-468A-3BA3-C618A678EE89}"/>
                </a:ext>
              </a:extLst>
            </p:cNvPr>
            <p:cNvCxnSpPr>
              <a:cxnSpLocks/>
              <a:endCxn id="10" idx="1"/>
            </p:cNvCxnSpPr>
            <p:nvPr/>
          </p:nvCxnSpPr>
          <p:spPr>
            <a:xfrm rot="16200000" flipH="1">
              <a:off x="-210919" y="4191917"/>
              <a:ext cx="556114" cy="543078"/>
            </a:xfrm>
            <a:prstGeom prst="curvedConnector2">
              <a:avLst/>
            </a:prstGeom>
            <a:ln>
              <a:solidFill>
                <a:srgbClr val="E36279"/>
              </a:solidFill>
              <a:tailEnd type="triangle"/>
            </a:ln>
            <a:effectLst/>
          </p:spPr>
          <p:style>
            <a:lnRef idx="3">
              <a:schemeClr val="accent3"/>
            </a:lnRef>
            <a:fillRef idx="0">
              <a:schemeClr val="accent3"/>
            </a:fillRef>
            <a:effectRef idx="2">
              <a:schemeClr val="accent3"/>
            </a:effectRef>
            <a:fontRef idx="minor">
              <a:schemeClr val="tx1"/>
            </a:fontRef>
          </p:style>
        </p:cxnSp>
      </p:grpSp>
    </p:spTree>
    <p:custDataLst>
      <p:tags r:id="rId1"/>
    </p:custDataLst>
    <p:extLst>
      <p:ext uri="{BB962C8B-B14F-4D97-AF65-F5344CB8AC3E}">
        <p14:creationId xmlns:p14="http://schemas.microsoft.com/office/powerpoint/2010/main" val="263112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C1276F-DE62-49C8-46B1-99E6819B1ED6}"/>
              </a:ext>
            </a:extLst>
          </p:cNvPr>
          <p:cNvSpPr/>
          <p:nvPr/>
        </p:nvSpPr>
        <p:spPr>
          <a:xfrm>
            <a:off x="354966" y="6153415"/>
            <a:ext cx="2185034" cy="42333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48B5D9E-70C0-436C-BEFF-5BBF7AD1DEAD}"/>
              </a:ext>
            </a:extLst>
          </p:cNvPr>
          <p:cNvSpPr>
            <a:spLocks noGrp="1"/>
          </p:cNvSpPr>
          <p:nvPr>
            <p:ph type="title"/>
          </p:nvPr>
        </p:nvSpPr>
        <p:spPr>
          <a:xfrm>
            <a:off x="965200" y="954755"/>
            <a:ext cx="10348800" cy="658000"/>
          </a:xfrm>
        </p:spPr>
        <p:txBody>
          <a:bodyPr/>
          <a:lstStyle/>
          <a:p>
            <a:r>
              <a:rPr lang="en-US" sz="4267" dirty="0">
                <a:latin typeface="Proxima Nova Semibold"/>
              </a:rPr>
              <a:t>DESSA: Continuum of Scores</a:t>
            </a:r>
          </a:p>
        </p:txBody>
      </p:sp>
      <p:pic>
        <p:nvPicPr>
          <p:cNvPr id="5" name="Picture 4" descr="Graphical user interface, application&#10;&#10;Description automatically generated">
            <a:extLst>
              <a:ext uri="{FF2B5EF4-FFF2-40B4-BE49-F238E27FC236}">
                <a16:creationId xmlns:a16="http://schemas.microsoft.com/office/drawing/2014/main" id="{CF5163A8-0D3A-4379-5C01-39A96D957FE5}"/>
              </a:ext>
            </a:extLst>
          </p:cNvPr>
          <p:cNvPicPr>
            <a:picLocks noChangeAspect="1"/>
          </p:cNvPicPr>
          <p:nvPr/>
        </p:nvPicPr>
        <p:blipFill rotWithShape="1">
          <a:blip r:embed="rId3"/>
          <a:srcRect t="29377" b="19018"/>
          <a:stretch/>
        </p:blipFill>
        <p:spPr>
          <a:xfrm>
            <a:off x="736600" y="3587723"/>
            <a:ext cx="10718800" cy="2765733"/>
          </a:xfrm>
          <a:prstGeom prst="rect">
            <a:avLst/>
          </a:prstGeom>
        </p:spPr>
      </p:pic>
      <p:sp>
        <p:nvSpPr>
          <p:cNvPr id="7" name="Title 1">
            <a:extLst>
              <a:ext uri="{FF2B5EF4-FFF2-40B4-BE49-F238E27FC236}">
                <a16:creationId xmlns:a16="http://schemas.microsoft.com/office/drawing/2014/main" id="{30D33B73-245D-E6CB-E279-47624D90C0E6}"/>
              </a:ext>
            </a:extLst>
          </p:cNvPr>
          <p:cNvSpPr txBox="1">
            <a:spLocks/>
          </p:cNvSpPr>
          <p:nvPr/>
        </p:nvSpPr>
        <p:spPr>
          <a:xfrm>
            <a:off x="4875534" y="1933911"/>
            <a:ext cx="2440933" cy="6077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u="sng">
                <a:solidFill>
                  <a:schemeClr val="accent3"/>
                </a:solidFill>
                <a:latin typeface="Proxima Nova Semibold"/>
              </a:rPr>
              <a:t>Norms</a:t>
            </a:r>
          </a:p>
        </p:txBody>
      </p:sp>
      <p:sp>
        <p:nvSpPr>
          <p:cNvPr id="9" name="Title 1">
            <a:extLst>
              <a:ext uri="{FF2B5EF4-FFF2-40B4-BE49-F238E27FC236}">
                <a16:creationId xmlns:a16="http://schemas.microsoft.com/office/drawing/2014/main" id="{8D7A888A-B819-F284-50BA-9281F58531F0}"/>
              </a:ext>
            </a:extLst>
          </p:cNvPr>
          <p:cNvSpPr txBox="1">
            <a:spLocks/>
          </p:cNvSpPr>
          <p:nvPr/>
        </p:nvSpPr>
        <p:spPr>
          <a:xfrm>
            <a:off x="1100033" y="2580086"/>
            <a:ext cx="1220467"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dirty="0">
                <a:solidFill>
                  <a:schemeClr val="accent3"/>
                </a:solidFill>
                <a:latin typeface="Proxima Nova Semibold"/>
              </a:rPr>
              <a:t>16%</a:t>
            </a:r>
          </a:p>
        </p:txBody>
      </p:sp>
      <p:sp>
        <p:nvSpPr>
          <p:cNvPr id="12" name="Title 1">
            <a:extLst>
              <a:ext uri="{FF2B5EF4-FFF2-40B4-BE49-F238E27FC236}">
                <a16:creationId xmlns:a16="http://schemas.microsoft.com/office/drawing/2014/main" id="{8F71890B-9B7D-2D69-BD47-1CEC91B0AFF8}"/>
              </a:ext>
            </a:extLst>
          </p:cNvPr>
          <p:cNvSpPr txBox="1">
            <a:spLocks/>
          </p:cNvSpPr>
          <p:nvPr/>
        </p:nvSpPr>
        <p:spPr>
          <a:xfrm>
            <a:off x="5447496" y="2580086"/>
            <a:ext cx="1297008"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a:solidFill>
                  <a:schemeClr val="accent3"/>
                </a:solidFill>
                <a:latin typeface="Proxima Nova Semibold"/>
              </a:rPr>
              <a:t>68%</a:t>
            </a:r>
          </a:p>
        </p:txBody>
      </p:sp>
      <p:sp>
        <p:nvSpPr>
          <p:cNvPr id="13" name="Title 1">
            <a:extLst>
              <a:ext uri="{FF2B5EF4-FFF2-40B4-BE49-F238E27FC236}">
                <a16:creationId xmlns:a16="http://schemas.microsoft.com/office/drawing/2014/main" id="{31A80163-BCC2-22B9-6DAD-5415B238E85E}"/>
              </a:ext>
            </a:extLst>
          </p:cNvPr>
          <p:cNvSpPr txBox="1">
            <a:spLocks/>
          </p:cNvSpPr>
          <p:nvPr/>
        </p:nvSpPr>
        <p:spPr>
          <a:xfrm>
            <a:off x="10007219" y="2581510"/>
            <a:ext cx="1220467" cy="7829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a:solidFill>
                  <a:schemeClr val="accent3"/>
                </a:solidFill>
                <a:latin typeface="Proxima Nova Semibold"/>
              </a:rPr>
              <a:t>16%</a:t>
            </a:r>
          </a:p>
        </p:txBody>
      </p:sp>
    </p:spTree>
    <p:extLst>
      <p:ext uri="{BB962C8B-B14F-4D97-AF65-F5344CB8AC3E}">
        <p14:creationId xmlns:p14="http://schemas.microsoft.com/office/powerpoint/2010/main" val="2695433643"/>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6" name="Title 1">
            <a:extLst>
              <a:ext uri="{FF2B5EF4-FFF2-40B4-BE49-F238E27FC236}">
                <a16:creationId xmlns:a16="http://schemas.microsoft.com/office/drawing/2014/main" id="{84ACD2D8-2FDC-BDBC-57F3-08482F41FDA3}"/>
              </a:ext>
            </a:extLst>
          </p:cNvPr>
          <p:cNvSpPr txBox="1">
            <a:spLocks/>
          </p:cNvSpPr>
          <p:nvPr/>
        </p:nvSpPr>
        <p:spPr>
          <a:xfrm>
            <a:off x="969278" y="953387"/>
            <a:ext cx="7761600" cy="49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3600" kern="0" dirty="0">
                <a:solidFill>
                  <a:srgbClr val="747679"/>
                </a:solidFill>
                <a:latin typeface="Proxima Nova Semibold"/>
              </a:rPr>
              <a:t>DESSA Uses</a:t>
            </a:r>
          </a:p>
        </p:txBody>
      </p:sp>
      <p:sp>
        <p:nvSpPr>
          <p:cNvPr id="9" name="Freeform: Shape 8">
            <a:extLst>
              <a:ext uri="{FF2B5EF4-FFF2-40B4-BE49-F238E27FC236}">
                <a16:creationId xmlns:a16="http://schemas.microsoft.com/office/drawing/2014/main" id="{CE0FF3B0-53CC-B3E3-1809-F476729D884A}"/>
              </a:ext>
            </a:extLst>
          </p:cNvPr>
          <p:cNvSpPr/>
          <p:nvPr/>
        </p:nvSpPr>
        <p:spPr>
          <a:xfrm>
            <a:off x="205187" y="2319411"/>
            <a:ext cx="4047457" cy="2236556"/>
          </a:xfrm>
          <a:custGeom>
            <a:avLst/>
            <a:gdLst>
              <a:gd name="connsiteX0" fmla="*/ 0 w 2877845"/>
              <a:gd name="connsiteY0" fmla="*/ 0 h 1151138"/>
              <a:gd name="connsiteX1" fmla="*/ 2302276 w 2877845"/>
              <a:gd name="connsiteY1" fmla="*/ 0 h 1151138"/>
              <a:gd name="connsiteX2" fmla="*/ 2877845 w 2877845"/>
              <a:gd name="connsiteY2" fmla="*/ 575569 h 1151138"/>
              <a:gd name="connsiteX3" fmla="*/ 2302276 w 2877845"/>
              <a:gd name="connsiteY3" fmla="*/ 1151138 h 1151138"/>
              <a:gd name="connsiteX4" fmla="*/ 0 w 2877845"/>
              <a:gd name="connsiteY4" fmla="*/ 1151138 h 1151138"/>
              <a:gd name="connsiteX5" fmla="*/ 575569 w 2877845"/>
              <a:gd name="connsiteY5" fmla="*/ 575569 h 1151138"/>
              <a:gd name="connsiteX6" fmla="*/ 0 w 2877845"/>
              <a:gd name="connsiteY6" fmla="*/ 0 h 11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845" h="1151138">
                <a:moveTo>
                  <a:pt x="0" y="0"/>
                </a:moveTo>
                <a:lnTo>
                  <a:pt x="2302276" y="0"/>
                </a:lnTo>
                <a:lnTo>
                  <a:pt x="2877845" y="575569"/>
                </a:lnTo>
                <a:lnTo>
                  <a:pt x="2302276" y="1151138"/>
                </a:lnTo>
                <a:lnTo>
                  <a:pt x="0" y="1151138"/>
                </a:lnTo>
                <a:lnTo>
                  <a:pt x="575569" y="5755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8772" tIns="33783" rIns="801208" bIns="33783" numCol="1" spcCol="1270" anchor="ctr" anchorCtr="0">
            <a:noAutofit/>
          </a:bodyPr>
          <a:lstStyle/>
          <a:p>
            <a:pPr algn="ctr" defTabSz="1126039">
              <a:lnSpc>
                <a:spcPct val="90000"/>
              </a:lnSpc>
              <a:spcBef>
                <a:spcPct val="0"/>
              </a:spcBef>
              <a:spcAft>
                <a:spcPct val="35000"/>
              </a:spcAft>
              <a:buClr>
                <a:srgbClr val="000000"/>
              </a:buClr>
              <a:defRPr/>
            </a:pPr>
            <a:r>
              <a:rPr lang="en-US" sz="3333" dirty="0">
                <a:solidFill>
                  <a:srgbClr val="FFFFFF"/>
                </a:solidFill>
                <a:latin typeface="Proxima Nova Semibold" panose="020B0604020202020204" charset="0"/>
                <a:cs typeface="Proxima Nova Semibold" panose="020B0604020202020204" charset="0"/>
                <a:sym typeface="Arial"/>
              </a:rPr>
              <a:t>Universal Screening</a:t>
            </a:r>
          </a:p>
        </p:txBody>
      </p:sp>
      <p:sp>
        <p:nvSpPr>
          <p:cNvPr id="10" name="Freeform: Shape 9">
            <a:extLst>
              <a:ext uri="{FF2B5EF4-FFF2-40B4-BE49-F238E27FC236}">
                <a16:creationId xmlns:a16="http://schemas.microsoft.com/office/drawing/2014/main" id="{871B80CB-D316-931B-A931-6178C2BFE74B}"/>
              </a:ext>
            </a:extLst>
          </p:cNvPr>
          <p:cNvSpPr/>
          <p:nvPr/>
        </p:nvSpPr>
        <p:spPr>
          <a:xfrm>
            <a:off x="3861723" y="2304583"/>
            <a:ext cx="4047457" cy="2236556"/>
          </a:xfrm>
          <a:custGeom>
            <a:avLst/>
            <a:gdLst>
              <a:gd name="connsiteX0" fmla="*/ 0 w 2877845"/>
              <a:gd name="connsiteY0" fmla="*/ 0 h 1151138"/>
              <a:gd name="connsiteX1" fmla="*/ 2302276 w 2877845"/>
              <a:gd name="connsiteY1" fmla="*/ 0 h 1151138"/>
              <a:gd name="connsiteX2" fmla="*/ 2877845 w 2877845"/>
              <a:gd name="connsiteY2" fmla="*/ 575569 h 1151138"/>
              <a:gd name="connsiteX3" fmla="*/ 2302276 w 2877845"/>
              <a:gd name="connsiteY3" fmla="*/ 1151138 h 1151138"/>
              <a:gd name="connsiteX4" fmla="*/ 0 w 2877845"/>
              <a:gd name="connsiteY4" fmla="*/ 1151138 h 1151138"/>
              <a:gd name="connsiteX5" fmla="*/ 575569 w 2877845"/>
              <a:gd name="connsiteY5" fmla="*/ 575569 h 1151138"/>
              <a:gd name="connsiteX6" fmla="*/ 0 w 2877845"/>
              <a:gd name="connsiteY6" fmla="*/ 0 h 11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845" h="1151138">
                <a:moveTo>
                  <a:pt x="0" y="0"/>
                </a:moveTo>
                <a:lnTo>
                  <a:pt x="2302276" y="0"/>
                </a:lnTo>
                <a:lnTo>
                  <a:pt x="2877845" y="575569"/>
                </a:lnTo>
                <a:lnTo>
                  <a:pt x="2302276" y="1151138"/>
                </a:lnTo>
                <a:lnTo>
                  <a:pt x="0" y="1151138"/>
                </a:lnTo>
                <a:lnTo>
                  <a:pt x="575569" y="575569"/>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8772" tIns="33783" rIns="801208" bIns="33783" numCol="1" spcCol="1270" anchor="ctr" anchorCtr="0">
            <a:noAutofit/>
          </a:bodyPr>
          <a:lstStyle/>
          <a:p>
            <a:pPr algn="ctr" defTabSz="1126039">
              <a:lnSpc>
                <a:spcPct val="90000"/>
              </a:lnSpc>
              <a:spcBef>
                <a:spcPct val="0"/>
              </a:spcBef>
              <a:spcAft>
                <a:spcPct val="35000"/>
              </a:spcAft>
              <a:buClr>
                <a:srgbClr val="000000"/>
              </a:buClr>
              <a:defRPr/>
            </a:pPr>
            <a:r>
              <a:rPr lang="en-US" sz="3333">
                <a:solidFill>
                  <a:srgbClr val="FFFFFF"/>
                </a:solidFill>
                <a:latin typeface="Proxima Nova Semibold" panose="020B0604020202020204" charset="0"/>
                <a:cs typeface="Proxima Nova Semibold" panose="020B0604020202020204" charset="0"/>
                <a:sym typeface="Arial"/>
              </a:rPr>
              <a:t>Progress Monitoring</a:t>
            </a:r>
          </a:p>
        </p:txBody>
      </p:sp>
      <p:sp>
        <p:nvSpPr>
          <p:cNvPr id="11" name="Freeform: Shape 10">
            <a:extLst>
              <a:ext uri="{FF2B5EF4-FFF2-40B4-BE49-F238E27FC236}">
                <a16:creationId xmlns:a16="http://schemas.microsoft.com/office/drawing/2014/main" id="{74E5806C-4994-D36C-551D-4C0546C51E84}"/>
              </a:ext>
            </a:extLst>
          </p:cNvPr>
          <p:cNvSpPr/>
          <p:nvPr/>
        </p:nvSpPr>
        <p:spPr>
          <a:xfrm>
            <a:off x="7472084" y="2302034"/>
            <a:ext cx="4579466" cy="2236556"/>
          </a:xfrm>
          <a:custGeom>
            <a:avLst/>
            <a:gdLst>
              <a:gd name="connsiteX0" fmla="*/ 0 w 2877845"/>
              <a:gd name="connsiteY0" fmla="*/ 0 h 1151138"/>
              <a:gd name="connsiteX1" fmla="*/ 2302276 w 2877845"/>
              <a:gd name="connsiteY1" fmla="*/ 0 h 1151138"/>
              <a:gd name="connsiteX2" fmla="*/ 2877845 w 2877845"/>
              <a:gd name="connsiteY2" fmla="*/ 575569 h 1151138"/>
              <a:gd name="connsiteX3" fmla="*/ 2302276 w 2877845"/>
              <a:gd name="connsiteY3" fmla="*/ 1151138 h 1151138"/>
              <a:gd name="connsiteX4" fmla="*/ 0 w 2877845"/>
              <a:gd name="connsiteY4" fmla="*/ 1151138 h 1151138"/>
              <a:gd name="connsiteX5" fmla="*/ 575569 w 2877845"/>
              <a:gd name="connsiteY5" fmla="*/ 575569 h 1151138"/>
              <a:gd name="connsiteX6" fmla="*/ 0 w 2877845"/>
              <a:gd name="connsiteY6" fmla="*/ 0 h 11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845" h="1151138">
                <a:moveTo>
                  <a:pt x="0" y="0"/>
                </a:moveTo>
                <a:lnTo>
                  <a:pt x="2302276" y="0"/>
                </a:lnTo>
                <a:lnTo>
                  <a:pt x="2877845" y="575569"/>
                </a:lnTo>
                <a:lnTo>
                  <a:pt x="2302276" y="1151138"/>
                </a:lnTo>
                <a:lnTo>
                  <a:pt x="0" y="1151138"/>
                </a:lnTo>
                <a:lnTo>
                  <a:pt x="575569" y="57556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68772" tIns="33783" rIns="801208" bIns="33783" numCol="1" spcCol="1270" anchor="ctr" anchorCtr="0">
            <a:noAutofit/>
          </a:bodyPr>
          <a:lstStyle/>
          <a:p>
            <a:pPr algn="ctr" defTabSz="1126039">
              <a:lnSpc>
                <a:spcPct val="90000"/>
              </a:lnSpc>
              <a:spcBef>
                <a:spcPct val="0"/>
              </a:spcBef>
              <a:spcAft>
                <a:spcPct val="35000"/>
              </a:spcAft>
              <a:buClr>
                <a:srgbClr val="000000"/>
              </a:buClr>
              <a:defRPr/>
            </a:pPr>
            <a:r>
              <a:rPr lang="en-US" sz="3333">
                <a:solidFill>
                  <a:srgbClr val="FFFFFF"/>
                </a:solidFill>
                <a:latin typeface="Proxima Nova Semibold" panose="020B0604020202020204" charset="0"/>
                <a:cs typeface="Proxima Nova Semibold" panose="020B0604020202020204" charset="0"/>
                <a:sym typeface="Arial"/>
              </a:rPr>
              <a:t>Outcomes Measurement</a:t>
            </a:r>
          </a:p>
        </p:txBody>
      </p:sp>
      <p:sp>
        <p:nvSpPr>
          <p:cNvPr id="22" name="Rectangle 21">
            <a:extLst>
              <a:ext uri="{FF2B5EF4-FFF2-40B4-BE49-F238E27FC236}">
                <a16:creationId xmlns:a16="http://schemas.microsoft.com/office/drawing/2014/main" id="{7C7DEDEE-DA90-449E-7C48-97A58287AF5E}"/>
              </a:ext>
            </a:extLst>
          </p:cNvPr>
          <p:cNvSpPr/>
          <p:nvPr/>
        </p:nvSpPr>
        <p:spPr>
          <a:xfrm>
            <a:off x="357587" y="6203715"/>
            <a:ext cx="2337487" cy="52193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Shape 19">
            <a:extLst>
              <a:ext uri="{FF2B5EF4-FFF2-40B4-BE49-F238E27FC236}">
                <a16:creationId xmlns:a16="http://schemas.microsoft.com/office/drawing/2014/main" id="{6A234893-EE8F-5384-C04B-6979CEFB93D4}"/>
              </a:ext>
            </a:extLst>
          </p:cNvPr>
          <p:cNvSpPr/>
          <p:nvPr/>
        </p:nvSpPr>
        <p:spPr>
          <a:xfrm>
            <a:off x="1238553" y="4880000"/>
            <a:ext cx="3756784" cy="1640707"/>
          </a:xfrm>
          <a:custGeom>
            <a:avLst/>
            <a:gdLst>
              <a:gd name="connsiteX0" fmla="*/ 0 w 2877845"/>
              <a:gd name="connsiteY0" fmla="*/ 0 h 1151138"/>
              <a:gd name="connsiteX1" fmla="*/ 2302276 w 2877845"/>
              <a:gd name="connsiteY1" fmla="*/ 0 h 1151138"/>
              <a:gd name="connsiteX2" fmla="*/ 2877845 w 2877845"/>
              <a:gd name="connsiteY2" fmla="*/ 575569 h 1151138"/>
              <a:gd name="connsiteX3" fmla="*/ 2302276 w 2877845"/>
              <a:gd name="connsiteY3" fmla="*/ 1151138 h 1151138"/>
              <a:gd name="connsiteX4" fmla="*/ 0 w 2877845"/>
              <a:gd name="connsiteY4" fmla="*/ 1151138 h 1151138"/>
              <a:gd name="connsiteX5" fmla="*/ 575569 w 2877845"/>
              <a:gd name="connsiteY5" fmla="*/ 575569 h 1151138"/>
              <a:gd name="connsiteX6" fmla="*/ 0 w 2877845"/>
              <a:gd name="connsiteY6" fmla="*/ 0 h 115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7845" h="1151138">
                <a:moveTo>
                  <a:pt x="0" y="0"/>
                </a:moveTo>
                <a:lnTo>
                  <a:pt x="2302276" y="0"/>
                </a:lnTo>
                <a:lnTo>
                  <a:pt x="2877845" y="575569"/>
                </a:lnTo>
                <a:lnTo>
                  <a:pt x="2302276" y="1151138"/>
                </a:lnTo>
                <a:lnTo>
                  <a:pt x="0" y="1151138"/>
                </a:lnTo>
                <a:lnTo>
                  <a:pt x="575569" y="575569"/>
                </a:lnTo>
                <a:lnTo>
                  <a:pt x="0" y="0"/>
                </a:lnTo>
                <a:close/>
              </a:path>
            </a:pathLst>
          </a:custGeom>
          <a:solidFill>
            <a:srgbClr val="40B4E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8772" tIns="33783" rIns="801208" bIns="33783" numCol="1" spcCol="1270" anchor="ctr" anchorCtr="0">
            <a:noAutofit/>
          </a:bodyPr>
          <a:lstStyle/>
          <a:p>
            <a:pPr algn="ctr" defTabSz="1126039">
              <a:lnSpc>
                <a:spcPct val="90000"/>
              </a:lnSpc>
              <a:spcBef>
                <a:spcPct val="0"/>
              </a:spcBef>
              <a:spcAft>
                <a:spcPct val="35000"/>
              </a:spcAft>
              <a:buClr>
                <a:srgbClr val="000000"/>
              </a:buClr>
              <a:defRPr/>
            </a:pPr>
            <a:r>
              <a:rPr lang="en-US" sz="3067" dirty="0">
                <a:solidFill>
                  <a:srgbClr val="FFFFFF"/>
                </a:solidFill>
                <a:latin typeface="Proxima Nova Semibold" panose="020B0604020202020204" charset="0"/>
                <a:cs typeface="Proxima Nova Semibold" panose="020B0604020202020204" charset="0"/>
                <a:sym typeface="Arial"/>
              </a:rPr>
              <a:t>School Leaders</a:t>
            </a:r>
          </a:p>
        </p:txBody>
      </p:sp>
      <p:sp>
        <p:nvSpPr>
          <p:cNvPr id="3" name="TextBox 2">
            <a:extLst>
              <a:ext uri="{FF2B5EF4-FFF2-40B4-BE49-F238E27FC236}">
                <a16:creationId xmlns:a16="http://schemas.microsoft.com/office/drawing/2014/main" id="{25CB14B3-54CD-FFB3-B619-7DBB4F1D116C}"/>
              </a:ext>
            </a:extLst>
          </p:cNvPr>
          <p:cNvSpPr txBox="1"/>
          <p:nvPr/>
        </p:nvSpPr>
        <p:spPr>
          <a:xfrm>
            <a:off x="5118101" y="5161882"/>
            <a:ext cx="5999077" cy="1200329"/>
          </a:xfrm>
          <a:prstGeom prst="rect">
            <a:avLst/>
          </a:prstGeom>
          <a:noFill/>
        </p:spPr>
        <p:txBody>
          <a:bodyPr wrap="square" rtlCol="0">
            <a:spAutoFit/>
          </a:bodyPr>
          <a:lstStyle/>
          <a:p>
            <a:r>
              <a:rPr lang="en-US" sz="2400" dirty="0">
                <a:solidFill>
                  <a:schemeClr val="tx1"/>
                </a:solidFill>
                <a:latin typeface="Proxima Nova Semibold" panose="020B0604020202020204" charset="0"/>
                <a:cs typeface="Proxima Nova Semibold" panose="020B0604020202020204" charset="0"/>
              </a:rPr>
              <a:t>Inform school improvement planning</a:t>
            </a:r>
          </a:p>
          <a:p>
            <a:r>
              <a:rPr lang="en-US" sz="2400" dirty="0">
                <a:latin typeface="Proxima Nova Semibold" panose="020B0604020202020204" charset="0"/>
                <a:cs typeface="Proxima Nova Semibold" panose="020B0604020202020204" charset="0"/>
              </a:rPr>
              <a:t>  </a:t>
            </a:r>
          </a:p>
          <a:p>
            <a:r>
              <a:rPr lang="en-US" sz="2400" dirty="0">
                <a:solidFill>
                  <a:schemeClr val="tx1"/>
                </a:solidFill>
                <a:latin typeface="Proxima Nova Semibold" panose="020B0604020202020204" charset="0"/>
                <a:cs typeface="Proxima Nova Semibold" panose="020B0604020202020204" charset="0"/>
              </a:rPr>
              <a:t>Support funding requests</a:t>
            </a:r>
          </a:p>
        </p:txBody>
      </p:sp>
    </p:spTree>
    <p:custDataLst>
      <p:tags r:id="rId1"/>
    </p:custDataLst>
    <p:extLst>
      <p:ext uri="{BB962C8B-B14F-4D97-AF65-F5344CB8AC3E}">
        <p14:creationId xmlns:p14="http://schemas.microsoft.com/office/powerpoint/2010/main" val="10866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6" name="Title 1">
            <a:extLst>
              <a:ext uri="{FF2B5EF4-FFF2-40B4-BE49-F238E27FC236}">
                <a16:creationId xmlns:a16="http://schemas.microsoft.com/office/drawing/2014/main" id="{84ACD2D8-2FDC-BDBC-57F3-08482F41FDA3}"/>
              </a:ext>
            </a:extLst>
          </p:cNvPr>
          <p:cNvSpPr txBox="1">
            <a:spLocks/>
          </p:cNvSpPr>
          <p:nvPr/>
        </p:nvSpPr>
        <p:spPr>
          <a:xfrm>
            <a:off x="969278" y="953387"/>
            <a:ext cx="7761600" cy="49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3600" kern="0" dirty="0">
                <a:solidFill>
                  <a:srgbClr val="747679"/>
                </a:solidFill>
                <a:latin typeface="Proxima Nova Rg" panose="02000506030000020004" pitchFamily="50" charset="0"/>
              </a:rPr>
              <a:t>DESSA Reflections</a:t>
            </a:r>
          </a:p>
        </p:txBody>
      </p:sp>
      <p:sp>
        <p:nvSpPr>
          <p:cNvPr id="8" name="TextBox 7">
            <a:extLst>
              <a:ext uri="{FF2B5EF4-FFF2-40B4-BE49-F238E27FC236}">
                <a16:creationId xmlns:a16="http://schemas.microsoft.com/office/drawing/2014/main" id="{56B654D7-C8D5-A367-C5BB-071111041ECF}"/>
              </a:ext>
            </a:extLst>
          </p:cNvPr>
          <p:cNvSpPr txBox="1"/>
          <p:nvPr/>
        </p:nvSpPr>
        <p:spPr>
          <a:xfrm>
            <a:off x="927984" y="2272075"/>
            <a:ext cx="10336031" cy="830997"/>
          </a:xfrm>
          <a:prstGeom prst="rect">
            <a:avLst/>
          </a:prstGeom>
          <a:noFill/>
        </p:spPr>
        <p:txBody>
          <a:bodyPr wrap="square" rtlCol="0">
            <a:spAutoFit/>
          </a:bodyPr>
          <a:lstStyle/>
          <a:p>
            <a:pPr algn="ctr"/>
            <a:r>
              <a:rPr lang="en-US" sz="2400" dirty="0">
                <a:solidFill>
                  <a:schemeClr val="tx1"/>
                </a:solidFill>
                <a:latin typeface="Proxima Nova" panose="020B0604020202020204" charset="0"/>
                <a:cs typeface="Proxima Nova" panose="020B0604020202020204" charset="0"/>
              </a:rPr>
              <a:t>After learning abou</a:t>
            </a:r>
            <a:r>
              <a:rPr lang="en-US" sz="2400" dirty="0">
                <a:latin typeface="Proxima Nova" panose="020B0604020202020204" charset="0"/>
                <a:cs typeface="Proxima Nova" panose="020B0604020202020204" charset="0"/>
              </a:rPr>
              <a:t>t the DESSA, what questions, curiosities, or epiphanies do you have?</a:t>
            </a:r>
            <a:endParaRPr lang="en-US" sz="2400" dirty="0">
              <a:solidFill>
                <a:schemeClr val="tx1"/>
              </a:solidFill>
              <a:latin typeface="Proxima Nova" panose="020B0604020202020204" charset="0"/>
              <a:cs typeface="Proxima Nova" panose="020B0604020202020204" charset="0"/>
            </a:endParaRPr>
          </a:p>
        </p:txBody>
      </p:sp>
      <p:grpSp>
        <p:nvGrpSpPr>
          <p:cNvPr id="4" name="Group 3">
            <a:extLst>
              <a:ext uri="{FF2B5EF4-FFF2-40B4-BE49-F238E27FC236}">
                <a16:creationId xmlns:a16="http://schemas.microsoft.com/office/drawing/2014/main" id="{5816E1F2-CCFF-AAEC-E52E-0CCFC5F0159A}"/>
              </a:ext>
            </a:extLst>
          </p:cNvPr>
          <p:cNvGrpSpPr/>
          <p:nvPr/>
        </p:nvGrpSpPr>
        <p:grpSpPr>
          <a:xfrm>
            <a:off x="8636194" y="3329976"/>
            <a:ext cx="2389696" cy="2879688"/>
            <a:chOff x="947943" y="2571750"/>
            <a:chExt cx="1619924" cy="2163786"/>
          </a:xfrm>
        </p:grpSpPr>
        <p:pic>
          <p:nvPicPr>
            <p:cNvPr id="17" name="Graphic 16" descr="Lightbulb and gear outline">
              <a:extLst>
                <a:ext uri="{FF2B5EF4-FFF2-40B4-BE49-F238E27FC236}">
                  <a16:creationId xmlns:a16="http://schemas.microsoft.com/office/drawing/2014/main" id="{590F3B6E-5A6D-B3AE-49BD-BB898C0F23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943" y="2571750"/>
              <a:ext cx="1619924" cy="1619924"/>
            </a:xfrm>
            <a:prstGeom prst="rect">
              <a:avLst/>
            </a:prstGeom>
          </p:spPr>
        </p:pic>
        <p:sp>
          <p:nvSpPr>
            <p:cNvPr id="18" name="Title 1">
              <a:extLst>
                <a:ext uri="{FF2B5EF4-FFF2-40B4-BE49-F238E27FC236}">
                  <a16:creationId xmlns:a16="http://schemas.microsoft.com/office/drawing/2014/main" id="{ADFBF41B-0FF1-4F71-A0F8-318DB6247A4F}"/>
                </a:ext>
              </a:extLst>
            </p:cNvPr>
            <p:cNvSpPr txBox="1">
              <a:spLocks/>
            </p:cNvSpPr>
            <p:nvPr/>
          </p:nvSpPr>
          <p:spPr>
            <a:xfrm>
              <a:off x="1272784" y="4166363"/>
              <a:ext cx="944932" cy="569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2400">
                  <a:solidFill>
                    <a:schemeClr val="accent3"/>
                  </a:solidFill>
                </a:rPr>
                <a:t>Aha!</a:t>
              </a:r>
              <a:endParaRPr lang="en-US" sz="2000">
                <a:solidFill>
                  <a:schemeClr val="accent3"/>
                </a:solidFill>
              </a:endParaRPr>
            </a:p>
          </p:txBody>
        </p:sp>
      </p:grpSp>
      <p:grpSp>
        <p:nvGrpSpPr>
          <p:cNvPr id="5" name="Group 4">
            <a:extLst>
              <a:ext uri="{FF2B5EF4-FFF2-40B4-BE49-F238E27FC236}">
                <a16:creationId xmlns:a16="http://schemas.microsoft.com/office/drawing/2014/main" id="{B0A07C1A-7D60-7D39-8C26-61F3B24BF4E7}"/>
              </a:ext>
            </a:extLst>
          </p:cNvPr>
          <p:cNvGrpSpPr/>
          <p:nvPr/>
        </p:nvGrpSpPr>
        <p:grpSpPr>
          <a:xfrm>
            <a:off x="4842946" y="3329976"/>
            <a:ext cx="3327506" cy="2879688"/>
            <a:chOff x="2771032" y="2571749"/>
            <a:chExt cx="2255645" cy="2163786"/>
          </a:xfrm>
        </p:grpSpPr>
        <p:pic>
          <p:nvPicPr>
            <p:cNvPr id="15" name="Graphic 14" descr="Thought bubble with solid fill">
              <a:extLst>
                <a:ext uri="{FF2B5EF4-FFF2-40B4-BE49-F238E27FC236}">
                  <a16:creationId xmlns:a16="http://schemas.microsoft.com/office/drawing/2014/main" id="{8D7F60F0-2961-9FE6-DBA2-1E57912B9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8491" y="2571749"/>
              <a:ext cx="1619923" cy="1619923"/>
            </a:xfrm>
            <a:prstGeom prst="rect">
              <a:avLst/>
            </a:prstGeom>
          </p:spPr>
        </p:pic>
        <p:sp>
          <p:nvSpPr>
            <p:cNvPr id="16" name="Title 1">
              <a:extLst>
                <a:ext uri="{FF2B5EF4-FFF2-40B4-BE49-F238E27FC236}">
                  <a16:creationId xmlns:a16="http://schemas.microsoft.com/office/drawing/2014/main" id="{248387F3-B607-C1FD-9467-50739D783976}"/>
                </a:ext>
              </a:extLst>
            </p:cNvPr>
            <p:cNvSpPr txBox="1">
              <a:spLocks/>
            </p:cNvSpPr>
            <p:nvPr/>
          </p:nvSpPr>
          <p:spPr>
            <a:xfrm>
              <a:off x="2771032" y="4166362"/>
              <a:ext cx="2255645" cy="569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sz="2400">
                  <a:solidFill>
                    <a:schemeClr val="accent3"/>
                  </a:solidFill>
                </a:rPr>
                <a:t>Curiosities</a:t>
              </a:r>
              <a:endParaRPr lang="en-US" sz="2000">
                <a:solidFill>
                  <a:schemeClr val="accent3"/>
                </a:solidFill>
              </a:endParaRPr>
            </a:p>
          </p:txBody>
        </p:sp>
      </p:grpSp>
      <p:grpSp>
        <p:nvGrpSpPr>
          <p:cNvPr id="12" name="Group 11">
            <a:extLst>
              <a:ext uri="{FF2B5EF4-FFF2-40B4-BE49-F238E27FC236}">
                <a16:creationId xmlns:a16="http://schemas.microsoft.com/office/drawing/2014/main" id="{0E49FF0C-37E1-55D3-08CD-DB0E8A1489EC}"/>
              </a:ext>
            </a:extLst>
          </p:cNvPr>
          <p:cNvGrpSpPr/>
          <p:nvPr/>
        </p:nvGrpSpPr>
        <p:grpSpPr>
          <a:xfrm>
            <a:off x="1702771" y="3400685"/>
            <a:ext cx="3327506" cy="2913372"/>
            <a:chOff x="5005319" y="2571749"/>
            <a:chExt cx="2255645" cy="2189096"/>
          </a:xfrm>
        </p:grpSpPr>
        <p:pic>
          <p:nvPicPr>
            <p:cNvPr id="13" name="Graphic 12" descr="Badge Question Mark outline">
              <a:extLst>
                <a:ext uri="{FF2B5EF4-FFF2-40B4-BE49-F238E27FC236}">
                  <a16:creationId xmlns:a16="http://schemas.microsoft.com/office/drawing/2014/main" id="{C98602E8-27E2-1BA8-5411-6E91D4C06DF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6659" t="4954" r="4687" b="6392"/>
            <a:stretch/>
          </p:blipFill>
          <p:spPr>
            <a:xfrm>
              <a:off x="5323181" y="2571749"/>
              <a:ext cx="1619923" cy="1619923"/>
            </a:xfrm>
            <a:prstGeom prst="rect">
              <a:avLst/>
            </a:prstGeom>
          </p:spPr>
        </p:pic>
        <p:sp>
          <p:nvSpPr>
            <p:cNvPr id="14" name="Title 1">
              <a:extLst>
                <a:ext uri="{FF2B5EF4-FFF2-40B4-BE49-F238E27FC236}">
                  <a16:creationId xmlns:a16="http://schemas.microsoft.com/office/drawing/2014/main" id="{DEAC8E34-0955-7074-E26D-E4C84309A631}"/>
                </a:ext>
              </a:extLst>
            </p:cNvPr>
            <p:cNvSpPr txBox="1">
              <a:spLocks/>
            </p:cNvSpPr>
            <p:nvPr/>
          </p:nvSpPr>
          <p:spPr>
            <a:xfrm>
              <a:off x="5005319" y="4191672"/>
              <a:ext cx="2255645" cy="5691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Gotham" panose="02000504050000020004" pitchFamily="2"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pPr algn="ctr"/>
              <a:r>
                <a:rPr lang="en-US" sz="2400">
                  <a:solidFill>
                    <a:schemeClr val="accent3"/>
                  </a:solidFill>
                </a:rPr>
                <a:t>Questions</a:t>
              </a:r>
              <a:endParaRPr lang="en-US" sz="2000">
                <a:solidFill>
                  <a:schemeClr val="accent3"/>
                </a:solidFill>
              </a:endParaRPr>
            </a:p>
          </p:txBody>
        </p:sp>
      </p:grpSp>
      <p:sp>
        <p:nvSpPr>
          <p:cNvPr id="19" name="Speech Bubble: Rectangle with Corners Rounded 18">
            <a:extLst>
              <a:ext uri="{FF2B5EF4-FFF2-40B4-BE49-F238E27FC236}">
                <a16:creationId xmlns:a16="http://schemas.microsoft.com/office/drawing/2014/main" id="{8C4F9AD9-E123-09BB-2D82-7E558079B9A3}"/>
              </a:ext>
            </a:extLst>
          </p:cNvPr>
          <p:cNvSpPr/>
          <p:nvPr/>
        </p:nvSpPr>
        <p:spPr>
          <a:xfrm>
            <a:off x="5353610" y="633788"/>
            <a:ext cx="1484777" cy="954107"/>
          </a:xfrm>
          <a:prstGeom prst="wedgeRoundRectCallout">
            <a:avLst>
              <a:gd name="adj1" fmla="val 51860"/>
              <a:gd name="adj2" fmla="val 70190"/>
              <a:gd name="adj3" fmla="val 16667"/>
            </a:avLst>
          </a:prstGeom>
          <a:solidFill>
            <a:srgbClr val="40B4E3"/>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747679"/>
              </a:solidFill>
              <a:latin typeface="Proxima Nova" panose="020B0604020202020204"/>
            </a:endParaRPr>
          </a:p>
        </p:txBody>
      </p:sp>
    </p:spTree>
    <p:custDataLst>
      <p:tags r:id="rId1"/>
    </p:custDataLst>
    <p:extLst>
      <p:ext uri="{BB962C8B-B14F-4D97-AF65-F5344CB8AC3E}">
        <p14:creationId xmlns:p14="http://schemas.microsoft.com/office/powerpoint/2010/main" val="2786728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EEA1-75A7-65EE-362C-99B07EA01EC8}"/>
              </a:ext>
            </a:extLst>
          </p:cNvPr>
          <p:cNvSpPr>
            <a:spLocks noGrp="1"/>
          </p:cNvSpPr>
          <p:nvPr>
            <p:ph type="title"/>
          </p:nvPr>
        </p:nvSpPr>
        <p:spPr/>
        <p:txBody>
          <a:bodyPr/>
          <a:lstStyle/>
          <a:p>
            <a:r>
              <a:rPr lang="en-US" sz="3600" dirty="0"/>
              <a:t>Session Objectives</a:t>
            </a:r>
          </a:p>
        </p:txBody>
      </p:sp>
      <p:sp>
        <p:nvSpPr>
          <p:cNvPr id="3" name="Text Placeholder 2">
            <a:extLst>
              <a:ext uri="{FF2B5EF4-FFF2-40B4-BE49-F238E27FC236}">
                <a16:creationId xmlns:a16="http://schemas.microsoft.com/office/drawing/2014/main" id="{E264FA3E-4893-50EC-739E-4C36DA8201F6}"/>
              </a:ext>
            </a:extLst>
          </p:cNvPr>
          <p:cNvSpPr>
            <a:spLocks noGrp="1"/>
          </p:cNvSpPr>
          <p:nvPr>
            <p:ph type="body" idx="1"/>
          </p:nvPr>
        </p:nvSpPr>
        <p:spPr>
          <a:xfrm>
            <a:off x="2664177" y="1576348"/>
            <a:ext cx="9201254" cy="3705303"/>
          </a:xfrm>
        </p:spPr>
        <p:txBody>
          <a:bodyPr/>
          <a:lstStyle/>
          <a:p>
            <a:pPr>
              <a:lnSpc>
                <a:spcPct val="150000"/>
              </a:lnSpc>
              <a:buFont typeface="Arial" panose="020B0604020202020204" pitchFamily="34" charset="0"/>
              <a:buChar char="•"/>
            </a:pPr>
            <a:r>
              <a:rPr lang="en-US" dirty="0">
                <a:solidFill>
                  <a:srgbClr val="747679"/>
                </a:solidFill>
              </a:rPr>
              <a:t>Identify </a:t>
            </a:r>
            <a:r>
              <a:rPr lang="en-US" b="0" i="0" dirty="0">
                <a:solidFill>
                  <a:srgbClr val="747679"/>
                </a:solidFill>
                <a:effectLst/>
              </a:rPr>
              <a:t>key components of the DESSA assessments in order to support educators with implementation.</a:t>
            </a:r>
            <a:endParaRPr lang="en-US" dirty="0"/>
          </a:p>
          <a:p>
            <a:pPr>
              <a:lnSpc>
                <a:spcPct val="150000"/>
              </a:lnSpc>
              <a:buFont typeface="Arial" panose="020B0604020202020204" pitchFamily="34" charset="0"/>
              <a:buChar char="•"/>
            </a:pPr>
            <a:r>
              <a:rPr lang="en-US" b="0" i="0" dirty="0">
                <a:solidFill>
                  <a:srgbClr val="747679"/>
                </a:solidFill>
                <a:effectLst/>
              </a:rPr>
              <a:t>Learn best practices for completing ratings</a:t>
            </a:r>
            <a:r>
              <a:rPr lang="en-US" dirty="0">
                <a:solidFill>
                  <a:srgbClr val="747679"/>
                </a:solidFill>
              </a:rPr>
              <a:t> and interpreting</a:t>
            </a:r>
            <a:r>
              <a:rPr lang="en-US" b="0" i="0" dirty="0">
                <a:solidFill>
                  <a:srgbClr val="747679"/>
                </a:solidFill>
                <a:effectLst/>
              </a:rPr>
              <a:t> the scoring result categories. </a:t>
            </a:r>
            <a:endParaRPr lang="en-US" dirty="0"/>
          </a:p>
          <a:p>
            <a:pPr>
              <a:lnSpc>
                <a:spcPct val="150000"/>
              </a:lnSpc>
              <a:buFont typeface="Arial" panose="020B0604020202020204" pitchFamily="34" charset="0"/>
              <a:buChar char="•"/>
            </a:pPr>
            <a:r>
              <a:rPr lang="en-US" b="0" i="0" dirty="0">
                <a:solidFill>
                  <a:srgbClr val="747679"/>
                </a:solidFill>
                <a:effectLst/>
              </a:rPr>
              <a:t>Explore features of the Educator Portal.</a:t>
            </a:r>
            <a:endParaRPr lang="en-US" dirty="0"/>
          </a:p>
        </p:txBody>
      </p:sp>
    </p:spTree>
    <p:custDataLst>
      <p:tags r:id="rId1"/>
    </p:custDataLst>
    <p:extLst>
      <p:ext uri="{BB962C8B-B14F-4D97-AF65-F5344CB8AC3E}">
        <p14:creationId xmlns:p14="http://schemas.microsoft.com/office/powerpoint/2010/main" val="3341181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Think-Pair-Share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181C42-4FD0-CB89-7922-0708E3AF2975}"/>
              </a:ext>
            </a:extLst>
          </p:cNvPr>
          <p:cNvSpPr txBox="1"/>
          <p:nvPr/>
        </p:nvSpPr>
        <p:spPr>
          <a:xfrm>
            <a:off x="921600" y="2273513"/>
            <a:ext cx="7098138" cy="2925481"/>
          </a:xfrm>
          <a:prstGeom prst="rect">
            <a:avLst/>
          </a:prstGeom>
          <a:noFill/>
        </p:spPr>
        <p:txBody>
          <a:bodyPr wrap="square" rtlCol="0">
            <a:spAutoFit/>
          </a:bodyPr>
          <a:lstStyle/>
          <a:p>
            <a:pPr>
              <a:lnSpc>
                <a:spcPct val="200000"/>
              </a:lnSpc>
            </a:pPr>
            <a:r>
              <a:rPr lang="en-US" sz="2400" dirty="0">
                <a:latin typeface="Proxima Nova Semibold" panose="020B0604020202020204" charset="0"/>
                <a:cs typeface="Proxima Nova Semibold" panose="020B0604020202020204" charset="0"/>
              </a:rPr>
              <a:t>How might a strength-based approach improve: </a:t>
            </a:r>
          </a:p>
          <a:p>
            <a:pPr marL="342900" indent="-342900">
              <a:lnSpc>
                <a:spcPct val="200000"/>
              </a:lnSpc>
              <a:buFont typeface="Arial" panose="020B0604020202020204" pitchFamily="34" charset="0"/>
              <a:buChar char="•"/>
            </a:pPr>
            <a:r>
              <a:rPr lang="en-US" sz="2400" dirty="0">
                <a:latin typeface="Proxima Nova Semibold" panose="020B0604020202020204" charset="0"/>
                <a:cs typeface="Proxima Nova Semibold" panose="020B0604020202020204" charset="0"/>
              </a:rPr>
              <a:t>Conversations about student support?</a:t>
            </a:r>
          </a:p>
          <a:p>
            <a:pPr marL="342900" indent="-342900">
              <a:lnSpc>
                <a:spcPct val="200000"/>
              </a:lnSpc>
              <a:buFont typeface="Arial" panose="020B0604020202020204" pitchFamily="34" charset="0"/>
              <a:buChar char="•"/>
            </a:pPr>
            <a:r>
              <a:rPr lang="en-US" sz="2400" dirty="0">
                <a:latin typeface="Proxima Nova Semibold" panose="020B0604020202020204" charset="0"/>
                <a:cs typeface="Proxima Nova Semibold" panose="020B0604020202020204" charset="0"/>
              </a:rPr>
              <a:t>Culture and climate?</a:t>
            </a:r>
          </a:p>
          <a:p>
            <a:pPr marL="342900" indent="-342900">
              <a:lnSpc>
                <a:spcPct val="200000"/>
              </a:lnSpc>
              <a:buFont typeface="Arial" panose="020B0604020202020204" pitchFamily="34" charset="0"/>
              <a:buChar char="•"/>
            </a:pPr>
            <a:r>
              <a:rPr lang="en-US" sz="2400" dirty="0">
                <a:latin typeface="Proxima Nova Semibold" panose="020B0604020202020204" charset="0"/>
                <a:cs typeface="Proxima Nova Semibold" panose="020B0604020202020204" charset="0"/>
              </a:rPr>
              <a:t>Engagement with families?</a:t>
            </a:r>
          </a:p>
        </p:txBody>
      </p:sp>
      <p:pic>
        <p:nvPicPr>
          <p:cNvPr id="5" name="Picture 4" descr="A light bulb with a brain inside&#10;&#10;Description automatically generated">
            <a:extLst>
              <a:ext uri="{FF2B5EF4-FFF2-40B4-BE49-F238E27FC236}">
                <a16:creationId xmlns:a16="http://schemas.microsoft.com/office/drawing/2014/main" id="{515292B7-9FAE-0837-381E-312B31B73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59" y="2117677"/>
            <a:ext cx="2930241" cy="3237151"/>
          </a:xfrm>
          <a:prstGeom prst="rect">
            <a:avLst/>
          </a:prstGeom>
        </p:spPr>
      </p:pic>
    </p:spTree>
    <p:custDataLst>
      <p:tags r:id="rId1"/>
    </p:custDataLst>
    <p:extLst>
      <p:ext uri="{BB962C8B-B14F-4D97-AF65-F5344CB8AC3E}">
        <p14:creationId xmlns:p14="http://schemas.microsoft.com/office/powerpoint/2010/main" val="4194281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dirty="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2" name="Text Placeholder 2">
            <a:extLst>
              <a:ext uri="{FF2B5EF4-FFF2-40B4-BE49-F238E27FC236}">
                <a16:creationId xmlns:a16="http://schemas.microsoft.com/office/drawing/2014/main" id="{CF9C53B1-CE01-20C5-A597-A93E6F139817}"/>
              </a:ext>
            </a:extLst>
          </p:cNvPr>
          <p:cNvSpPr txBox="1">
            <a:spLocks/>
          </p:cNvSpPr>
          <p:nvPr/>
        </p:nvSpPr>
        <p:spPr>
          <a:xfrm>
            <a:off x="2142829" y="3170106"/>
            <a:ext cx="4822370" cy="31849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dirty="0">
                <a:solidFill>
                  <a:srgbClr val="747679"/>
                </a:solidFill>
                <a:latin typeface="Proxima Nova Semibold"/>
              </a:rPr>
              <a:t>WHAT IS THE DESSA?</a:t>
            </a:r>
          </a:p>
          <a:p>
            <a:pPr>
              <a:lnSpc>
                <a:spcPct val="200000"/>
              </a:lnSpc>
            </a:pPr>
            <a:r>
              <a:rPr lang="en-US" sz="1800" dirty="0">
                <a:latin typeface="Proxima Nova Semibold"/>
              </a:rPr>
              <a:t>HOW TO COMPLETE RATINGS</a:t>
            </a:r>
          </a:p>
          <a:p>
            <a:pPr>
              <a:lnSpc>
                <a:spcPct val="200000"/>
              </a:lnSpc>
            </a:pPr>
            <a:r>
              <a:rPr lang="en-US" sz="1800" dirty="0">
                <a:solidFill>
                  <a:srgbClr val="747679"/>
                </a:solidFill>
                <a:latin typeface="Proxima Nova Semibold"/>
              </a:rPr>
              <a:t>THE EDUCATOR PORTAL</a:t>
            </a:r>
            <a:endParaRPr lang="en-US" sz="1800" dirty="0">
              <a:latin typeface="Proxima Nova Semibold"/>
            </a:endParaRPr>
          </a:p>
          <a:p>
            <a:pPr>
              <a:lnSpc>
                <a:spcPct val="200000"/>
              </a:lnSpc>
            </a:pPr>
            <a:r>
              <a:rPr lang="en-US" sz="1800" dirty="0">
                <a:solidFill>
                  <a:srgbClr val="747679"/>
                </a:solidFill>
                <a:latin typeface="Proxima Nova Semibold"/>
              </a:rPr>
              <a:t>IMPLEMENTATION OVERVIEW</a:t>
            </a:r>
          </a:p>
          <a:p>
            <a:pPr>
              <a:lnSpc>
                <a:spcPct val="200000"/>
              </a:lnSpc>
            </a:pPr>
            <a:r>
              <a:rPr lang="en-US" sz="1800" dirty="0">
                <a:solidFill>
                  <a:srgbClr val="747679"/>
                </a:solidFill>
                <a:latin typeface="Proxima Nova Semibold"/>
              </a:rPr>
              <a:t>OPTIMISTIC CLOSURE</a:t>
            </a:r>
          </a:p>
        </p:txBody>
      </p:sp>
    </p:spTree>
    <p:custDataLst>
      <p:tags r:id="rId1"/>
    </p:custDataLst>
    <p:extLst>
      <p:ext uri="{BB962C8B-B14F-4D97-AF65-F5344CB8AC3E}">
        <p14:creationId xmlns:p14="http://schemas.microsoft.com/office/powerpoint/2010/main" val="2661131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B74E-45C1-2904-4803-8C66040A2393}"/>
              </a:ext>
            </a:extLst>
          </p:cNvPr>
          <p:cNvSpPr>
            <a:spLocks noGrp="1"/>
          </p:cNvSpPr>
          <p:nvPr>
            <p:ph type="title"/>
          </p:nvPr>
        </p:nvSpPr>
        <p:spPr/>
        <p:txBody>
          <a:bodyPr/>
          <a:lstStyle/>
          <a:p>
            <a:r>
              <a:rPr lang="en-US" sz="3600" dirty="0"/>
              <a:t>Tips for Completing Ratings</a:t>
            </a:r>
          </a:p>
        </p:txBody>
      </p:sp>
      <p:sp>
        <p:nvSpPr>
          <p:cNvPr id="7" name="Text Placeholder 2">
            <a:extLst>
              <a:ext uri="{FF2B5EF4-FFF2-40B4-BE49-F238E27FC236}">
                <a16:creationId xmlns:a16="http://schemas.microsoft.com/office/drawing/2014/main" id="{093CA6A8-C485-29E9-C1BA-24C91EE1020C}"/>
              </a:ext>
            </a:extLst>
          </p:cNvPr>
          <p:cNvSpPr txBox="1">
            <a:spLocks/>
          </p:cNvSpPr>
          <p:nvPr/>
        </p:nvSpPr>
        <p:spPr>
          <a:xfrm>
            <a:off x="921604" y="3109551"/>
            <a:ext cx="4346327" cy="625888"/>
          </a:xfrm>
          <a:prstGeom prst="rect">
            <a:avLst/>
          </a:prstGeom>
        </p:spPr>
        <p:txBody>
          <a:bodyPr lIns="91440" tIns="45720" rIns="91440" bIns="45720" anchor="t">
            <a:normAutofit lnSpcReduction="10000"/>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3. Be strategic</a:t>
            </a:r>
          </a:p>
        </p:txBody>
      </p:sp>
      <p:sp>
        <p:nvSpPr>
          <p:cNvPr id="8" name="Text Placeholder 2">
            <a:extLst>
              <a:ext uri="{FF2B5EF4-FFF2-40B4-BE49-F238E27FC236}">
                <a16:creationId xmlns:a16="http://schemas.microsoft.com/office/drawing/2014/main" id="{274307A2-FA6F-F19C-52F9-6A1A15EF9EF2}"/>
              </a:ext>
            </a:extLst>
          </p:cNvPr>
          <p:cNvSpPr txBox="1">
            <a:spLocks/>
          </p:cNvSpPr>
          <p:nvPr/>
        </p:nvSpPr>
        <p:spPr>
          <a:xfrm>
            <a:off x="921600" y="2419917"/>
            <a:ext cx="6222170" cy="689634"/>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2. Get familiar with DESSA items</a:t>
            </a:r>
          </a:p>
        </p:txBody>
      </p:sp>
      <p:sp>
        <p:nvSpPr>
          <p:cNvPr id="9" name="Text Placeholder 2">
            <a:extLst>
              <a:ext uri="{FF2B5EF4-FFF2-40B4-BE49-F238E27FC236}">
                <a16:creationId xmlns:a16="http://schemas.microsoft.com/office/drawing/2014/main" id="{0F579160-1E91-D684-C184-33B26B677EA0}"/>
              </a:ext>
            </a:extLst>
          </p:cNvPr>
          <p:cNvSpPr txBox="1">
            <a:spLocks/>
          </p:cNvSpPr>
          <p:nvPr/>
        </p:nvSpPr>
        <p:spPr>
          <a:xfrm>
            <a:off x="921600" y="5282261"/>
            <a:ext cx="5472901" cy="689634"/>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6. Plan your rating time</a:t>
            </a:r>
          </a:p>
        </p:txBody>
      </p:sp>
      <p:sp>
        <p:nvSpPr>
          <p:cNvPr id="10" name="Text Placeholder 2">
            <a:extLst>
              <a:ext uri="{FF2B5EF4-FFF2-40B4-BE49-F238E27FC236}">
                <a16:creationId xmlns:a16="http://schemas.microsoft.com/office/drawing/2014/main" id="{338B38B4-698B-047B-2DF0-CDF7CC7E2A13}"/>
              </a:ext>
            </a:extLst>
          </p:cNvPr>
          <p:cNvSpPr txBox="1">
            <a:spLocks/>
          </p:cNvSpPr>
          <p:nvPr/>
        </p:nvSpPr>
        <p:spPr>
          <a:xfrm>
            <a:off x="921604" y="4506977"/>
            <a:ext cx="4346327" cy="775284"/>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5. Stick to YOUR facts</a:t>
            </a:r>
          </a:p>
        </p:txBody>
      </p:sp>
      <p:sp>
        <p:nvSpPr>
          <p:cNvPr id="11" name="Text Placeholder 2">
            <a:extLst>
              <a:ext uri="{FF2B5EF4-FFF2-40B4-BE49-F238E27FC236}">
                <a16:creationId xmlns:a16="http://schemas.microsoft.com/office/drawing/2014/main" id="{BD6BE70D-308C-D5AC-E6D8-0BE9745087A9}"/>
              </a:ext>
            </a:extLst>
          </p:cNvPr>
          <p:cNvSpPr txBox="1">
            <a:spLocks/>
          </p:cNvSpPr>
          <p:nvPr/>
        </p:nvSpPr>
        <p:spPr>
          <a:xfrm>
            <a:off x="921604" y="3731694"/>
            <a:ext cx="4346327" cy="775283"/>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4. Think broadly</a:t>
            </a:r>
          </a:p>
        </p:txBody>
      </p:sp>
      <p:sp>
        <p:nvSpPr>
          <p:cNvPr id="12" name="Text Placeholder 2">
            <a:extLst>
              <a:ext uri="{FF2B5EF4-FFF2-40B4-BE49-F238E27FC236}">
                <a16:creationId xmlns:a16="http://schemas.microsoft.com/office/drawing/2014/main" id="{EFCD5F93-C2EE-DC4F-1329-8F805205DD40}"/>
              </a:ext>
            </a:extLst>
          </p:cNvPr>
          <p:cNvSpPr txBox="1">
            <a:spLocks/>
          </p:cNvSpPr>
          <p:nvPr/>
        </p:nvSpPr>
        <p:spPr>
          <a:xfrm>
            <a:off x="921600" y="1691914"/>
            <a:ext cx="5845180" cy="728003"/>
          </a:xfrm>
          <a:prstGeom prst="rect">
            <a:avLst/>
          </a:prstGeom>
        </p:spPr>
        <p:txBody>
          <a:bodyPr lIns="91440" tIns="45720" rIns="91440" bIns="45720" anchor="t">
            <a:normAutofit/>
          </a:bodyPr>
          <a:lstStyle>
            <a:defPPr marR="0" lvl="0" algn="l" rtl="0">
              <a:lnSpc>
                <a:spcPct val="100000"/>
              </a:lnSpc>
              <a:spcBef>
                <a:spcPts val="0"/>
              </a:spcBef>
              <a:spcAft>
                <a:spcPts val="0"/>
              </a:spcAft>
            </a:defPPr>
            <a:lvl1pPr marL="76200" marR="0" lvl="0" indent="0" algn="l" rtl="0">
              <a:lnSpc>
                <a:spcPct val="100000"/>
              </a:lnSpc>
              <a:spcBef>
                <a:spcPts val="0"/>
              </a:spcBef>
              <a:spcAft>
                <a:spcPts val="0"/>
              </a:spcAft>
              <a:buClr>
                <a:srgbClr val="000000"/>
              </a:buClr>
              <a:buFont typeface="Arial" panose="020B0604020202020204" pitchFamily="34" charset="0"/>
              <a:buNone/>
              <a:defRPr sz="1400" b="0" i="0" u="none" strike="noStrike" cap="none" baseline="0">
                <a:solidFill>
                  <a:srgbClr val="000000"/>
                </a:solidFill>
                <a:latin typeface="Gotham" panose="02000504050000020004" pitchFamily="2"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a:lnSpc>
                <a:spcPct val="150000"/>
              </a:lnSpc>
            </a:pPr>
            <a:r>
              <a:rPr lang="en-US" sz="2800" dirty="0">
                <a:solidFill>
                  <a:schemeClr val="tx1"/>
                </a:solidFill>
                <a:latin typeface="Proxima Nova Semibold" panose="02000506030000020004"/>
                <a:ea typeface="Open Sans"/>
                <a:cs typeface="Open Sans"/>
              </a:rPr>
              <a:t>1.  Be intentional in observation</a:t>
            </a:r>
          </a:p>
        </p:txBody>
      </p:sp>
      <p:pic>
        <p:nvPicPr>
          <p:cNvPr id="16" name="Picture 15" descr="A light bulb with a brain inside&#10;&#10;Description automatically generated">
            <a:extLst>
              <a:ext uri="{FF2B5EF4-FFF2-40B4-BE49-F238E27FC236}">
                <a16:creationId xmlns:a16="http://schemas.microsoft.com/office/drawing/2014/main" id="{662C9378-B26D-83E0-F6F4-1F3CA6103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410" y="1738814"/>
            <a:ext cx="3607876" cy="3985760"/>
          </a:xfrm>
          <a:prstGeom prst="rect">
            <a:avLst/>
          </a:prstGeom>
        </p:spPr>
      </p:pic>
    </p:spTree>
    <p:extLst>
      <p:ext uri="{BB962C8B-B14F-4D97-AF65-F5344CB8AC3E}">
        <p14:creationId xmlns:p14="http://schemas.microsoft.com/office/powerpoint/2010/main" val="1323201257"/>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a:xfrm>
            <a:off x="7931755" y="1416110"/>
            <a:ext cx="3653185" cy="878465"/>
          </a:xfrm>
        </p:spPr>
        <p:txBody>
          <a:bodyPr/>
          <a:lstStyle/>
          <a:p>
            <a:pPr algn="ctr"/>
            <a:r>
              <a:rPr lang="en-US" sz="2600" dirty="0"/>
              <a:t>Practice: </a:t>
            </a:r>
            <a:r>
              <a:rPr lang="en-US" sz="2600" dirty="0">
                <a:latin typeface="Proxima Nova Semibold" panose="02000506030000020004" pitchFamily="50" charset="0"/>
              </a:rPr>
              <a:t>Completing the DESSA mini</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BE2ADAD6-4586-61C0-5634-DB0C31EA65E1}"/>
              </a:ext>
            </a:extLst>
          </p:cNvPr>
          <p:cNvSpPr txBox="1"/>
          <p:nvPr/>
        </p:nvSpPr>
        <p:spPr>
          <a:xfrm>
            <a:off x="8226459" y="2733509"/>
            <a:ext cx="3500785" cy="3139321"/>
          </a:xfrm>
          <a:prstGeom prst="rect">
            <a:avLst/>
          </a:prstGeom>
          <a:noFill/>
        </p:spPr>
        <p:txBody>
          <a:bodyPr wrap="square" rtlCol="0">
            <a:spAutoFit/>
          </a:bodyPr>
          <a:lstStyle/>
          <a:p>
            <a:r>
              <a:rPr lang="en-US" sz="2200" b="1" dirty="0">
                <a:solidFill>
                  <a:srgbClr val="40B4E3"/>
                </a:solidFill>
                <a:latin typeface="Proxima Nova Semibold" panose="02000506030000020004"/>
              </a:rPr>
              <a:t>Directions: </a:t>
            </a:r>
          </a:p>
          <a:p>
            <a:endParaRPr lang="en-US" sz="2200" dirty="0">
              <a:solidFill>
                <a:schemeClr val="tx1"/>
              </a:solidFill>
              <a:latin typeface="Proxima Nova Semibold" panose="02000506030000020004"/>
            </a:endParaRPr>
          </a:p>
          <a:p>
            <a:pPr marL="285750" indent="-285750">
              <a:buFont typeface="Arial" panose="020B0604020202020204" pitchFamily="34" charset="0"/>
              <a:buChar char="•"/>
            </a:pPr>
            <a:r>
              <a:rPr lang="en-US" sz="2200" dirty="0">
                <a:solidFill>
                  <a:schemeClr val="tx1"/>
                </a:solidFill>
                <a:latin typeface="Proxima Nova Semibold" panose="02000506030000020004"/>
              </a:rPr>
              <a:t>On your own, complete the rating on yourself or with someone in mind </a:t>
            </a:r>
          </a:p>
          <a:p>
            <a:r>
              <a:rPr lang="en-US" sz="2200" dirty="0">
                <a:solidFill>
                  <a:schemeClr val="tx1"/>
                </a:solidFill>
                <a:latin typeface="Proxima Nova Semibold" panose="02000506030000020004"/>
              </a:rPr>
              <a:t> </a:t>
            </a:r>
          </a:p>
          <a:p>
            <a:pPr marL="285750" indent="-285750">
              <a:buFont typeface="Arial" panose="020B0604020202020204" pitchFamily="34" charset="0"/>
              <a:buChar char="•"/>
            </a:pPr>
            <a:r>
              <a:rPr lang="en-US" sz="2200" dirty="0">
                <a:solidFill>
                  <a:schemeClr val="tx1"/>
                </a:solidFill>
                <a:latin typeface="Proxima Nova Semibold" panose="02000506030000020004"/>
              </a:rPr>
              <a:t>Consider areas of strength based on your responses</a:t>
            </a:r>
          </a:p>
        </p:txBody>
      </p:sp>
      <p:pic>
        <p:nvPicPr>
          <p:cNvPr id="4" name="Picture 3">
            <a:extLst>
              <a:ext uri="{FF2B5EF4-FFF2-40B4-BE49-F238E27FC236}">
                <a16:creationId xmlns:a16="http://schemas.microsoft.com/office/drawing/2014/main" id="{C3329E3E-41B0-F44D-C6BA-256C6BBB2889}"/>
              </a:ext>
            </a:extLst>
          </p:cNvPr>
          <p:cNvPicPr>
            <a:picLocks noChangeAspect="1"/>
          </p:cNvPicPr>
          <p:nvPr/>
        </p:nvPicPr>
        <p:blipFill>
          <a:blip r:embed="rId4"/>
          <a:stretch>
            <a:fillRect/>
          </a:stretch>
        </p:blipFill>
        <p:spPr>
          <a:xfrm>
            <a:off x="464756" y="228600"/>
            <a:ext cx="7143682" cy="640079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11596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dirty="0"/>
              <a:t>Competency Connection</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EBC8047E-6760-585E-C260-B2897E8EB91C}"/>
              </a:ext>
            </a:extLst>
          </p:cNvPr>
          <p:cNvSpPr txBox="1"/>
          <p:nvPr/>
        </p:nvSpPr>
        <p:spPr>
          <a:xfrm>
            <a:off x="921600" y="1993765"/>
            <a:ext cx="3759324" cy="4154984"/>
          </a:xfrm>
          <a:prstGeom prst="rect">
            <a:avLst/>
          </a:prstGeom>
          <a:noFill/>
        </p:spPr>
        <p:txBody>
          <a:bodyPr wrap="square" rtlCol="0">
            <a:spAutoFit/>
          </a:bodyPr>
          <a:lstStyle/>
          <a:p>
            <a:r>
              <a:rPr lang="en-US" sz="2200" dirty="0">
                <a:solidFill>
                  <a:srgbClr val="747679"/>
                </a:solidFill>
                <a:latin typeface="Proxima Nova Semibold" panose="02000506030000020004"/>
              </a:rPr>
              <a:t>Based on your knowledge of the DESSA, which competency represents your greatest strength?</a:t>
            </a:r>
          </a:p>
          <a:p>
            <a:endParaRPr lang="en-US" sz="2200" dirty="0">
              <a:solidFill>
                <a:srgbClr val="747679"/>
              </a:solidFill>
              <a:latin typeface="Proxima Nova Semibold" panose="02000506030000020004"/>
            </a:endParaRPr>
          </a:p>
          <a:p>
            <a:r>
              <a:rPr lang="en-US" sz="2200" dirty="0">
                <a:solidFill>
                  <a:srgbClr val="747679"/>
                </a:solidFill>
                <a:latin typeface="Proxima Nova Semibold" panose="02000506030000020004"/>
              </a:rPr>
              <a:t>Which competency represents your greatest area of need?</a:t>
            </a:r>
          </a:p>
          <a:p>
            <a:endParaRPr lang="en-US" sz="2200" dirty="0">
              <a:solidFill>
                <a:srgbClr val="747679"/>
              </a:solidFill>
              <a:latin typeface="Proxima Nova Semibold" panose="02000506030000020004"/>
            </a:endParaRPr>
          </a:p>
          <a:p>
            <a:r>
              <a:rPr lang="en-US" sz="2200" dirty="0">
                <a:solidFill>
                  <a:srgbClr val="747679"/>
                </a:solidFill>
                <a:latin typeface="Proxima Nova Semibold" panose="02000506030000020004"/>
              </a:rPr>
              <a:t>How can you use your strengths to improve your area of need?</a:t>
            </a:r>
          </a:p>
        </p:txBody>
      </p:sp>
      <p:pic>
        <p:nvPicPr>
          <p:cNvPr id="3" name="Picture 2">
            <a:extLst>
              <a:ext uri="{FF2B5EF4-FFF2-40B4-BE49-F238E27FC236}">
                <a16:creationId xmlns:a16="http://schemas.microsoft.com/office/drawing/2014/main" id="{14941726-AA08-744E-EEF5-02704C9DAFAB}"/>
              </a:ext>
            </a:extLst>
          </p:cNvPr>
          <p:cNvPicPr>
            <a:picLocks noChangeAspect="1"/>
          </p:cNvPicPr>
          <p:nvPr/>
        </p:nvPicPr>
        <p:blipFill>
          <a:blip r:embed="rId4"/>
          <a:stretch>
            <a:fillRect/>
          </a:stretch>
        </p:blipFill>
        <p:spPr>
          <a:xfrm>
            <a:off x="4927686" y="1665515"/>
            <a:ext cx="6946485" cy="4811485"/>
          </a:xfrm>
          <a:prstGeom prst="rect">
            <a:avLst/>
          </a:prstGeom>
          <a:ln w="28575">
            <a:solidFill>
              <a:schemeClr val="accent1"/>
            </a:solidFill>
          </a:ln>
        </p:spPr>
      </p:pic>
    </p:spTree>
    <p:custDataLst>
      <p:tags r:id="rId1"/>
    </p:custDataLst>
    <p:extLst>
      <p:ext uri="{BB962C8B-B14F-4D97-AF65-F5344CB8AC3E}">
        <p14:creationId xmlns:p14="http://schemas.microsoft.com/office/powerpoint/2010/main" val="4030616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dirty="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2" name="Text Placeholder 2">
            <a:extLst>
              <a:ext uri="{FF2B5EF4-FFF2-40B4-BE49-F238E27FC236}">
                <a16:creationId xmlns:a16="http://schemas.microsoft.com/office/drawing/2014/main" id="{93FE3380-9990-B11F-FF81-595BE348D7B6}"/>
              </a:ext>
            </a:extLst>
          </p:cNvPr>
          <p:cNvSpPr txBox="1">
            <a:spLocks/>
          </p:cNvSpPr>
          <p:nvPr/>
        </p:nvSpPr>
        <p:spPr>
          <a:xfrm>
            <a:off x="2142829" y="3170106"/>
            <a:ext cx="4822370" cy="31849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dirty="0">
                <a:solidFill>
                  <a:srgbClr val="747679"/>
                </a:solidFill>
                <a:latin typeface="Proxima Nova Semibold"/>
              </a:rPr>
              <a:t>WHAT IS THE DESSA?</a:t>
            </a:r>
          </a:p>
          <a:p>
            <a:pPr>
              <a:lnSpc>
                <a:spcPct val="200000"/>
              </a:lnSpc>
            </a:pPr>
            <a:r>
              <a:rPr lang="en-US" sz="1800" dirty="0">
                <a:solidFill>
                  <a:srgbClr val="747679"/>
                </a:solidFill>
                <a:latin typeface="Proxima Nova Semibold"/>
              </a:rPr>
              <a:t>HOW TO COMPLETE RATINGS</a:t>
            </a:r>
          </a:p>
          <a:p>
            <a:pPr>
              <a:lnSpc>
                <a:spcPct val="200000"/>
              </a:lnSpc>
            </a:pPr>
            <a:r>
              <a:rPr lang="en-US" sz="1800" dirty="0">
                <a:latin typeface="Proxima Nova Semibold"/>
              </a:rPr>
              <a:t>THE EDUCATOR PORTAL</a:t>
            </a:r>
          </a:p>
          <a:p>
            <a:pPr>
              <a:lnSpc>
                <a:spcPct val="200000"/>
              </a:lnSpc>
            </a:pPr>
            <a:r>
              <a:rPr lang="en-US" sz="1800" dirty="0">
                <a:solidFill>
                  <a:srgbClr val="747679"/>
                </a:solidFill>
                <a:latin typeface="Proxima Nova Semibold"/>
              </a:rPr>
              <a:t>IMPLEMENTATION OVERVIEW</a:t>
            </a:r>
          </a:p>
          <a:p>
            <a:pPr>
              <a:lnSpc>
                <a:spcPct val="200000"/>
              </a:lnSpc>
            </a:pPr>
            <a:r>
              <a:rPr lang="en-US" sz="1800" dirty="0">
                <a:solidFill>
                  <a:srgbClr val="747679"/>
                </a:solidFill>
                <a:latin typeface="Proxima Nova Semibold"/>
              </a:rPr>
              <a:t>OPTIMISTIC CLOSURE</a:t>
            </a:r>
          </a:p>
        </p:txBody>
      </p:sp>
    </p:spTree>
    <p:custDataLst>
      <p:tags r:id="rId1"/>
    </p:custDataLst>
    <p:extLst>
      <p:ext uri="{BB962C8B-B14F-4D97-AF65-F5344CB8AC3E}">
        <p14:creationId xmlns:p14="http://schemas.microsoft.com/office/powerpoint/2010/main" val="4066324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A14880-BAFA-18B0-B3C8-E64DB77EAB81}"/>
              </a:ext>
            </a:extLst>
          </p:cNvPr>
          <p:cNvSpPr txBox="1">
            <a:spLocks/>
          </p:cNvSpPr>
          <p:nvPr/>
        </p:nvSpPr>
        <p:spPr>
          <a:xfrm>
            <a:off x="443338" y="666807"/>
            <a:ext cx="7761600" cy="49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ontserrat"/>
              <a:buNone/>
              <a:defRPr sz="3000" b="1" i="0" u="none" strike="noStrike" cap="none" baseline="0">
                <a:solidFill>
                  <a:schemeClr val="dk1"/>
                </a:solidFill>
                <a:latin typeface="Proxima Nova Semibold" panose="02000506030000020004" pitchFamily="50" charset="0"/>
                <a:ea typeface="Montserrat"/>
                <a:cs typeface="Montserrat"/>
                <a:sym typeface="Montserrat"/>
              </a:defRPr>
            </a:lvl1pPr>
            <a:lvl2pPr marR="0" lvl="1"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000"/>
              <a:buFont typeface="Montserrat"/>
              <a:buNone/>
              <a:defRPr sz="3000" b="1" i="0" u="none" strike="noStrike" cap="none">
                <a:solidFill>
                  <a:schemeClr val="dk1"/>
                </a:solidFill>
                <a:latin typeface="Montserrat"/>
                <a:ea typeface="Montserrat"/>
                <a:cs typeface="Montserrat"/>
                <a:sym typeface="Montserrat"/>
              </a:defRPr>
            </a:lvl9pPr>
          </a:lstStyle>
          <a:p>
            <a:r>
              <a:rPr lang="en-US" sz="3600" kern="0" dirty="0">
                <a:solidFill>
                  <a:schemeClr val="tx1"/>
                </a:solidFill>
                <a:latin typeface="Proxima Nova Semibold"/>
                <a:cs typeface="Proxima Nova" panose="020B0604020202020204" charset="0"/>
              </a:rPr>
              <a:t>Aperture System User Roles</a:t>
            </a:r>
          </a:p>
        </p:txBody>
      </p:sp>
      <p:pic>
        <p:nvPicPr>
          <p:cNvPr id="6" name="Picture 4" descr="A picture containing text, sign&#10;&#10;Description automatically generated">
            <a:extLst>
              <a:ext uri="{FF2B5EF4-FFF2-40B4-BE49-F238E27FC236}">
                <a16:creationId xmlns:a16="http://schemas.microsoft.com/office/drawing/2014/main" id="{A5B6FEFD-4001-F64B-FCB6-4FF1588BAD27}"/>
              </a:ext>
            </a:extLst>
          </p:cNvPr>
          <p:cNvPicPr>
            <a:picLocks noChangeAspect="1"/>
          </p:cNvPicPr>
          <p:nvPr/>
        </p:nvPicPr>
        <p:blipFill>
          <a:blip r:embed="rId3"/>
          <a:stretch>
            <a:fillRect/>
          </a:stretch>
        </p:blipFill>
        <p:spPr>
          <a:xfrm>
            <a:off x="652041" y="1474053"/>
            <a:ext cx="3487305" cy="3487305"/>
          </a:xfrm>
          <a:prstGeom prst="rect">
            <a:avLst/>
          </a:prstGeom>
        </p:spPr>
      </p:pic>
      <p:pic>
        <p:nvPicPr>
          <p:cNvPr id="7" name="Picture 5" descr="A picture containing text, sign&#10;&#10;Description automatically generated">
            <a:extLst>
              <a:ext uri="{FF2B5EF4-FFF2-40B4-BE49-F238E27FC236}">
                <a16:creationId xmlns:a16="http://schemas.microsoft.com/office/drawing/2014/main" id="{E5F71069-1A00-079F-3CD5-B5A161502C9B}"/>
              </a:ext>
            </a:extLst>
          </p:cNvPr>
          <p:cNvPicPr>
            <a:picLocks noChangeAspect="1"/>
          </p:cNvPicPr>
          <p:nvPr/>
        </p:nvPicPr>
        <p:blipFill>
          <a:blip r:embed="rId4"/>
          <a:stretch>
            <a:fillRect/>
          </a:stretch>
        </p:blipFill>
        <p:spPr>
          <a:xfrm>
            <a:off x="8052655" y="1474054"/>
            <a:ext cx="3487304" cy="3487304"/>
          </a:xfrm>
          <a:prstGeom prst="rect">
            <a:avLst/>
          </a:prstGeom>
        </p:spPr>
      </p:pic>
      <p:sp>
        <p:nvSpPr>
          <p:cNvPr id="9" name="TextBox 8">
            <a:extLst>
              <a:ext uri="{FF2B5EF4-FFF2-40B4-BE49-F238E27FC236}">
                <a16:creationId xmlns:a16="http://schemas.microsoft.com/office/drawing/2014/main" id="{17AAC521-F11E-7D7A-4BE0-5E2F5459F565}"/>
              </a:ext>
            </a:extLst>
          </p:cNvPr>
          <p:cNvSpPr txBox="1"/>
          <p:nvPr/>
        </p:nvSpPr>
        <p:spPr>
          <a:xfrm>
            <a:off x="8498555" y="5182774"/>
            <a:ext cx="259550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lumMod val="50000"/>
                  </a:schemeClr>
                </a:solidFill>
                <a:latin typeface="Gotham"/>
              </a:rPr>
              <a:t>Can generate and view reports for their assigned students.</a:t>
            </a:r>
          </a:p>
        </p:txBody>
      </p:sp>
      <p:sp>
        <p:nvSpPr>
          <p:cNvPr id="10" name="TextBox 9">
            <a:extLst>
              <a:ext uri="{FF2B5EF4-FFF2-40B4-BE49-F238E27FC236}">
                <a16:creationId xmlns:a16="http://schemas.microsoft.com/office/drawing/2014/main" id="{FE2D12D9-33C2-B566-11E2-78F57B5935F7}"/>
              </a:ext>
            </a:extLst>
          </p:cNvPr>
          <p:cNvSpPr txBox="1"/>
          <p:nvPr/>
        </p:nvSpPr>
        <p:spPr>
          <a:xfrm>
            <a:off x="4798248" y="5121219"/>
            <a:ext cx="25955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lumMod val="50000"/>
                  </a:schemeClr>
                </a:solidFill>
                <a:latin typeface="Gotham"/>
              </a:rPr>
              <a:t>Can generate and view reports from their site only.</a:t>
            </a:r>
          </a:p>
        </p:txBody>
      </p:sp>
      <p:sp>
        <p:nvSpPr>
          <p:cNvPr id="11" name="TextBox 10">
            <a:extLst>
              <a:ext uri="{FF2B5EF4-FFF2-40B4-BE49-F238E27FC236}">
                <a16:creationId xmlns:a16="http://schemas.microsoft.com/office/drawing/2014/main" id="{ADA7EC56-B539-8D85-C721-ACFBD5863222}"/>
              </a:ext>
            </a:extLst>
          </p:cNvPr>
          <p:cNvSpPr txBox="1"/>
          <p:nvPr/>
        </p:nvSpPr>
        <p:spPr>
          <a:xfrm>
            <a:off x="764219" y="5182774"/>
            <a:ext cx="3262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lumMod val="50000"/>
                  </a:schemeClr>
                </a:solidFill>
                <a:latin typeface="Gotham"/>
              </a:rPr>
              <a:t>Can generate and view all reports for the program, sites, and students.</a:t>
            </a:r>
          </a:p>
        </p:txBody>
      </p:sp>
      <p:pic>
        <p:nvPicPr>
          <p:cNvPr id="12" name="Picture 11" descr="A picture containing text, sign&#10;&#10;Description automatically generated">
            <a:extLst>
              <a:ext uri="{FF2B5EF4-FFF2-40B4-BE49-F238E27FC236}">
                <a16:creationId xmlns:a16="http://schemas.microsoft.com/office/drawing/2014/main" id="{1AF0FA8A-67A8-3583-5D29-15E77C1BBD7D}"/>
              </a:ext>
            </a:extLst>
          </p:cNvPr>
          <p:cNvPicPr>
            <a:picLocks noChangeAspect="1"/>
          </p:cNvPicPr>
          <p:nvPr/>
        </p:nvPicPr>
        <p:blipFill>
          <a:blip r:embed="rId5"/>
          <a:stretch>
            <a:fillRect/>
          </a:stretch>
        </p:blipFill>
        <p:spPr>
          <a:xfrm>
            <a:off x="4352348" y="1474053"/>
            <a:ext cx="3487305" cy="3487305"/>
          </a:xfrm>
          <a:prstGeom prst="rect">
            <a:avLst/>
          </a:prstGeom>
        </p:spPr>
      </p:pic>
    </p:spTree>
    <p:extLst>
      <p:ext uri="{BB962C8B-B14F-4D97-AF65-F5344CB8AC3E}">
        <p14:creationId xmlns:p14="http://schemas.microsoft.com/office/powerpoint/2010/main" val="1420317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Site Leader Dashboard</a:t>
            </a:r>
          </a:p>
        </p:txBody>
      </p:sp>
      <p:pic>
        <p:nvPicPr>
          <p:cNvPr id="5" name="Picture 4">
            <a:extLst>
              <a:ext uri="{FF2B5EF4-FFF2-40B4-BE49-F238E27FC236}">
                <a16:creationId xmlns:a16="http://schemas.microsoft.com/office/drawing/2014/main" id="{48D830E5-559D-D1E0-CBC9-9E54D28BF3CA}"/>
              </a:ext>
            </a:extLst>
          </p:cNvPr>
          <p:cNvPicPr>
            <a:picLocks noChangeAspect="1"/>
          </p:cNvPicPr>
          <p:nvPr/>
        </p:nvPicPr>
        <p:blipFill>
          <a:blip r:embed="rId3"/>
          <a:stretch>
            <a:fillRect/>
          </a:stretch>
        </p:blipFill>
        <p:spPr>
          <a:xfrm>
            <a:off x="2527935" y="1745520"/>
            <a:ext cx="7136130" cy="4045680"/>
          </a:xfrm>
          <a:prstGeom prst="rect">
            <a:avLst/>
          </a:prstGeom>
        </p:spPr>
      </p:pic>
      <p:sp>
        <p:nvSpPr>
          <p:cNvPr id="9" name="Rectangle: Rounded Corners 8">
            <a:extLst>
              <a:ext uri="{FF2B5EF4-FFF2-40B4-BE49-F238E27FC236}">
                <a16:creationId xmlns:a16="http://schemas.microsoft.com/office/drawing/2014/main" id="{B5D5D3BE-00E0-E856-8E32-87933AE20825}"/>
              </a:ext>
            </a:extLst>
          </p:cNvPr>
          <p:cNvSpPr/>
          <p:nvPr/>
        </p:nvSpPr>
        <p:spPr>
          <a:xfrm>
            <a:off x="4358831" y="5996824"/>
            <a:ext cx="3078098"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Proxima Nova Semibold" panose="02000506030000020004"/>
              </a:rPr>
              <a:t>Site Leader Dashboard</a:t>
            </a:r>
          </a:p>
        </p:txBody>
      </p:sp>
    </p:spTree>
    <p:extLst>
      <p:ext uri="{BB962C8B-B14F-4D97-AF65-F5344CB8AC3E}">
        <p14:creationId xmlns:p14="http://schemas.microsoft.com/office/powerpoint/2010/main" val="325746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Educator Dashboard</a:t>
            </a:r>
          </a:p>
        </p:txBody>
      </p:sp>
      <p:sp>
        <p:nvSpPr>
          <p:cNvPr id="10" name="Rectangle: Rounded Corners 9">
            <a:extLst>
              <a:ext uri="{FF2B5EF4-FFF2-40B4-BE49-F238E27FC236}">
                <a16:creationId xmlns:a16="http://schemas.microsoft.com/office/drawing/2014/main" id="{645550F6-B00F-CC9B-7C44-EA89C1D84DF0}"/>
              </a:ext>
            </a:extLst>
          </p:cNvPr>
          <p:cNvSpPr/>
          <p:nvPr/>
        </p:nvSpPr>
        <p:spPr>
          <a:xfrm>
            <a:off x="4556951" y="5545380"/>
            <a:ext cx="3078098" cy="633976"/>
          </a:xfrm>
          <a:prstGeom prst="roundRect">
            <a:avLst/>
          </a:prstGeom>
          <a:solidFill>
            <a:srgbClr val="00325B"/>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Proxima Nova Semibold" panose="02000506030000020004"/>
              </a:rPr>
              <a:t>Educator Dashboard</a:t>
            </a:r>
          </a:p>
        </p:txBody>
      </p:sp>
      <p:pic>
        <p:nvPicPr>
          <p:cNvPr id="11" name="Picture 5" descr="Graphical user interface, application, website&#10;&#10;Description automatically generated">
            <a:extLst>
              <a:ext uri="{FF2B5EF4-FFF2-40B4-BE49-F238E27FC236}">
                <a16:creationId xmlns:a16="http://schemas.microsoft.com/office/drawing/2014/main" id="{9152A451-7778-8492-AA53-CB7F69B72766}"/>
              </a:ext>
            </a:extLst>
          </p:cNvPr>
          <p:cNvPicPr>
            <a:picLocks noChangeAspect="1"/>
          </p:cNvPicPr>
          <p:nvPr/>
        </p:nvPicPr>
        <p:blipFill rotWithShape="1">
          <a:blip r:embed="rId3"/>
          <a:srcRect t="6842" b="7058"/>
          <a:stretch/>
        </p:blipFill>
        <p:spPr>
          <a:xfrm>
            <a:off x="401937" y="2114060"/>
            <a:ext cx="5983623" cy="2915140"/>
          </a:xfrm>
          <a:prstGeom prst="rect">
            <a:avLst/>
          </a:prstGeom>
          <a:noFill/>
        </p:spPr>
      </p:pic>
      <p:pic>
        <p:nvPicPr>
          <p:cNvPr id="13" name="Picture 12">
            <a:extLst>
              <a:ext uri="{FF2B5EF4-FFF2-40B4-BE49-F238E27FC236}">
                <a16:creationId xmlns:a16="http://schemas.microsoft.com/office/drawing/2014/main" id="{9094C0D1-9588-846F-EDDD-AB9CE9BF1E5D}"/>
              </a:ext>
            </a:extLst>
          </p:cNvPr>
          <p:cNvPicPr>
            <a:picLocks noChangeAspect="1"/>
          </p:cNvPicPr>
          <p:nvPr/>
        </p:nvPicPr>
        <p:blipFill>
          <a:blip r:embed="rId4"/>
          <a:stretch>
            <a:fillRect/>
          </a:stretch>
        </p:blipFill>
        <p:spPr>
          <a:xfrm>
            <a:off x="6614160" y="1902680"/>
            <a:ext cx="5418667" cy="3048000"/>
          </a:xfrm>
          <a:prstGeom prst="rect">
            <a:avLst/>
          </a:prstGeom>
        </p:spPr>
      </p:pic>
    </p:spTree>
    <p:extLst>
      <p:ext uri="{BB962C8B-B14F-4D97-AF65-F5344CB8AC3E}">
        <p14:creationId xmlns:p14="http://schemas.microsoft.com/office/powerpoint/2010/main" val="2796193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Complete Ratings</a:t>
            </a:r>
          </a:p>
        </p:txBody>
      </p:sp>
      <p:pic>
        <p:nvPicPr>
          <p:cNvPr id="7" name="Picture 6">
            <a:extLst>
              <a:ext uri="{FF2B5EF4-FFF2-40B4-BE49-F238E27FC236}">
                <a16:creationId xmlns:a16="http://schemas.microsoft.com/office/drawing/2014/main" id="{0A8725DE-1876-99D9-EEE8-63D9CD45AE8F}"/>
              </a:ext>
            </a:extLst>
          </p:cNvPr>
          <p:cNvPicPr>
            <a:picLocks noChangeAspect="1"/>
          </p:cNvPicPr>
          <p:nvPr/>
        </p:nvPicPr>
        <p:blipFill>
          <a:blip r:embed="rId3"/>
          <a:stretch>
            <a:fillRect/>
          </a:stretch>
        </p:blipFill>
        <p:spPr>
          <a:xfrm>
            <a:off x="3276599" y="1693515"/>
            <a:ext cx="8724965" cy="4890165"/>
          </a:xfrm>
          <a:prstGeom prst="rect">
            <a:avLst/>
          </a:prstGeom>
          <a:effectLst>
            <a:outerShdw blurRad="50800" dist="38100" dir="2700000" algn="tl" rotWithShape="0">
              <a:prstClr val="black">
                <a:alpha val="40000"/>
              </a:prstClr>
            </a:outerShdw>
          </a:effectLst>
        </p:spPr>
      </p:pic>
      <p:sp>
        <p:nvSpPr>
          <p:cNvPr id="8" name="Text Placeholder 3">
            <a:extLst>
              <a:ext uri="{FF2B5EF4-FFF2-40B4-BE49-F238E27FC236}">
                <a16:creationId xmlns:a16="http://schemas.microsoft.com/office/drawing/2014/main" id="{0EC53205-4BD5-5971-B003-FA587A9C946B}"/>
              </a:ext>
            </a:extLst>
          </p:cNvPr>
          <p:cNvSpPr>
            <a:spLocks noGrp="1"/>
          </p:cNvSpPr>
          <p:nvPr>
            <p:ph type="body" idx="1"/>
          </p:nvPr>
        </p:nvSpPr>
        <p:spPr>
          <a:xfrm>
            <a:off x="382149" y="2272935"/>
            <a:ext cx="2727960" cy="3747565"/>
          </a:xfrm>
        </p:spPr>
        <p:txBody>
          <a:bodyPr/>
          <a:lstStyle/>
          <a:p>
            <a:r>
              <a:rPr lang="en-US" sz="2000" dirty="0"/>
              <a:t>Ratings tab shows assigned roster of students.</a:t>
            </a:r>
          </a:p>
          <a:p>
            <a:r>
              <a:rPr lang="en-US" sz="2000" dirty="0"/>
              <a:t>Answer all DESSA 2 mini questions.</a:t>
            </a:r>
          </a:p>
          <a:p>
            <a:r>
              <a:rPr lang="en-US" sz="2000" dirty="0"/>
              <a:t>Educators can skip up to 2 questions on DESSA 2</a:t>
            </a:r>
          </a:p>
        </p:txBody>
      </p:sp>
    </p:spTree>
    <p:extLst>
      <p:ext uri="{BB962C8B-B14F-4D97-AF65-F5344CB8AC3E}">
        <p14:creationId xmlns:p14="http://schemas.microsoft.com/office/powerpoint/2010/main" val="308921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a:xfrm>
            <a:off x="921600" y="606287"/>
            <a:ext cx="10348800" cy="889213"/>
          </a:xfrm>
        </p:spPr>
        <p:txBody>
          <a:bodyPr/>
          <a:lstStyle/>
          <a:p>
            <a:r>
              <a:rPr lang="en-US" sz="3600" dirty="0"/>
              <a:t>Opening Activity</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4">
            <a:extLst>
              <a:ext uri="{FF2B5EF4-FFF2-40B4-BE49-F238E27FC236}">
                <a16:creationId xmlns:a16="http://schemas.microsoft.com/office/drawing/2014/main" id="{33B3D430-4F79-A872-A31E-6594F92CC0A9}"/>
              </a:ext>
            </a:extLst>
          </p:cNvPr>
          <p:cNvSpPr txBox="1">
            <a:spLocks/>
          </p:cNvSpPr>
          <p:nvPr/>
        </p:nvSpPr>
        <p:spPr>
          <a:xfrm>
            <a:off x="3659373" y="2756425"/>
            <a:ext cx="8034670" cy="160657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r>
              <a:rPr lang="en-US" sz="3200" dirty="0">
                <a:solidFill>
                  <a:srgbClr val="747679"/>
                </a:solidFill>
                <a:latin typeface="Proxima Nova" panose="020B0604020202020204"/>
              </a:rPr>
              <a:t>What hopes do you have for your school community this year?</a:t>
            </a:r>
          </a:p>
        </p:txBody>
      </p:sp>
      <p:pic>
        <p:nvPicPr>
          <p:cNvPr id="8" name="Picture 7" descr="A blue heart in hands&#10;&#10;Description automatically generated">
            <a:extLst>
              <a:ext uri="{FF2B5EF4-FFF2-40B4-BE49-F238E27FC236}">
                <a16:creationId xmlns:a16="http://schemas.microsoft.com/office/drawing/2014/main" id="{0A119920-56C3-B0AE-CDDB-D80855DFC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972" y="132457"/>
            <a:ext cx="2386182" cy="2231585"/>
          </a:xfrm>
          <a:prstGeom prst="rect">
            <a:avLst/>
          </a:prstGeom>
        </p:spPr>
      </p:pic>
      <p:sp>
        <p:nvSpPr>
          <p:cNvPr id="9" name="Speech Bubble: Rectangle with Corners Rounded 8">
            <a:extLst>
              <a:ext uri="{FF2B5EF4-FFF2-40B4-BE49-F238E27FC236}">
                <a16:creationId xmlns:a16="http://schemas.microsoft.com/office/drawing/2014/main" id="{B5FAF992-1D0F-42FD-AC06-DE6D3E793CED}"/>
              </a:ext>
            </a:extLst>
          </p:cNvPr>
          <p:cNvSpPr/>
          <p:nvPr/>
        </p:nvSpPr>
        <p:spPr>
          <a:xfrm>
            <a:off x="1104211" y="2625714"/>
            <a:ext cx="2080550" cy="1606571"/>
          </a:xfrm>
          <a:prstGeom prst="wedgeRoundRectCallout">
            <a:avLst>
              <a:gd name="adj1" fmla="val 66187"/>
              <a:gd name="adj2" fmla="val 69870"/>
              <a:gd name="adj3" fmla="val 16667"/>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47679"/>
                </a:solidFill>
                <a:latin typeface="Proxima Nova" panose="020B0604020202020204"/>
              </a:rPr>
              <a:t>In the chat… </a:t>
            </a:r>
          </a:p>
        </p:txBody>
      </p:sp>
    </p:spTree>
    <p:custDataLst>
      <p:tags r:id="rId1"/>
    </p:custDataLst>
    <p:extLst>
      <p:ext uri="{BB962C8B-B14F-4D97-AF65-F5344CB8AC3E}">
        <p14:creationId xmlns:p14="http://schemas.microsoft.com/office/powerpoint/2010/main" val="37895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Data &amp; Insights</a:t>
            </a:r>
          </a:p>
        </p:txBody>
      </p:sp>
      <p:pic>
        <p:nvPicPr>
          <p:cNvPr id="5" name="Picture 4">
            <a:extLst>
              <a:ext uri="{FF2B5EF4-FFF2-40B4-BE49-F238E27FC236}">
                <a16:creationId xmlns:a16="http://schemas.microsoft.com/office/drawing/2014/main" id="{37A9BCA2-A183-7666-4791-2920AEB57111}"/>
              </a:ext>
            </a:extLst>
          </p:cNvPr>
          <p:cNvPicPr>
            <a:picLocks noChangeAspect="1"/>
          </p:cNvPicPr>
          <p:nvPr/>
        </p:nvPicPr>
        <p:blipFill>
          <a:blip r:embed="rId3"/>
          <a:stretch>
            <a:fillRect/>
          </a:stretch>
        </p:blipFill>
        <p:spPr>
          <a:xfrm>
            <a:off x="3461850" y="1617420"/>
            <a:ext cx="8544603" cy="4813860"/>
          </a:xfrm>
          <a:prstGeom prst="rect">
            <a:avLst/>
          </a:prstGeom>
          <a:effectLst>
            <a:outerShdw blurRad="50800" dist="38100" dir="2700000" algn="tl" rotWithShape="0">
              <a:prstClr val="black">
                <a:alpha val="40000"/>
              </a:prstClr>
            </a:outerShdw>
          </a:effectLst>
        </p:spPr>
      </p:pic>
      <p:sp>
        <p:nvSpPr>
          <p:cNvPr id="6" name="Text Placeholder 3">
            <a:extLst>
              <a:ext uri="{FF2B5EF4-FFF2-40B4-BE49-F238E27FC236}">
                <a16:creationId xmlns:a16="http://schemas.microsoft.com/office/drawing/2014/main" id="{31104D9D-2DFE-5A97-469C-7539CDF94DEB}"/>
              </a:ext>
            </a:extLst>
          </p:cNvPr>
          <p:cNvSpPr>
            <a:spLocks noGrp="1"/>
          </p:cNvSpPr>
          <p:nvPr>
            <p:ph type="body" idx="1"/>
          </p:nvPr>
        </p:nvSpPr>
        <p:spPr>
          <a:xfrm>
            <a:off x="363092" y="2592975"/>
            <a:ext cx="2727960" cy="2360025"/>
          </a:xfrm>
        </p:spPr>
        <p:txBody>
          <a:bodyPr/>
          <a:lstStyle/>
          <a:p>
            <a:r>
              <a:rPr lang="en-US" sz="2000" b="1" dirty="0"/>
              <a:t>Real-time results</a:t>
            </a:r>
          </a:p>
          <a:p>
            <a:r>
              <a:rPr lang="en-US" sz="2000" b="1" dirty="0"/>
              <a:t>Interactive, filterable </a:t>
            </a:r>
            <a:r>
              <a:rPr lang="en-US" sz="2000" dirty="0"/>
              <a:t>charts</a:t>
            </a:r>
          </a:p>
          <a:p>
            <a:r>
              <a:rPr lang="en-US" sz="2000" b="1" dirty="0"/>
              <a:t>Downloadable </a:t>
            </a:r>
            <a:r>
              <a:rPr lang="en-US" sz="2000" dirty="0"/>
              <a:t>reports</a:t>
            </a:r>
          </a:p>
        </p:txBody>
      </p:sp>
    </p:spTree>
    <p:extLst>
      <p:ext uri="{BB962C8B-B14F-4D97-AF65-F5344CB8AC3E}">
        <p14:creationId xmlns:p14="http://schemas.microsoft.com/office/powerpoint/2010/main" val="426013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DESSA-aligned Strategies</a:t>
            </a:r>
          </a:p>
        </p:txBody>
      </p:sp>
      <p:pic>
        <p:nvPicPr>
          <p:cNvPr id="5" name="Picture 4">
            <a:extLst>
              <a:ext uri="{FF2B5EF4-FFF2-40B4-BE49-F238E27FC236}">
                <a16:creationId xmlns:a16="http://schemas.microsoft.com/office/drawing/2014/main" id="{DF03A732-4C74-5D9D-2CC2-36135C95D4AB}"/>
              </a:ext>
            </a:extLst>
          </p:cNvPr>
          <p:cNvPicPr>
            <a:picLocks noChangeAspect="1"/>
          </p:cNvPicPr>
          <p:nvPr/>
        </p:nvPicPr>
        <p:blipFill>
          <a:blip r:embed="rId3"/>
          <a:stretch>
            <a:fillRect/>
          </a:stretch>
        </p:blipFill>
        <p:spPr>
          <a:xfrm>
            <a:off x="618554" y="2014738"/>
            <a:ext cx="10954891" cy="4132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601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6A40-9F7A-49C7-D109-9E71A3A38881}"/>
              </a:ext>
            </a:extLst>
          </p:cNvPr>
          <p:cNvSpPr>
            <a:spLocks noGrp="1"/>
          </p:cNvSpPr>
          <p:nvPr>
            <p:ph type="title"/>
          </p:nvPr>
        </p:nvSpPr>
        <p:spPr/>
        <p:txBody>
          <a:bodyPr/>
          <a:lstStyle/>
          <a:p>
            <a:r>
              <a:rPr lang="en-US" dirty="0"/>
              <a:t>Training</a:t>
            </a:r>
          </a:p>
        </p:txBody>
      </p:sp>
      <p:pic>
        <p:nvPicPr>
          <p:cNvPr id="5" name="Picture 4">
            <a:extLst>
              <a:ext uri="{FF2B5EF4-FFF2-40B4-BE49-F238E27FC236}">
                <a16:creationId xmlns:a16="http://schemas.microsoft.com/office/drawing/2014/main" id="{C03A1487-5942-A9CF-0B0C-9949D160D250}"/>
              </a:ext>
            </a:extLst>
          </p:cNvPr>
          <p:cNvPicPr>
            <a:picLocks noChangeAspect="1"/>
          </p:cNvPicPr>
          <p:nvPr/>
        </p:nvPicPr>
        <p:blipFill>
          <a:blip r:embed="rId3"/>
          <a:stretch>
            <a:fillRect/>
          </a:stretch>
        </p:blipFill>
        <p:spPr>
          <a:xfrm>
            <a:off x="2148840" y="1795470"/>
            <a:ext cx="7894320" cy="4413491"/>
          </a:xfrm>
          <a:prstGeom prst="rect">
            <a:avLst/>
          </a:prstGeom>
        </p:spPr>
      </p:pic>
    </p:spTree>
    <p:extLst>
      <p:ext uri="{BB962C8B-B14F-4D97-AF65-F5344CB8AC3E}">
        <p14:creationId xmlns:p14="http://schemas.microsoft.com/office/powerpoint/2010/main" val="2375556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dirty="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2" name="Text Placeholder 2">
            <a:extLst>
              <a:ext uri="{FF2B5EF4-FFF2-40B4-BE49-F238E27FC236}">
                <a16:creationId xmlns:a16="http://schemas.microsoft.com/office/drawing/2014/main" id="{CF9C53B1-CE01-20C5-A597-A93E6F139817}"/>
              </a:ext>
            </a:extLst>
          </p:cNvPr>
          <p:cNvSpPr txBox="1">
            <a:spLocks/>
          </p:cNvSpPr>
          <p:nvPr/>
        </p:nvSpPr>
        <p:spPr>
          <a:xfrm>
            <a:off x="2142829" y="3170106"/>
            <a:ext cx="4822370" cy="31849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dirty="0">
                <a:solidFill>
                  <a:srgbClr val="747679"/>
                </a:solidFill>
                <a:latin typeface="Proxima Nova Semibold"/>
              </a:rPr>
              <a:t>WHAT IS THE DESSA?</a:t>
            </a:r>
          </a:p>
          <a:p>
            <a:pPr>
              <a:lnSpc>
                <a:spcPct val="200000"/>
              </a:lnSpc>
            </a:pPr>
            <a:r>
              <a:rPr lang="en-US" sz="1800" dirty="0">
                <a:solidFill>
                  <a:srgbClr val="747679"/>
                </a:solidFill>
                <a:latin typeface="Proxima Nova Semibold"/>
              </a:rPr>
              <a:t>HOW TO COMPLETE RATINGS</a:t>
            </a:r>
          </a:p>
          <a:p>
            <a:pPr>
              <a:lnSpc>
                <a:spcPct val="200000"/>
              </a:lnSpc>
            </a:pPr>
            <a:r>
              <a:rPr lang="en-US" sz="1800" dirty="0">
                <a:solidFill>
                  <a:srgbClr val="747679"/>
                </a:solidFill>
                <a:latin typeface="Proxima Nova Semibold"/>
              </a:rPr>
              <a:t>THE EDUCATOR PORTAL</a:t>
            </a:r>
          </a:p>
          <a:p>
            <a:pPr>
              <a:lnSpc>
                <a:spcPct val="200000"/>
              </a:lnSpc>
            </a:pPr>
            <a:r>
              <a:rPr lang="en-US" sz="1800" dirty="0">
                <a:latin typeface="Proxima Nova Semibold"/>
              </a:rPr>
              <a:t>IMPLEMENTATION OVERVIEW</a:t>
            </a:r>
          </a:p>
          <a:p>
            <a:pPr>
              <a:lnSpc>
                <a:spcPct val="200000"/>
              </a:lnSpc>
            </a:pPr>
            <a:r>
              <a:rPr lang="en-US" sz="1800" dirty="0">
                <a:solidFill>
                  <a:srgbClr val="747679"/>
                </a:solidFill>
                <a:latin typeface="Proxima Nova Semibold"/>
              </a:rPr>
              <a:t>OPTIMISTIC CLOSURE</a:t>
            </a:r>
          </a:p>
        </p:txBody>
      </p:sp>
    </p:spTree>
    <p:custDataLst>
      <p:tags r:id="rId1"/>
    </p:custDataLst>
    <p:extLst>
      <p:ext uri="{BB962C8B-B14F-4D97-AF65-F5344CB8AC3E}">
        <p14:creationId xmlns:p14="http://schemas.microsoft.com/office/powerpoint/2010/main" val="263376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7B02-6918-5BC1-5849-3F37C0A7ED42}"/>
              </a:ext>
            </a:extLst>
          </p:cNvPr>
          <p:cNvSpPr>
            <a:spLocks noGrp="1"/>
          </p:cNvSpPr>
          <p:nvPr>
            <p:ph type="title"/>
          </p:nvPr>
        </p:nvSpPr>
        <p:spPr/>
        <p:txBody>
          <a:bodyPr/>
          <a:lstStyle/>
          <a:p>
            <a:r>
              <a:rPr lang="en-US" sz="3600" dirty="0"/>
              <a:t>Implementation Overview</a:t>
            </a:r>
          </a:p>
        </p:txBody>
      </p:sp>
      <p:cxnSp>
        <p:nvCxnSpPr>
          <p:cNvPr id="5" name="Straight Connector 4">
            <a:extLst>
              <a:ext uri="{FF2B5EF4-FFF2-40B4-BE49-F238E27FC236}">
                <a16:creationId xmlns:a16="http://schemas.microsoft.com/office/drawing/2014/main" id="{7B1D32F1-A87E-10EC-CA85-FFE73CA8525A}"/>
              </a:ext>
            </a:extLst>
          </p:cNvPr>
          <p:cNvCxnSpPr>
            <a:cxnSpLocks/>
          </p:cNvCxnSpPr>
          <p:nvPr/>
        </p:nvCxnSpPr>
        <p:spPr>
          <a:xfrm>
            <a:off x="1933303" y="3429000"/>
            <a:ext cx="846473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BF04BE9-54CF-6C0C-2A31-FECA888B28E1}"/>
              </a:ext>
            </a:extLst>
          </p:cNvPr>
          <p:cNvSpPr txBox="1"/>
          <p:nvPr/>
        </p:nvSpPr>
        <p:spPr>
          <a:xfrm>
            <a:off x="1689464" y="1910418"/>
            <a:ext cx="3274424" cy="461665"/>
          </a:xfrm>
          <a:prstGeom prst="rect">
            <a:avLst/>
          </a:prstGeom>
          <a:noFill/>
        </p:spPr>
        <p:txBody>
          <a:bodyPr wrap="square" rtlCol="0">
            <a:spAutoFit/>
          </a:bodyPr>
          <a:lstStyle/>
          <a:p>
            <a:pPr algn="ctr"/>
            <a:r>
              <a:rPr lang="en-US" sz="2400" dirty="0">
                <a:latin typeface="Proxima Nova Semibold" panose="02000506030000020004"/>
              </a:rPr>
              <a:t>Pre-Assessment </a:t>
            </a:r>
          </a:p>
        </p:txBody>
      </p:sp>
      <p:sp>
        <p:nvSpPr>
          <p:cNvPr id="7" name="TextBox 6">
            <a:extLst>
              <a:ext uri="{FF2B5EF4-FFF2-40B4-BE49-F238E27FC236}">
                <a16:creationId xmlns:a16="http://schemas.microsoft.com/office/drawing/2014/main" id="{4AC71944-CB01-9EBB-477A-A6B41ACC0F7C}"/>
              </a:ext>
            </a:extLst>
          </p:cNvPr>
          <p:cNvSpPr txBox="1"/>
          <p:nvPr/>
        </p:nvSpPr>
        <p:spPr>
          <a:xfrm>
            <a:off x="4510662" y="4076466"/>
            <a:ext cx="3170676" cy="461665"/>
          </a:xfrm>
          <a:prstGeom prst="rect">
            <a:avLst/>
          </a:prstGeom>
          <a:noFill/>
        </p:spPr>
        <p:txBody>
          <a:bodyPr wrap="square" rtlCol="0">
            <a:spAutoFit/>
          </a:bodyPr>
          <a:lstStyle/>
          <a:p>
            <a:pPr algn="ctr"/>
            <a:r>
              <a:rPr lang="en-US" sz="2400">
                <a:latin typeface="Proxima Nova Semibold" panose="02000506030000020004"/>
              </a:rPr>
              <a:t>Mid-Assessment </a:t>
            </a:r>
          </a:p>
        </p:txBody>
      </p:sp>
      <p:sp>
        <p:nvSpPr>
          <p:cNvPr id="8" name="TextBox 7">
            <a:extLst>
              <a:ext uri="{FF2B5EF4-FFF2-40B4-BE49-F238E27FC236}">
                <a16:creationId xmlns:a16="http://schemas.microsoft.com/office/drawing/2014/main" id="{ADA13FDD-411B-E8A7-205A-AFFBE5168040}"/>
              </a:ext>
            </a:extLst>
          </p:cNvPr>
          <p:cNvSpPr txBox="1"/>
          <p:nvPr/>
        </p:nvSpPr>
        <p:spPr>
          <a:xfrm>
            <a:off x="7167153" y="1904762"/>
            <a:ext cx="3245395" cy="461665"/>
          </a:xfrm>
          <a:prstGeom prst="rect">
            <a:avLst/>
          </a:prstGeom>
          <a:noFill/>
        </p:spPr>
        <p:txBody>
          <a:bodyPr wrap="square" rtlCol="0">
            <a:spAutoFit/>
          </a:bodyPr>
          <a:lstStyle/>
          <a:p>
            <a:pPr algn="ctr"/>
            <a:r>
              <a:rPr lang="en-US" sz="2400">
                <a:latin typeface="Proxima Nova Semibold" panose="02000506030000020004"/>
              </a:rPr>
              <a:t>Post-Assessment </a:t>
            </a:r>
          </a:p>
        </p:txBody>
      </p:sp>
      <p:sp>
        <p:nvSpPr>
          <p:cNvPr id="9" name="TextBox 8">
            <a:extLst>
              <a:ext uri="{FF2B5EF4-FFF2-40B4-BE49-F238E27FC236}">
                <a16:creationId xmlns:a16="http://schemas.microsoft.com/office/drawing/2014/main" id="{6391FA72-B41D-6002-27C5-005441217CB0}"/>
              </a:ext>
            </a:extLst>
          </p:cNvPr>
          <p:cNvSpPr txBox="1"/>
          <p:nvPr/>
        </p:nvSpPr>
        <p:spPr>
          <a:xfrm>
            <a:off x="1" y="2751892"/>
            <a:ext cx="2172657" cy="830997"/>
          </a:xfrm>
          <a:prstGeom prst="rect">
            <a:avLst/>
          </a:prstGeom>
          <a:noFill/>
        </p:spPr>
        <p:txBody>
          <a:bodyPr wrap="square" rtlCol="0">
            <a:spAutoFit/>
          </a:bodyPr>
          <a:lstStyle/>
          <a:p>
            <a:pPr algn="ctr"/>
            <a:r>
              <a:rPr lang="en-US" sz="2400" dirty="0">
                <a:latin typeface="Proxima Nova Semibold" panose="02000506030000020004"/>
              </a:rPr>
              <a:t>Start of </a:t>
            </a:r>
          </a:p>
          <a:p>
            <a:pPr algn="ctr"/>
            <a:r>
              <a:rPr lang="en-US" sz="2400" dirty="0">
                <a:latin typeface="Proxima Nova Semibold" panose="02000506030000020004"/>
              </a:rPr>
              <a:t>School Year</a:t>
            </a:r>
          </a:p>
        </p:txBody>
      </p:sp>
      <p:sp>
        <p:nvSpPr>
          <p:cNvPr id="10" name="TextBox 9">
            <a:extLst>
              <a:ext uri="{FF2B5EF4-FFF2-40B4-BE49-F238E27FC236}">
                <a16:creationId xmlns:a16="http://schemas.microsoft.com/office/drawing/2014/main" id="{0490AEC5-864E-D19B-1444-E21512FF0C95}"/>
              </a:ext>
            </a:extLst>
          </p:cNvPr>
          <p:cNvSpPr txBox="1"/>
          <p:nvPr/>
        </p:nvSpPr>
        <p:spPr>
          <a:xfrm>
            <a:off x="10258697" y="2604042"/>
            <a:ext cx="1933303" cy="830997"/>
          </a:xfrm>
          <a:prstGeom prst="rect">
            <a:avLst/>
          </a:prstGeom>
          <a:noFill/>
        </p:spPr>
        <p:txBody>
          <a:bodyPr wrap="square" rtlCol="0">
            <a:spAutoFit/>
          </a:bodyPr>
          <a:lstStyle/>
          <a:p>
            <a:pPr algn="ctr"/>
            <a:r>
              <a:rPr lang="en-US" sz="2400" dirty="0">
                <a:latin typeface="Proxima Nova Semibold" panose="02000506030000020004"/>
              </a:rPr>
              <a:t>End of School Year</a:t>
            </a:r>
          </a:p>
        </p:txBody>
      </p:sp>
      <p:cxnSp>
        <p:nvCxnSpPr>
          <p:cNvPr id="11" name="Straight Connector 10">
            <a:extLst>
              <a:ext uri="{FF2B5EF4-FFF2-40B4-BE49-F238E27FC236}">
                <a16:creationId xmlns:a16="http://schemas.microsoft.com/office/drawing/2014/main" id="{0FA65775-C026-5212-7460-154C4CD9B4AB}"/>
              </a:ext>
            </a:extLst>
          </p:cNvPr>
          <p:cNvCxnSpPr>
            <a:cxnSpLocks/>
          </p:cNvCxnSpPr>
          <p:nvPr/>
        </p:nvCxnSpPr>
        <p:spPr>
          <a:xfrm>
            <a:off x="3326676" y="2453459"/>
            <a:ext cx="0" cy="9755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F76657-08AD-DB82-1380-7FCCAB70F015}"/>
              </a:ext>
            </a:extLst>
          </p:cNvPr>
          <p:cNvCxnSpPr>
            <a:cxnSpLocks/>
          </p:cNvCxnSpPr>
          <p:nvPr/>
        </p:nvCxnSpPr>
        <p:spPr>
          <a:xfrm>
            <a:off x="6096000" y="3429000"/>
            <a:ext cx="0" cy="6771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DF6C37-C208-0EB1-12D5-0F02573EB683}"/>
              </a:ext>
            </a:extLst>
          </p:cNvPr>
          <p:cNvCxnSpPr>
            <a:cxnSpLocks/>
          </p:cNvCxnSpPr>
          <p:nvPr/>
        </p:nvCxnSpPr>
        <p:spPr>
          <a:xfrm>
            <a:off x="8789851" y="2434335"/>
            <a:ext cx="0" cy="9755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ight Brace 13">
            <a:extLst>
              <a:ext uri="{FF2B5EF4-FFF2-40B4-BE49-F238E27FC236}">
                <a16:creationId xmlns:a16="http://schemas.microsoft.com/office/drawing/2014/main" id="{C048D78B-6ABE-1125-5F2D-AC7388F22FD4}"/>
              </a:ext>
            </a:extLst>
          </p:cNvPr>
          <p:cNvSpPr/>
          <p:nvPr/>
        </p:nvSpPr>
        <p:spPr>
          <a:xfrm rot="5400000">
            <a:off x="5637759" y="-790200"/>
            <a:ext cx="1108088" cy="1130371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CDF44F48-5F79-FFC5-8F2E-614E7D023F7B}"/>
              </a:ext>
            </a:extLst>
          </p:cNvPr>
          <p:cNvSpPr/>
          <p:nvPr/>
        </p:nvSpPr>
        <p:spPr>
          <a:xfrm>
            <a:off x="325840" y="6213236"/>
            <a:ext cx="2176060" cy="35278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396E1D2B-ED7A-2D16-24DB-200D4866BCEC}"/>
              </a:ext>
            </a:extLst>
          </p:cNvPr>
          <p:cNvSpPr txBox="1"/>
          <p:nvPr/>
        </p:nvSpPr>
        <p:spPr>
          <a:xfrm>
            <a:off x="223862" y="5652821"/>
            <a:ext cx="11744275" cy="830997"/>
          </a:xfrm>
          <a:prstGeom prst="rect">
            <a:avLst/>
          </a:prstGeom>
          <a:noFill/>
        </p:spPr>
        <p:txBody>
          <a:bodyPr wrap="square" rtlCol="0">
            <a:spAutoFit/>
          </a:bodyPr>
          <a:lstStyle/>
          <a:p>
            <a:pPr algn="ctr"/>
            <a:r>
              <a:rPr lang="en-US" sz="2400" dirty="0">
                <a:latin typeface="Proxima Nova Semibold" panose="02000506030000020004"/>
              </a:rPr>
              <a:t>Ongoing, universal, and data-driven SEL Instruction</a:t>
            </a:r>
          </a:p>
          <a:p>
            <a:pPr algn="ctr"/>
            <a:r>
              <a:rPr lang="en-US" sz="2400" dirty="0">
                <a:latin typeface="Proxima Nova Semibold" panose="02000506030000020004"/>
              </a:rPr>
              <a:t>Targeted intervention and individualized instruction, as needed</a:t>
            </a:r>
          </a:p>
        </p:txBody>
      </p:sp>
    </p:spTree>
    <p:extLst>
      <p:ext uri="{BB962C8B-B14F-4D97-AF65-F5344CB8AC3E}">
        <p14:creationId xmlns:p14="http://schemas.microsoft.com/office/powerpoint/2010/main" val="94455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5C7BEBB-90F9-37C5-A3AE-A8A50D8333A4}"/>
              </a:ext>
            </a:extLst>
          </p:cNvPr>
          <p:cNvCxnSpPr>
            <a:cxnSpLocks/>
          </p:cNvCxnSpPr>
          <p:nvPr/>
        </p:nvCxnSpPr>
        <p:spPr>
          <a:xfrm>
            <a:off x="7395482" y="3624597"/>
            <a:ext cx="1046746" cy="0"/>
          </a:xfrm>
          <a:prstGeom prst="line">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71027B02-6918-5BC1-5849-3F37C0A7ED42}"/>
              </a:ext>
            </a:extLst>
          </p:cNvPr>
          <p:cNvSpPr>
            <a:spLocks noGrp="1"/>
          </p:cNvSpPr>
          <p:nvPr>
            <p:ph type="title"/>
          </p:nvPr>
        </p:nvSpPr>
        <p:spPr/>
        <p:txBody>
          <a:bodyPr/>
          <a:lstStyle/>
          <a:p>
            <a:r>
              <a:rPr lang="en-US" sz="3600" dirty="0"/>
              <a:t>Keep in Mind</a:t>
            </a:r>
          </a:p>
        </p:txBody>
      </p:sp>
      <p:sp>
        <p:nvSpPr>
          <p:cNvPr id="16" name="Rectangle 15">
            <a:extLst>
              <a:ext uri="{FF2B5EF4-FFF2-40B4-BE49-F238E27FC236}">
                <a16:creationId xmlns:a16="http://schemas.microsoft.com/office/drawing/2014/main" id="{CDF44F48-5F79-FFC5-8F2E-614E7D023F7B}"/>
              </a:ext>
            </a:extLst>
          </p:cNvPr>
          <p:cNvSpPr/>
          <p:nvPr/>
        </p:nvSpPr>
        <p:spPr>
          <a:xfrm>
            <a:off x="325840" y="6213236"/>
            <a:ext cx="2176060" cy="352784"/>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Connector 2">
            <a:extLst>
              <a:ext uri="{FF2B5EF4-FFF2-40B4-BE49-F238E27FC236}">
                <a16:creationId xmlns:a16="http://schemas.microsoft.com/office/drawing/2014/main" id="{4356BB7F-62D4-592D-154A-A358F65BD8AC}"/>
              </a:ext>
            </a:extLst>
          </p:cNvPr>
          <p:cNvCxnSpPr>
            <a:cxnSpLocks/>
          </p:cNvCxnSpPr>
          <p:nvPr/>
        </p:nvCxnSpPr>
        <p:spPr>
          <a:xfrm>
            <a:off x="3284622" y="3643104"/>
            <a:ext cx="1046746" cy="0"/>
          </a:xfrm>
          <a:prstGeom prst="line">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Google Shape;161;p22">
            <a:extLst>
              <a:ext uri="{FF2B5EF4-FFF2-40B4-BE49-F238E27FC236}">
                <a16:creationId xmlns:a16="http://schemas.microsoft.com/office/drawing/2014/main" id="{289889F8-F63A-E74D-B77E-3748E747EC72}"/>
              </a:ext>
            </a:extLst>
          </p:cNvPr>
          <p:cNvSpPr/>
          <p:nvPr/>
        </p:nvSpPr>
        <p:spPr>
          <a:xfrm>
            <a:off x="4557581" y="2217149"/>
            <a:ext cx="2837901" cy="2851893"/>
          </a:xfrm>
          <a:prstGeom prst="ellipse">
            <a:avLst/>
          </a:prstGeom>
          <a:noFill/>
          <a:ln w="1143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rPr>
              <a:t>Process</a:t>
            </a:r>
            <a:endParaRPr kumimoji="0" sz="24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endParaRPr>
          </a:p>
        </p:txBody>
      </p:sp>
      <p:sp>
        <p:nvSpPr>
          <p:cNvPr id="18" name="Google Shape;162;p22">
            <a:extLst>
              <a:ext uri="{FF2B5EF4-FFF2-40B4-BE49-F238E27FC236}">
                <a16:creationId xmlns:a16="http://schemas.microsoft.com/office/drawing/2014/main" id="{E6209390-994B-FE51-BD26-3DBCF029354E}"/>
              </a:ext>
            </a:extLst>
          </p:cNvPr>
          <p:cNvSpPr/>
          <p:nvPr/>
        </p:nvSpPr>
        <p:spPr>
          <a:xfrm>
            <a:off x="446719" y="2217149"/>
            <a:ext cx="2837902" cy="2851911"/>
          </a:xfrm>
          <a:prstGeom prst="ellipse">
            <a:avLst/>
          </a:prstGeom>
          <a:noFill/>
          <a:ln w="1143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rPr>
              <a:t>Implementation</a:t>
            </a:r>
            <a:endParaRPr kumimoji="0" sz="20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endParaRPr>
          </a:p>
        </p:txBody>
      </p:sp>
      <p:sp>
        <p:nvSpPr>
          <p:cNvPr id="19" name="Google Shape;163;p22">
            <a:extLst>
              <a:ext uri="{FF2B5EF4-FFF2-40B4-BE49-F238E27FC236}">
                <a16:creationId xmlns:a16="http://schemas.microsoft.com/office/drawing/2014/main" id="{97DBCD0C-8498-FBA4-EFD2-C752AE73D6A3}"/>
              </a:ext>
            </a:extLst>
          </p:cNvPr>
          <p:cNvSpPr/>
          <p:nvPr/>
        </p:nvSpPr>
        <p:spPr>
          <a:xfrm>
            <a:off x="8668441" y="2217130"/>
            <a:ext cx="2837901" cy="2851851"/>
          </a:xfrm>
          <a:prstGeom prst="ellipse">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rPr>
              <a:t>Intentional</a:t>
            </a:r>
            <a:r>
              <a:rPr kumimoji="0" lang="en" sz="2400" b="1" i="0" u="none" strike="noStrike" kern="0" cap="none" spc="0" normalizeH="0" noProof="0" dirty="0">
                <a:ln>
                  <a:noFill/>
                </a:ln>
                <a:solidFill>
                  <a:srgbClr val="00325B"/>
                </a:solidFill>
                <a:effectLst/>
                <a:uLnTx/>
                <a:uFillTx/>
                <a:latin typeface="Proxima Nova Rg" panose="02000506030000020004" pitchFamily="50" charset="0"/>
                <a:ea typeface="Montserrat"/>
                <a:cs typeface="Montserrat"/>
                <a:sym typeface="Montserrat"/>
              </a:rPr>
              <a:t> Planning</a:t>
            </a:r>
            <a:endParaRPr kumimoji="0" sz="2400" b="1" i="0" u="none" strike="noStrike" kern="0" cap="none" spc="0" normalizeH="0" baseline="0" noProof="0" dirty="0">
              <a:ln>
                <a:noFill/>
              </a:ln>
              <a:solidFill>
                <a:srgbClr val="00325B"/>
              </a:solidFill>
              <a:effectLst/>
              <a:uLnTx/>
              <a:uFillTx/>
              <a:latin typeface="Proxima Nova Rg" panose="02000506030000020004" pitchFamily="50" charset="0"/>
              <a:ea typeface="Montserrat"/>
              <a:cs typeface="Montserrat"/>
              <a:sym typeface="Montserrat"/>
            </a:endParaRPr>
          </a:p>
        </p:txBody>
      </p:sp>
    </p:spTree>
    <p:extLst>
      <p:ext uri="{BB962C8B-B14F-4D97-AF65-F5344CB8AC3E}">
        <p14:creationId xmlns:p14="http://schemas.microsoft.com/office/powerpoint/2010/main" val="1891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7B02-6918-5BC1-5849-3F37C0A7ED42}"/>
              </a:ext>
            </a:extLst>
          </p:cNvPr>
          <p:cNvSpPr>
            <a:spLocks noGrp="1"/>
          </p:cNvSpPr>
          <p:nvPr>
            <p:ph type="title"/>
          </p:nvPr>
        </p:nvSpPr>
        <p:spPr/>
        <p:txBody>
          <a:bodyPr/>
          <a:lstStyle/>
          <a:p>
            <a:r>
              <a:rPr lang="en-US" sz="3600" dirty="0"/>
              <a:t>Implementation Planning Resource</a:t>
            </a:r>
          </a:p>
        </p:txBody>
      </p:sp>
      <p:graphicFrame>
        <p:nvGraphicFramePr>
          <p:cNvPr id="3" name="Table 2">
            <a:extLst>
              <a:ext uri="{FF2B5EF4-FFF2-40B4-BE49-F238E27FC236}">
                <a16:creationId xmlns:a16="http://schemas.microsoft.com/office/drawing/2014/main" id="{74CE4911-FF65-2FCA-D9BF-4CD55DDE9847}"/>
              </a:ext>
            </a:extLst>
          </p:cNvPr>
          <p:cNvGraphicFramePr>
            <a:graphicFrameLocks noGrp="1"/>
          </p:cNvGraphicFramePr>
          <p:nvPr>
            <p:extLst>
              <p:ext uri="{D42A27DB-BD31-4B8C-83A1-F6EECF244321}">
                <p14:modId xmlns:p14="http://schemas.microsoft.com/office/powerpoint/2010/main" val="140738704"/>
              </p:ext>
            </p:extLst>
          </p:nvPr>
        </p:nvGraphicFramePr>
        <p:xfrm>
          <a:off x="921600" y="1926387"/>
          <a:ext cx="10876700" cy="4320305"/>
        </p:xfrm>
        <a:graphic>
          <a:graphicData uri="http://schemas.openxmlformats.org/drawingml/2006/table">
            <a:tbl>
              <a:tblPr/>
              <a:tblGrid>
                <a:gridCol w="485732">
                  <a:extLst>
                    <a:ext uri="{9D8B030D-6E8A-4147-A177-3AD203B41FA5}">
                      <a16:colId xmlns:a16="http://schemas.microsoft.com/office/drawing/2014/main" val="4100564901"/>
                    </a:ext>
                  </a:extLst>
                </a:gridCol>
                <a:gridCol w="10390968">
                  <a:extLst>
                    <a:ext uri="{9D8B030D-6E8A-4147-A177-3AD203B41FA5}">
                      <a16:colId xmlns:a16="http://schemas.microsoft.com/office/drawing/2014/main" val="535517009"/>
                    </a:ext>
                  </a:extLst>
                </a:gridCol>
              </a:tblGrid>
              <a:tr h="65362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dirty="0">
                          <a:solidFill>
                            <a:schemeClr val="accent3"/>
                          </a:solidFill>
                          <a:effectLst/>
                          <a:latin typeface="Proxima Nova" panose="02000506030000020004"/>
                        </a:rPr>
                        <a:t>1. </a:t>
                      </a:r>
                      <a:r>
                        <a:rPr lang="en-US" sz="1400" dirty="0">
                          <a:solidFill>
                            <a:schemeClr val="tx1"/>
                          </a:solidFill>
                          <a:effectLst/>
                          <a:latin typeface="Proxima Nova" panose="02000506030000020004"/>
                        </a:rPr>
                        <a:t>Ensure that teachers have training on the DESSA. Training should include completing the DESSA-mini and the DESSA, as well as how to review and understand results</a:t>
                      </a:r>
                      <a:r>
                        <a:rPr lang="en-US" sz="1000" dirty="0">
                          <a:solidFill>
                            <a:schemeClr val="tx1"/>
                          </a:solidFill>
                          <a:effectLst/>
                          <a:latin typeface="Proxima Nova" panose="02000506030000020004"/>
                        </a:rPr>
                        <a:t> </a:t>
                      </a:r>
                      <a:r>
                        <a:rPr lang="en-US" sz="1400" dirty="0">
                          <a:solidFill>
                            <a:schemeClr val="tx1"/>
                          </a:solidFill>
                          <a:effectLst/>
                          <a:latin typeface="Proxima Nova" panose="02000506030000020004"/>
                        </a:rPr>
                        <a:t>. </a:t>
                      </a:r>
                      <a:endParaRPr lang="en-US" sz="1400" dirty="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2366050"/>
                  </a:ext>
                </a:extLst>
              </a:tr>
              <a:tr h="427159">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dirty="0">
                          <a:solidFill>
                            <a:schemeClr val="accent3"/>
                          </a:solidFill>
                          <a:effectLst/>
                          <a:latin typeface="Proxima Nova" panose="02000506030000020004"/>
                        </a:rPr>
                        <a:t>2. </a:t>
                      </a:r>
                      <a:r>
                        <a:rPr lang="en-US" sz="1400" dirty="0">
                          <a:solidFill>
                            <a:schemeClr val="tx1"/>
                          </a:solidFill>
                          <a:effectLst/>
                          <a:latin typeface="Proxima Nova" panose="02000506030000020004"/>
                        </a:rPr>
                        <a:t>Designate a rating window for your first rating between 4-6 weeks after school start.</a:t>
                      </a:r>
                      <a:endParaRPr lang="en-US" sz="1400" dirty="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550148"/>
                  </a:ext>
                </a:extLst>
              </a:tr>
              <a:tr h="60943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3. </a:t>
                      </a:r>
                      <a:r>
                        <a:rPr lang="en-US" sz="1400">
                          <a:solidFill>
                            <a:schemeClr val="tx1"/>
                          </a:solidFill>
                          <a:effectLst/>
                          <a:latin typeface="Proxima Nova" panose="02000506030000020004"/>
                        </a:rPr>
                        <a:t>Provide time for teachers to complete DESSA-mini ratings. For example, some sites designate a common time/day or period to ensure all ratings are completed. </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01055"/>
                  </a:ext>
                </a:extLst>
              </a:tr>
              <a:tr h="46309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4. </a:t>
                      </a:r>
                      <a:r>
                        <a:rPr lang="en-US" sz="1400">
                          <a:solidFill>
                            <a:schemeClr val="tx1"/>
                          </a:solidFill>
                          <a:effectLst/>
                          <a:latin typeface="Proxima Nova" panose="02000506030000020004"/>
                        </a:rPr>
                        <a:t>Schedule and provide time for teachers to complete DESSA ratings for students who demonstrate a need for instruction. </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1798853"/>
                  </a:ext>
                </a:extLst>
              </a:tr>
              <a:tr h="46309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5. </a:t>
                      </a:r>
                      <a:r>
                        <a:rPr lang="en-US" sz="1400">
                          <a:solidFill>
                            <a:schemeClr val="tx1"/>
                          </a:solidFill>
                          <a:effectLst/>
                          <a:latin typeface="Proxima Nova" panose="02000506030000020004"/>
                        </a:rPr>
                        <a:t>Create a process and coordinate the review of DESSA-mini results at school, grade, class levels. </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2688704"/>
                  </a:ext>
                </a:extLst>
              </a:tr>
              <a:tr h="233075">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6. </a:t>
                      </a:r>
                      <a:r>
                        <a:rPr lang="en-US" sz="1400">
                          <a:solidFill>
                            <a:schemeClr val="tx1"/>
                          </a:solidFill>
                          <a:effectLst/>
                          <a:latin typeface="Proxima Nova" panose="02000506030000020004"/>
                        </a:rPr>
                        <a:t>Schedule time to review DESSA results.</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859028"/>
                  </a:ext>
                </a:extLst>
              </a:tr>
              <a:tr h="60943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7. </a:t>
                      </a:r>
                      <a:r>
                        <a:rPr lang="en-US" sz="1400">
                          <a:solidFill>
                            <a:schemeClr val="tx1"/>
                          </a:solidFill>
                          <a:effectLst/>
                          <a:latin typeface="Proxima Nova" panose="02000506030000020004"/>
                        </a:rPr>
                        <a:t>Schedule mid-year ratings for DESSA mini and DESSA. Schedule a reminder to teachers 4-6 weeks prior so they are prepared to complete their ratings.</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7730697"/>
                  </a:ext>
                </a:extLst>
              </a:tr>
              <a:tr h="463097">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a:solidFill>
                            <a:schemeClr val="accent3"/>
                          </a:solidFill>
                          <a:effectLst/>
                          <a:latin typeface="Proxima Nova" panose="02000506030000020004"/>
                        </a:rPr>
                        <a:t>8. </a:t>
                      </a:r>
                      <a:r>
                        <a:rPr lang="en-US" sz="1400">
                          <a:solidFill>
                            <a:schemeClr val="tx1"/>
                          </a:solidFill>
                          <a:effectLst/>
                          <a:latin typeface="Proxima Nova" panose="02000506030000020004"/>
                        </a:rPr>
                        <a:t>Schedule end-of-year ratings. Schedule a reminder to teachers 4-6 weeks prior so they are prepared to complete their ratings.</a:t>
                      </a:r>
                      <a:endParaRPr lang="en-US" sz="140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7755276"/>
                  </a:ext>
                </a:extLst>
              </a:tr>
              <a:tr h="398279">
                <a:tc>
                  <a:txBody>
                    <a:bodyPr/>
                    <a:lstStyle/>
                    <a:p>
                      <a:pPr marL="0" marR="0">
                        <a:lnSpc>
                          <a:spcPct val="120000"/>
                        </a:lnSpc>
                        <a:spcBef>
                          <a:spcPts val="0"/>
                        </a:spcBef>
                        <a:spcAft>
                          <a:spcPts val="800"/>
                        </a:spcAft>
                      </a:pPr>
                      <a:r>
                        <a:rPr lang="en-US" sz="1400">
                          <a:effectLst/>
                          <a:latin typeface="Proxima Nova" panose="02000506030000020004"/>
                        </a:rPr>
                        <a:t>☐</a:t>
                      </a:r>
                      <a:endParaRPr lang="en-US" sz="1300">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nSpc>
                          <a:spcPct val="115000"/>
                        </a:lnSpc>
                        <a:spcBef>
                          <a:spcPts val="0"/>
                        </a:spcBef>
                        <a:spcAft>
                          <a:spcPts val="800"/>
                        </a:spcAft>
                        <a:buFont typeface="+mj-lt"/>
                        <a:buNone/>
                      </a:pPr>
                      <a:r>
                        <a:rPr lang="en-US" sz="1400" dirty="0">
                          <a:solidFill>
                            <a:schemeClr val="accent3"/>
                          </a:solidFill>
                          <a:effectLst/>
                          <a:latin typeface="Proxima Nova" panose="02000506030000020004"/>
                        </a:rPr>
                        <a:t>9. </a:t>
                      </a:r>
                      <a:r>
                        <a:rPr lang="en-US" sz="1400" dirty="0">
                          <a:solidFill>
                            <a:schemeClr val="tx1"/>
                          </a:solidFill>
                          <a:effectLst/>
                          <a:latin typeface="Proxima Nova" panose="02000506030000020004"/>
                        </a:rPr>
                        <a:t>Schedule time to review, reflect on, and share results with stakeholders.</a:t>
                      </a:r>
                      <a:endParaRPr lang="en-US" sz="1400" dirty="0">
                        <a:solidFill>
                          <a:schemeClr val="tx1"/>
                        </a:solidFill>
                        <a:effectLst/>
                        <a:latin typeface="Proxima Nova" panose="02000506030000020004"/>
                        <a:ea typeface="Calibri" panose="020F0502020204030204" pitchFamily="34" charset="0"/>
                        <a:cs typeface="Times New Roman" panose="02020603050405020304" pitchFamily="18" charset="0"/>
                      </a:endParaRPr>
                    </a:p>
                  </a:txBody>
                  <a:tcPr marL="78491" marR="784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89916"/>
                  </a:ext>
                </a:extLst>
              </a:tr>
            </a:tbl>
          </a:graphicData>
        </a:graphic>
      </p:graphicFrame>
      <p:sp>
        <p:nvSpPr>
          <p:cNvPr id="5" name="TextBox 4">
            <a:extLst>
              <a:ext uri="{FF2B5EF4-FFF2-40B4-BE49-F238E27FC236}">
                <a16:creationId xmlns:a16="http://schemas.microsoft.com/office/drawing/2014/main" id="{2B061E28-1054-30E5-1980-EDC9F1418408}"/>
              </a:ext>
            </a:extLst>
          </p:cNvPr>
          <p:cNvSpPr txBox="1"/>
          <p:nvPr/>
        </p:nvSpPr>
        <p:spPr>
          <a:xfrm>
            <a:off x="921600" y="1495500"/>
            <a:ext cx="8382000" cy="430887"/>
          </a:xfrm>
          <a:prstGeom prst="rect">
            <a:avLst/>
          </a:prstGeom>
          <a:noFill/>
        </p:spPr>
        <p:txBody>
          <a:bodyPr wrap="square">
            <a:spAutoFit/>
          </a:bodyPr>
          <a:lstStyle/>
          <a:p>
            <a:r>
              <a:rPr lang="en-US" sz="2200" dirty="0">
                <a:solidFill>
                  <a:schemeClr val="accent3"/>
                </a:solidFill>
                <a:latin typeface="Proxima Nova Semibold" panose="02000506030000020004"/>
              </a:rPr>
              <a:t>School Leader Implementation Checklist </a:t>
            </a:r>
          </a:p>
        </p:txBody>
      </p:sp>
    </p:spTree>
    <p:extLst>
      <p:ext uri="{BB962C8B-B14F-4D97-AF65-F5344CB8AC3E}">
        <p14:creationId xmlns:p14="http://schemas.microsoft.com/office/powerpoint/2010/main" val="1231210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7B02-6918-5BC1-5849-3F37C0A7ED42}"/>
              </a:ext>
            </a:extLst>
          </p:cNvPr>
          <p:cNvSpPr>
            <a:spLocks noGrp="1"/>
          </p:cNvSpPr>
          <p:nvPr>
            <p:ph type="title"/>
          </p:nvPr>
        </p:nvSpPr>
        <p:spPr/>
        <p:txBody>
          <a:bodyPr/>
          <a:lstStyle/>
          <a:p>
            <a:r>
              <a:rPr lang="en-US" sz="3600" dirty="0"/>
              <a:t>Implementation Planning Resource</a:t>
            </a:r>
          </a:p>
        </p:txBody>
      </p:sp>
      <p:pic>
        <p:nvPicPr>
          <p:cNvPr id="6" name="Picture 5">
            <a:extLst>
              <a:ext uri="{FF2B5EF4-FFF2-40B4-BE49-F238E27FC236}">
                <a16:creationId xmlns:a16="http://schemas.microsoft.com/office/drawing/2014/main" id="{29D85F11-0E90-488C-40B9-143700CE95ED}"/>
              </a:ext>
            </a:extLst>
          </p:cNvPr>
          <p:cNvPicPr>
            <a:picLocks noChangeAspect="1"/>
          </p:cNvPicPr>
          <p:nvPr/>
        </p:nvPicPr>
        <p:blipFill rotWithShape="1">
          <a:blip r:embed="rId3"/>
          <a:srcRect l="5932" r="6250"/>
          <a:stretch/>
        </p:blipFill>
        <p:spPr>
          <a:xfrm>
            <a:off x="921600" y="1660487"/>
            <a:ext cx="6803033" cy="4514142"/>
          </a:xfrm>
          <a:prstGeom prst="rect">
            <a:avLst/>
          </a:prstGeom>
          <a:effectLst>
            <a:outerShdw blurRad="50800" dist="38100" dir="2700000" algn="tl" rotWithShape="0">
              <a:prstClr val="black">
                <a:alpha val="40000"/>
              </a:prstClr>
            </a:outerShdw>
          </a:effectLst>
        </p:spPr>
      </p:pic>
      <p:pic>
        <p:nvPicPr>
          <p:cNvPr id="8" name="Picture 7" descr="A blue light bulb and gear&#10;&#10;Description automatically generated">
            <a:extLst>
              <a:ext uri="{FF2B5EF4-FFF2-40B4-BE49-F238E27FC236}">
                <a16:creationId xmlns:a16="http://schemas.microsoft.com/office/drawing/2014/main" id="{A6154574-62A5-C4E0-C550-A5470228F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572" y="2114038"/>
            <a:ext cx="3632659" cy="3612561"/>
          </a:xfrm>
          <a:prstGeom prst="rect">
            <a:avLst/>
          </a:prstGeom>
        </p:spPr>
      </p:pic>
    </p:spTree>
    <p:extLst>
      <p:ext uri="{BB962C8B-B14F-4D97-AF65-F5344CB8AC3E}">
        <p14:creationId xmlns:p14="http://schemas.microsoft.com/office/powerpoint/2010/main" val="403647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A716-4E7C-6DF8-36C6-1BD90D292411}"/>
              </a:ext>
            </a:extLst>
          </p:cNvPr>
          <p:cNvSpPr>
            <a:spLocks noGrp="1"/>
          </p:cNvSpPr>
          <p:nvPr>
            <p:ph type="title"/>
          </p:nvPr>
        </p:nvSpPr>
        <p:spPr/>
        <p:txBody>
          <a:bodyPr/>
          <a:lstStyle/>
          <a:p>
            <a:r>
              <a:rPr lang="en-US" sz="3200" dirty="0">
                <a:solidFill>
                  <a:srgbClr val="00325B"/>
                </a:solidFill>
                <a:latin typeface="Proxima Nova Semibold" panose="02000506030000020004"/>
              </a:rPr>
              <a:t>Next Steps: </a:t>
            </a:r>
            <a:r>
              <a:rPr lang="en-US" sz="3200" dirty="0">
                <a:solidFill>
                  <a:schemeClr val="tx1"/>
                </a:solidFill>
                <a:latin typeface="Proxima Nova Semibold" panose="02000506030000020004"/>
              </a:rPr>
              <a:t>Analyzing Data in the Educator Portal</a:t>
            </a:r>
            <a:endParaRPr lang="en-US" sz="3200" dirty="0">
              <a:latin typeface="Proxima Nova Semibold" panose="02000506030000020004"/>
            </a:endParaRPr>
          </a:p>
        </p:txBody>
      </p:sp>
      <p:cxnSp>
        <p:nvCxnSpPr>
          <p:cNvPr id="14" name="Straight Connector 13">
            <a:extLst>
              <a:ext uri="{FF2B5EF4-FFF2-40B4-BE49-F238E27FC236}">
                <a16:creationId xmlns:a16="http://schemas.microsoft.com/office/drawing/2014/main" id="{C63BE47E-D731-D28E-E5B2-FFC90B3AB526}"/>
              </a:ext>
            </a:extLst>
          </p:cNvPr>
          <p:cNvCxnSpPr>
            <a:stCxn id="3" idx="6"/>
            <a:endCxn id="6" idx="2"/>
          </p:cNvCxnSpPr>
          <p:nvPr/>
        </p:nvCxnSpPr>
        <p:spPr>
          <a:xfrm flipV="1">
            <a:off x="2502568" y="3410950"/>
            <a:ext cx="613611" cy="3"/>
          </a:xfrm>
          <a:prstGeom prst="line">
            <a:avLst/>
          </a:prstGeom>
          <a:ln w="38100">
            <a:solidFill>
              <a:srgbClr val="7476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36F14C-F91B-E258-2B05-85549EA8558C}"/>
              </a:ext>
            </a:extLst>
          </p:cNvPr>
          <p:cNvCxnSpPr/>
          <p:nvPr/>
        </p:nvCxnSpPr>
        <p:spPr>
          <a:xfrm flipV="1">
            <a:off x="4536679" y="3410947"/>
            <a:ext cx="613611" cy="3"/>
          </a:xfrm>
          <a:prstGeom prst="line">
            <a:avLst/>
          </a:prstGeom>
          <a:ln w="38100">
            <a:solidFill>
              <a:srgbClr val="7476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0549C7-DB47-B3F6-FF0F-67B53C6100E6}"/>
              </a:ext>
            </a:extLst>
          </p:cNvPr>
          <p:cNvCxnSpPr/>
          <p:nvPr/>
        </p:nvCxnSpPr>
        <p:spPr>
          <a:xfrm flipV="1">
            <a:off x="6570790" y="3410944"/>
            <a:ext cx="613611" cy="3"/>
          </a:xfrm>
          <a:prstGeom prst="line">
            <a:avLst/>
          </a:prstGeom>
          <a:ln w="38100">
            <a:solidFill>
              <a:srgbClr val="74767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E539B7-70D5-1A41-2E72-33AE2400C4D0}"/>
              </a:ext>
            </a:extLst>
          </p:cNvPr>
          <p:cNvCxnSpPr/>
          <p:nvPr/>
        </p:nvCxnSpPr>
        <p:spPr>
          <a:xfrm flipV="1">
            <a:off x="8604901" y="3410941"/>
            <a:ext cx="613611" cy="3"/>
          </a:xfrm>
          <a:prstGeom prst="line">
            <a:avLst/>
          </a:prstGeom>
          <a:ln w="38100">
            <a:solidFill>
              <a:srgbClr val="74767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81391A-C163-0704-0E68-7EE98A73E705}"/>
              </a:ext>
            </a:extLst>
          </p:cNvPr>
          <p:cNvCxnSpPr>
            <a:cxnSpLocks/>
          </p:cNvCxnSpPr>
          <p:nvPr/>
        </p:nvCxnSpPr>
        <p:spPr>
          <a:xfrm>
            <a:off x="10639012" y="3410941"/>
            <a:ext cx="1284283" cy="0"/>
          </a:xfrm>
          <a:prstGeom prst="line">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Oval 2">
            <a:extLst>
              <a:ext uri="{FF2B5EF4-FFF2-40B4-BE49-F238E27FC236}">
                <a16:creationId xmlns:a16="http://schemas.microsoft.com/office/drawing/2014/main" id="{1D8AB800-4A27-3706-EC5C-BDB932AAA8B4}"/>
              </a:ext>
            </a:extLst>
          </p:cNvPr>
          <p:cNvSpPr/>
          <p:nvPr/>
        </p:nvSpPr>
        <p:spPr>
          <a:xfrm>
            <a:off x="921600" y="2658979"/>
            <a:ext cx="1580968" cy="1503947"/>
          </a:xfrm>
          <a:prstGeom prst="ellipse">
            <a:avLst/>
          </a:prstGeom>
          <a:solidFill>
            <a:srgbClr val="40B4E3"/>
          </a:solidFill>
          <a:ln>
            <a:solidFill>
              <a:srgbClr val="40B4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96EA601-751B-553E-911C-A8ABECE54F95}"/>
              </a:ext>
            </a:extLst>
          </p:cNvPr>
          <p:cNvSpPr/>
          <p:nvPr/>
        </p:nvSpPr>
        <p:spPr>
          <a:xfrm>
            <a:off x="2999053" y="2658978"/>
            <a:ext cx="1580968" cy="1503947"/>
          </a:xfrm>
          <a:prstGeom prst="ellipse">
            <a:avLst/>
          </a:prstGeom>
          <a:solidFill>
            <a:schemeClr val="accent3"/>
          </a:solidFill>
          <a:ln>
            <a:solidFill>
              <a:srgbClr val="00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036210-F0C9-EB19-CCA6-DF37E1899EF2}"/>
              </a:ext>
            </a:extLst>
          </p:cNvPr>
          <p:cNvSpPr/>
          <p:nvPr/>
        </p:nvSpPr>
        <p:spPr>
          <a:xfrm>
            <a:off x="5076506" y="2658977"/>
            <a:ext cx="1580968" cy="1503947"/>
          </a:xfrm>
          <a:prstGeom prst="ellipse">
            <a:avLst/>
          </a:prstGeom>
          <a:solidFill>
            <a:srgbClr val="AFAFAF"/>
          </a:solidFill>
          <a:ln>
            <a:solidFill>
              <a:srgbClr val="AFAF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78496A-3926-7DBB-74FD-1E0A7C7C6BF6}"/>
              </a:ext>
            </a:extLst>
          </p:cNvPr>
          <p:cNvSpPr/>
          <p:nvPr/>
        </p:nvSpPr>
        <p:spPr>
          <a:xfrm>
            <a:off x="7153959" y="2677026"/>
            <a:ext cx="1580968" cy="1503947"/>
          </a:xfrm>
          <a:prstGeom prst="ellipse">
            <a:avLst/>
          </a:prstGeom>
          <a:solidFill>
            <a:srgbClr val="40B4E3"/>
          </a:solidFill>
          <a:ln>
            <a:solidFill>
              <a:srgbClr val="40B4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AF3E423-2AB4-36DF-2245-D4312BD9A8FF}"/>
              </a:ext>
            </a:extLst>
          </p:cNvPr>
          <p:cNvSpPr/>
          <p:nvPr/>
        </p:nvSpPr>
        <p:spPr>
          <a:xfrm>
            <a:off x="9231412" y="2677025"/>
            <a:ext cx="1580968" cy="1503947"/>
          </a:xfrm>
          <a:prstGeom prst="ellipse">
            <a:avLst/>
          </a:prstGeom>
          <a:solidFill>
            <a:schemeClr val="accent3"/>
          </a:solidFill>
          <a:ln>
            <a:solidFill>
              <a:srgbClr val="0032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2BFC68-8E08-EF15-75FE-D56F238C112A}"/>
              </a:ext>
            </a:extLst>
          </p:cNvPr>
          <p:cNvSpPr txBox="1"/>
          <p:nvPr/>
        </p:nvSpPr>
        <p:spPr>
          <a:xfrm>
            <a:off x="1062379" y="4665731"/>
            <a:ext cx="1299410" cy="584775"/>
          </a:xfrm>
          <a:prstGeom prst="rect">
            <a:avLst/>
          </a:prstGeom>
          <a:noFill/>
        </p:spPr>
        <p:txBody>
          <a:bodyPr wrap="square" rtlCol="0">
            <a:spAutoFit/>
          </a:bodyPr>
          <a:lstStyle/>
          <a:p>
            <a:pPr algn="ctr"/>
            <a:r>
              <a:rPr lang="en-US" sz="1600" b="1" dirty="0">
                <a:solidFill>
                  <a:srgbClr val="00325B"/>
                </a:solidFill>
                <a:latin typeface="Proxima Nova Semibold" panose="020B0604020202020204" charset="0"/>
                <a:cs typeface="Proxima Nova Semibold" panose="020B0604020202020204" charset="0"/>
              </a:rPr>
              <a:t>System Setup</a:t>
            </a:r>
          </a:p>
        </p:txBody>
      </p:sp>
      <p:sp>
        <p:nvSpPr>
          <p:cNvPr id="21" name="TextBox 20">
            <a:extLst>
              <a:ext uri="{FF2B5EF4-FFF2-40B4-BE49-F238E27FC236}">
                <a16:creationId xmlns:a16="http://schemas.microsoft.com/office/drawing/2014/main" id="{75D52830-CCCD-4379-6496-F65E4EDB1F54}"/>
              </a:ext>
            </a:extLst>
          </p:cNvPr>
          <p:cNvSpPr txBox="1"/>
          <p:nvPr/>
        </p:nvSpPr>
        <p:spPr>
          <a:xfrm>
            <a:off x="2870040" y="4659471"/>
            <a:ext cx="1841242" cy="584775"/>
          </a:xfrm>
          <a:prstGeom prst="rect">
            <a:avLst/>
          </a:prstGeom>
          <a:noFill/>
        </p:spPr>
        <p:txBody>
          <a:bodyPr wrap="square" rtlCol="0">
            <a:spAutoFit/>
          </a:bodyPr>
          <a:lstStyle/>
          <a:p>
            <a:pPr algn="ctr"/>
            <a:r>
              <a:rPr lang="en-US" sz="1600" b="1" dirty="0">
                <a:solidFill>
                  <a:srgbClr val="00325B"/>
                </a:solidFill>
                <a:latin typeface="Proxima Nova Semibold" panose="020B0604020202020204" charset="0"/>
                <a:cs typeface="Proxima Nova Semibold" panose="020B0604020202020204" charset="0"/>
              </a:rPr>
              <a:t>Getting Started with the DESSA</a:t>
            </a:r>
          </a:p>
        </p:txBody>
      </p:sp>
      <p:sp>
        <p:nvSpPr>
          <p:cNvPr id="22" name="TextBox 21">
            <a:extLst>
              <a:ext uri="{FF2B5EF4-FFF2-40B4-BE49-F238E27FC236}">
                <a16:creationId xmlns:a16="http://schemas.microsoft.com/office/drawing/2014/main" id="{BE0AE4E5-D0EC-0C62-AE07-4EE1D47A6111}"/>
              </a:ext>
            </a:extLst>
          </p:cNvPr>
          <p:cNvSpPr txBox="1"/>
          <p:nvPr/>
        </p:nvSpPr>
        <p:spPr>
          <a:xfrm>
            <a:off x="4886220" y="4659470"/>
            <a:ext cx="1841242" cy="584775"/>
          </a:xfrm>
          <a:prstGeom prst="rect">
            <a:avLst/>
          </a:prstGeom>
          <a:noFill/>
        </p:spPr>
        <p:txBody>
          <a:bodyPr wrap="square" rtlCol="0">
            <a:spAutoFit/>
          </a:bodyPr>
          <a:lstStyle/>
          <a:p>
            <a:pPr algn="ctr"/>
            <a:r>
              <a:rPr lang="en-US" sz="1600" b="1" dirty="0">
                <a:solidFill>
                  <a:srgbClr val="00325B"/>
                </a:solidFill>
                <a:latin typeface="Proxima Nova Semibold" panose="020B0604020202020204" charset="0"/>
                <a:cs typeface="Proxima Nova Semibold" panose="020B0604020202020204" charset="0"/>
              </a:rPr>
              <a:t>First Rating Period</a:t>
            </a:r>
          </a:p>
        </p:txBody>
      </p:sp>
      <p:sp>
        <p:nvSpPr>
          <p:cNvPr id="23" name="TextBox 22">
            <a:extLst>
              <a:ext uri="{FF2B5EF4-FFF2-40B4-BE49-F238E27FC236}">
                <a16:creationId xmlns:a16="http://schemas.microsoft.com/office/drawing/2014/main" id="{9646E5AA-410F-109E-7CF5-993BD6567C19}"/>
              </a:ext>
            </a:extLst>
          </p:cNvPr>
          <p:cNvSpPr txBox="1"/>
          <p:nvPr/>
        </p:nvSpPr>
        <p:spPr>
          <a:xfrm>
            <a:off x="6902401" y="4557833"/>
            <a:ext cx="2084083" cy="584775"/>
          </a:xfrm>
          <a:prstGeom prst="rect">
            <a:avLst/>
          </a:prstGeom>
          <a:noFill/>
        </p:spPr>
        <p:txBody>
          <a:bodyPr wrap="square" rtlCol="0">
            <a:spAutoFit/>
          </a:bodyPr>
          <a:lstStyle/>
          <a:p>
            <a:pPr algn="ctr"/>
            <a:r>
              <a:rPr lang="en-US" sz="1600" b="1" dirty="0">
                <a:solidFill>
                  <a:srgbClr val="00325B"/>
                </a:solidFill>
                <a:latin typeface="Proxima Nova Semibold" panose="020B0604020202020204" charset="0"/>
                <a:cs typeface="Proxima Nova Semibold" panose="020B0604020202020204" charset="0"/>
              </a:rPr>
              <a:t>Analyzing Data in the Educator Portal</a:t>
            </a:r>
          </a:p>
        </p:txBody>
      </p:sp>
      <p:sp>
        <p:nvSpPr>
          <p:cNvPr id="24" name="TextBox 23">
            <a:extLst>
              <a:ext uri="{FF2B5EF4-FFF2-40B4-BE49-F238E27FC236}">
                <a16:creationId xmlns:a16="http://schemas.microsoft.com/office/drawing/2014/main" id="{CDBBDFF1-3CF2-9705-826B-9E762FF78430}"/>
              </a:ext>
            </a:extLst>
          </p:cNvPr>
          <p:cNvSpPr txBox="1"/>
          <p:nvPr/>
        </p:nvSpPr>
        <p:spPr>
          <a:xfrm>
            <a:off x="8979854" y="4510221"/>
            <a:ext cx="2084083" cy="400110"/>
          </a:xfrm>
          <a:prstGeom prst="rect">
            <a:avLst/>
          </a:prstGeom>
          <a:noFill/>
        </p:spPr>
        <p:txBody>
          <a:bodyPr wrap="square" rtlCol="0">
            <a:spAutoFit/>
          </a:bodyPr>
          <a:lstStyle/>
          <a:p>
            <a:pPr algn="ctr"/>
            <a:endParaRPr lang="en-US" sz="2000" b="1" dirty="0">
              <a:solidFill>
                <a:srgbClr val="00325B"/>
              </a:solidFill>
              <a:latin typeface="Proxima Nova Semibold" panose="020B0604020202020204" charset="0"/>
              <a:cs typeface="Proxima Nova Semibold" panose="020B0604020202020204" charset="0"/>
            </a:endParaRPr>
          </a:p>
        </p:txBody>
      </p:sp>
      <p:sp>
        <p:nvSpPr>
          <p:cNvPr id="25" name="TextBox 24">
            <a:extLst>
              <a:ext uri="{FF2B5EF4-FFF2-40B4-BE49-F238E27FC236}">
                <a16:creationId xmlns:a16="http://schemas.microsoft.com/office/drawing/2014/main" id="{E4B1EFEF-3597-6F40-2319-BF6F24DB27E0}"/>
              </a:ext>
            </a:extLst>
          </p:cNvPr>
          <p:cNvSpPr txBox="1"/>
          <p:nvPr/>
        </p:nvSpPr>
        <p:spPr>
          <a:xfrm>
            <a:off x="9017120" y="4413248"/>
            <a:ext cx="2016180" cy="1077218"/>
          </a:xfrm>
          <a:prstGeom prst="rect">
            <a:avLst/>
          </a:prstGeom>
          <a:noFill/>
        </p:spPr>
        <p:txBody>
          <a:bodyPr wrap="square" rtlCol="0">
            <a:spAutoFit/>
          </a:bodyPr>
          <a:lstStyle/>
          <a:p>
            <a:pPr algn="ctr"/>
            <a:r>
              <a:rPr lang="en-US" sz="1600" b="1" dirty="0">
                <a:solidFill>
                  <a:srgbClr val="00325B"/>
                </a:solidFill>
                <a:latin typeface="Proxima Nova Semibold" panose="020B0604020202020204" charset="0"/>
                <a:cs typeface="Proxima Nova Semibold" panose="020B0604020202020204" charset="0"/>
              </a:rPr>
              <a:t>Utilize data at district, school, and classroom levels</a:t>
            </a:r>
          </a:p>
        </p:txBody>
      </p:sp>
      <p:pic>
        <p:nvPicPr>
          <p:cNvPr id="27" name="Picture 26" descr="A white computer with gears on it&#10;&#10;Description automatically generated">
            <a:extLst>
              <a:ext uri="{FF2B5EF4-FFF2-40B4-BE49-F238E27FC236}">
                <a16:creationId xmlns:a16="http://schemas.microsoft.com/office/drawing/2014/main" id="{97F8704D-C14F-7E83-0D48-65248FB90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147" y="2817511"/>
            <a:ext cx="1240304" cy="1222974"/>
          </a:xfrm>
          <a:prstGeom prst="rect">
            <a:avLst/>
          </a:prstGeom>
        </p:spPr>
      </p:pic>
      <p:pic>
        <p:nvPicPr>
          <p:cNvPr id="29" name="Picture 28" descr="A white square with a black background&#10;&#10;Description automatically generated">
            <a:extLst>
              <a:ext uri="{FF2B5EF4-FFF2-40B4-BE49-F238E27FC236}">
                <a16:creationId xmlns:a16="http://schemas.microsoft.com/office/drawing/2014/main" id="{EB7B7397-87F0-9A41-C0C7-C1ADDAC6E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562" y="2744018"/>
            <a:ext cx="2083950" cy="1402718"/>
          </a:xfrm>
          <a:prstGeom prst="rect">
            <a:avLst/>
          </a:prstGeom>
        </p:spPr>
      </p:pic>
      <p:pic>
        <p:nvPicPr>
          <p:cNvPr id="31" name="Picture 30" descr="A white check mark in a square&#10;&#10;Description automatically generated">
            <a:extLst>
              <a:ext uri="{FF2B5EF4-FFF2-40B4-BE49-F238E27FC236}">
                <a16:creationId xmlns:a16="http://schemas.microsoft.com/office/drawing/2014/main" id="{73AE4C29-01AF-9D26-4351-A83D23DBA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381" y="2769412"/>
            <a:ext cx="1342125" cy="1283058"/>
          </a:xfrm>
          <a:prstGeom prst="rect">
            <a:avLst/>
          </a:prstGeom>
        </p:spPr>
      </p:pic>
      <p:pic>
        <p:nvPicPr>
          <p:cNvPr id="33" name="Picture 32" descr="A white graphic with a magnifying glass and graph&#10;&#10;Description automatically generated">
            <a:extLst>
              <a:ext uri="{FF2B5EF4-FFF2-40B4-BE49-F238E27FC236}">
                <a16:creationId xmlns:a16="http://schemas.microsoft.com/office/drawing/2014/main" id="{EC24EDB4-F38C-2CBE-072A-438CD2054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9959" y="2879539"/>
            <a:ext cx="1048967" cy="1098918"/>
          </a:xfrm>
          <a:prstGeom prst="rect">
            <a:avLst/>
          </a:prstGeom>
        </p:spPr>
      </p:pic>
      <p:pic>
        <p:nvPicPr>
          <p:cNvPr id="35" name="Picture 34" descr="A light bulb with lines on it&#10;&#10;Description automatically generated">
            <a:extLst>
              <a:ext uri="{FF2B5EF4-FFF2-40B4-BE49-F238E27FC236}">
                <a16:creationId xmlns:a16="http://schemas.microsoft.com/office/drawing/2014/main" id="{734450B4-C159-A6C4-036F-2836C837C1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438" y="2852213"/>
            <a:ext cx="1305658" cy="1188272"/>
          </a:xfrm>
          <a:prstGeom prst="rect">
            <a:avLst/>
          </a:prstGeom>
        </p:spPr>
      </p:pic>
      <p:sp>
        <p:nvSpPr>
          <p:cNvPr id="30" name="Star: 5 Points 29">
            <a:extLst>
              <a:ext uri="{FF2B5EF4-FFF2-40B4-BE49-F238E27FC236}">
                <a16:creationId xmlns:a16="http://schemas.microsoft.com/office/drawing/2014/main" id="{43F02C9D-AD8E-C24C-45D7-B3CFF470AE39}"/>
              </a:ext>
            </a:extLst>
          </p:cNvPr>
          <p:cNvSpPr/>
          <p:nvPr/>
        </p:nvSpPr>
        <p:spPr>
          <a:xfrm>
            <a:off x="3258557" y="5326403"/>
            <a:ext cx="1061959" cy="1077218"/>
          </a:xfrm>
          <a:prstGeom prst="star5">
            <a:avLst/>
          </a:prstGeom>
          <a:solidFill>
            <a:srgbClr val="40B4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250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dirty="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3" name="Text Placeholder 2">
            <a:extLst>
              <a:ext uri="{FF2B5EF4-FFF2-40B4-BE49-F238E27FC236}">
                <a16:creationId xmlns:a16="http://schemas.microsoft.com/office/drawing/2014/main" id="{A3AB1C21-2176-7FD7-CD24-AD3A691F250A}"/>
              </a:ext>
            </a:extLst>
          </p:cNvPr>
          <p:cNvSpPr txBox="1">
            <a:spLocks/>
          </p:cNvSpPr>
          <p:nvPr/>
        </p:nvSpPr>
        <p:spPr>
          <a:xfrm>
            <a:off x="2142829" y="3170106"/>
            <a:ext cx="4822370" cy="31849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dirty="0">
                <a:solidFill>
                  <a:srgbClr val="747679"/>
                </a:solidFill>
                <a:latin typeface="Proxima Nova Semibold"/>
              </a:rPr>
              <a:t>WHAT IS THE DESSA?</a:t>
            </a:r>
          </a:p>
          <a:p>
            <a:pPr>
              <a:lnSpc>
                <a:spcPct val="200000"/>
              </a:lnSpc>
            </a:pPr>
            <a:r>
              <a:rPr lang="en-US" sz="1800" dirty="0">
                <a:solidFill>
                  <a:srgbClr val="747679"/>
                </a:solidFill>
                <a:latin typeface="Proxima Nova Semibold"/>
              </a:rPr>
              <a:t>HOW TO COMPLETE RATINGS</a:t>
            </a:r>
          </a:p>
          <a:p>
            <a:pPr>
              <a:lnSpc>
                <a:spcPct val="200000"/>
              </a:lnSpc>
            </a:pPr>
            <a:r>
              <a:rPr lang="en-US" sz="1800" dirty="0">
                <a:solidFill>
                  <a:srgbClr val="747679"/>
                </a:solidFill>
                <a:latin typeface="Proxima Nova Semibold"/>
              </a:rPr>
              <a:t>THE EDUCATOR PORTAL</a:t>
            </a:r>
          </a:p>
          <a:p>
            <a:pPr>
              <a:lnSpc>
                <a:spcPct val="200000"/>
              </a:lnSpc>
            </a:pPr>
            <a:r>
              <a:rPr lang="en-US" sz="1800" dirty="0">
                <a:solidFill>
                  <a:srgbClr val="747679"/>
                </a:solidFill>
                <a:latin typeface="Proxima Nova Semibold"/>
              </a:rPr>
              <a:t>IMPLEMENTATION OVERVIEW</a:t>
            </a:r>
          </a:p>
          <a:p>
            <a:pPr>
              <a:lnSpc>
                <a:spcPct val="200000"/>
              </a:lnSpc>
            </a:pPr>
            <a:r>
              <a:rPr lang="en-US" sz="1800" dirty="0">
                <a:latin typeface="Proxima Nova Semibold"/>
              </a:rPr>
              <a:t>OPTIMISTIC CLOSURE</a:t>
            </a:r>
          </a:p>
        </p:txBody>
      </p:sp>
    </p:spTree>
    <p:custDataLst>
      <p:tags r:id="rId1"/>
    </p:custDataLst>
    <p:extLst>
      <p:ext uri="{BB962C8B-B14F-4D97-AF65-F5344CB8AC3E}">
        <p14:creationId xmlns:p14="http://schemas.microsoft.com/office/powerpoint/2010/main" val="212785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A0ADF5E-E88F-D4A1-2C0F-81BB4017CF67}"/>
              </a:ext>
            </a:extLst>
          </p:cNvPr>
          <p:cNvSpPr txBox="1">
            <a:spLocks/>
          </p:cNvSpPr>
          <p:nvPr/>
        </p:nvSpPr>
        <p:spPr>
          <a:xfrm>
            <a:off x="1274165" y="4020044"/>
            <a:ext cx="5691034" cy="2335051"/>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lang="en-US" sz="2400" dirty="0">
              <a:solidFill>
                <a:schemeClr val="tx1"/>
              </a:solidFill>
              <a:latin typeface="Proxima Nova" panose="02000506030000020004" pitchFamily="50" charset="0"/>
            </a:endParaRPr>
          </a:p>
        </p:txBody>
      </p:sp>
      <p:sp>
        <p:nvSpPr>
          <p:cNvPr id="5" name="Text Placeholder 1">
            <a:extLst>
              <a:ext uri="{FF2B5EF4-FFF2-40B4-BE49-F238E27FC236}">
                <a16:creationId xmlns:a16="http://schemas.microsoft.com/office/drawing/2014/main" id="{28E62CEC-5028-8646-503A-4D874ECB1D04}"/>
              </a:ext>
            </a:extLst>
          </p:cNvPr>
          <p:cNvSpPr txBox="1">
            <a:spLocks/>
          </p:cNvSpPr>
          <p:nvPr/>
        </p:nvSpPr>
        <p:spPr>
          <a:xfrm>
            <a:off x="8418425" y="5218203"/>
            <a:ext cx="3523240" cy="1872253"/>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000000"/>
              </a:buClr>
              <a:buSzPts val="3000"/>
              <a:buFont typeface="Arial" panose="020B0604020202020204" pitchFamily="34" charset="0"/>
              <a:buNone/>
              <a:defRPr sz="3000" b="0" i="0" u="none" strike="noStrike" cap="none" baseline="0">
                <a:solidFill>
                  <a:schemeClr val="tx1"/>
                </a:solidFill>
                <a:latin typeface="Proxima Nova Semi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r>
              <a:rPr lang="en-US" sz="4000" b="1">
                <a:solidFill>
                  <a:srgbClr val="40B4E3"/>
                </a:solidFill>
                <a:latin typeface="Proxima Nova" panose="02000506030000020004" pitchFamily="50" charset="0"/>
              </a:rPr>
              <a:t>AGENDA</a:t>
            </a:r>
          </a:p>
        </p:txBody>
      </p:sp>
      <p:sp>
        <p:nvSpPr>
          <p:cNvPr id="2" name="Text Placeholder 2">
            <a:extLst>
              <a:ext uri="{FF2B5EF4-FFF2-40B4-BE49-F238E27FC236}">
                <a16:creationId xmlns:a16="http://schemas.microsoft.com/office/drawing/2014/main" id="{C8478D83-8DE9-9A6E-BD3F-59526D950D60}"/>
              </a:ext>
            </a:extLst>
          </p:cNvPr>
          <p:cNvSpPr txBox="1">
            <a:spLocks/>
          </p:cNvSpPr>
          <p:nvPr/>
        </p:nvSpPr>
        <p:spPr>
          <a:xfrm>
            <a:off x="2142829" y="3170106"/>
            <a:ext cx="4822370" cy="318498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Proxima Nova Extrabold" panose="02000506030000020004" pitchFamily="50"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a:lnSpc>
                <a:spcPct val="200000"/>
              </a:lnSpc>
            </a:pPr>
            <a:r>
              <a:rPr lang="en-US" sz="1800" dirty="0">
                <a:latin typeface="Proxima Nova Semibold" panose="02000506030000020004"/>
              </a:rPr>
              <a:t>WHAT IS THE DESSA?</a:t>
            </a:r>
          </a:p>
          <a:p>
            <a:pPr>
              <a:lnSpc>
                <a:spcPct val="200000"/>
              </a:lnSpc>
            </a:pPr>
            <a:r>
              <a:rPr lang="en-US" sz="1800" dirty="0">
                <a:solidFill>
                  <a:srgbClr val="747679"/>
                </a:solidFill>
                <a:latin typeface="Proxima Nova Semibold"/>
              </a:rPr>
              <a:t>HOW TO COMPLETE RATINGS</a:t>
            </a:r>
          </a:p>
          <a:p>
            <a:pPr>
              <a:lnSpc>
                <a:spcPct val="200000"/>
              </a:lnSpc>
            </a:pPr>
            <a:r>
              <a:rPr lang="en-US" sz="1800" dirty="0">
                <a:solidFill>
                  <a:srgbClr val="747679"/>
                </a:solidFill>
                <a:latin typeface="Proxima Nova Semibold"/>
              </a:rPr>
              <a:t>THE EDUCATOR PORTAL</a:t>
            </a:r>
            <a:endParaRPr lang="en-US" sz="1800" dirty="0">
              <a:latin typeface="Proxima Nova Semibold" panose="02000506030000020004"/>
            </a:endParaRPr>
          </a:p>
          <a:p>
            <a:pPr>
              <a:lnSpc>
                <a:spcPct val="200000"/>
              </a:lnSpc>
            </a:pPr>
            <a:r>
              <a:rPr lang="en-US" sz="1800" dirty="0">
                <a:solidFill>
                  <a:srgbClr val="747679"/>
                </a:solidFill>
                <a:latin typeface="Proxima Nova Semibold"/>
              </a:rPr>
              <a:t>IMPLEMENTATION OVERVIEW</a:t>
            </a:r>
          </a:p>
          <a:p>
            <a:pPr>
              <a:lnSpc>
                <a:spcPct val="200000"/>
              </a:lnSpc>
            </a:pPr>
            <a:r>
              <a:rPr lang="en-US" sz="1800" dirty="0">
                <a:solidFill>
                  <a:srgbClr val="747679"/>
                </a:solidFill>
                <a:latin typeface="Proxima Nova Semibold"/>
              </a:rPr>
              <a:t>OPTIMISTIC CLOSURE</a:t>
            </a:r>
          </a:p>
        </p:txBody>
      </p:sp>
    </p:spTree>
    <p:custDataLst>
      <p:tags r:id="rId1"/>
    </p:custDataLst>
    <p:extLst>
      <p:ext uri="{BB962C8B-B14F-4D97-AF65-F5344CB8AC3E}">
        <p14:creationId xmlns:p14="http://schemas.microsoft.com/office/powerpoint/2010/main" val="3918484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a:latin typeface="Proxima Nova Semibold" panose="02000506030000020004" pitchFamily="50" charset="0"/>
              </a:rPr>
              <a:t>Optimistic Closure</a:t>
            </a: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5" name="Text Placeholder 2">
            <a:extLst>
              <a:ext uri="{FF2B5EF4-FFF2-40B4-BE49-F238E27FC236}">
                <a16:creationId xmlns:a16="http://schemas.microsoft.com/office/drawing/2014/main" id="{96FD63E5-0667-0C0C-97CB-28FCF25EEF21}"/>
              </a:ext>
            </a:extLst>
          </p:cNvPr>
          <p:cNvSpPr>
            <a:spLocks noGrp="1"/>
          </p:cNvSpPr>
          <p:nvPr>
            <p:ph type="body" idx="1"/>
          </p:nvPr>
        </p:nvSpPr>
        <p:spPr>
          <a:xfrm>
            <a:off x="1055946" y="2995940"/>
            <a:ext cx="5314308" cy="1432574"/>
          </a:xfrm>
        </p:spPr>
        <p:txBody>
          <a:bodyPr/>
          <a:lstStyle/>
          <a:p>
            <a:pPr marL="0" lvl="0" indent="0">
              <a:spcBef>
                <a:spcPts val="0"/>
              </a:spcBef>
              <a:buClrTx/>
              <a:buSzTx/>
              <a:buNone/>
              <a:defRPr/>
            </a:pPr>
            <a:r>
              <a:rPr lang="en-US" dirty="0"/>
              <a:t>Based on your takeaways, what is one way the DESSA System will help improve your practice?</a:t>
            </a:r>
          </a:p>
        </p:txBody>
      </p:sp>
      <p:pic>
        <p:nvPicPr>
          <p:cNvPr id="4" name="Picture 3" descr="A blue and yellow heart in a head&#10;&#10;Description automatically generated">
            <a:extLst>
              <a:ext uri="{FF2B5EF4-FFF2-40B4-BE49-F238E27FC236}">
                <a16:creationId xmlns:a16="http://schemas.microsoft.com/office/drawing/2014/main" id="{99A0FCF2-C580-F5A7-6478-FD638424D9FA}"/>
              </a:ext>
            </a:extLst>
          </p:cNvPr>
          <p:cNvPicPr>
            <a:picLocks noChangeAspect="1"/>
          </p:cNvPicPr>
          <p:nvPr/>
        </p:nvPicPr>
        <p:blipFill rotWithShape="1">
          <a:blip r:embed="rId4">
            <a:extLst>
              <a:ext uri="{28A0092B-C50C-407E-A947-70E740481C1C}">
                <a14:useLocalDpi xmlns:a14="http://schemas.microsoft.com/office/drawing/2010/main" val="0"/>
              </a:ext>
            </a:extLst>
          </a:blip>
          <a:srcRect l="16263" r="18292"/>
          <a:stretch/>
        </p:blipFill>
        <p:spPr>
          <a:xfrm>
            <a:off x="6504600" y="1455233"/>
            <a:ext cx="5251855" cy="4513989"/>
          </a:xfrm>
          <a:prstGeom prst="rect">
            <a:avLst/>
          </a:prstGeom>
        </p:spPr>
      </p:pic>
    </p:spTree>
    <p:custDataLst>
      <p:tags r:id="rId1"/>
    </p:custDataLst>
    <p:extLst>
      <p:ext uri="{BB962C8B-B14F-4D97-AF65-F5344CB8AC3E}">
        <p14:creationId xmlns:p14="http://schemas.microsoft.com/office/powerpoint/2010/main" val="33338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a:xfrm>
            <a:off x="921600" y="606287"/>
            <a:ext cx="10348800" cy="889213"/>
          </a:xfrm>
        </p:spPr>
        <p:txBody>
          <a:bodyPr/>
          <a:lstStyle/>
          <a:p>
            <a:r>
              <a:rPr lang="en-US" sz="3600" dirty="0"/>
              <a:t>What is the DESSA?</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3" name="Text Placeholder 4">
            <a:extLst>
              <a:ext uri="{FF2B5EF4-FFF2-40B4-BE49-F238E27FC236}">
                <a16:creationId xmlns:a16="http://schemas.microsoft.com/office/drawing/2014/main" id="{33B3D430-4F79-A872-A31E-6594F92CC0A9}"/>
              </a:ext>
            </a:extLst>
          </p:cNvPr>
          <p:cNvSpPr txBox="1">
            <a:spLocks/>
          </p:cNvSpPr>
          <p:nvPr/>
        </p:nvSpPr>
        <p:spPr>
          <a:xfrm>
            <a:off x="921600" y="2716974"/>
            <a:ext cx="5174400" cy="224416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419100" algn="ctr" rtl="0">
              <a:lnSpc>
                <a:spcPct val="100000"/>
              </a:lnSpc>
              <a:spcBef>
                <a:spcPts val="600"/>
              </a:spcBef>
              <a:spcAft>
                <a:spcPts val="0"/>
              </a:spcAft>
              <a:buClr>
                <a:srgbClr val="000000"/>
              </a:buClr>
              <a:buSzPts val="3000"/>
              <a:buFont typeface="Arial" panose="020B0604020202020204" pitchFamily="34" charset="0"/>
              <a:buNone/>
              <a:defRPr sz="4800" b="1" i="0" u="none" strike="noStrike" cap="none" baseline="0">
                <a:solidFill>
                  <a:schemeClr val="bg1"/>
                </a:solidFill>
                <a:latin typeface="Gotham" panose="02000504050000020004" pitchFamily="2" charset="0"/>
                <a:ea typeface="Arial"/>
                <a:cs typeface="Arial"/>
                <a:sym typeface="Arial"/>
              </a:defRPr>
            </a:lvl1pPr>
            <a:lvl2pPr marL="914400" marR="0" lvl="1"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2pPr>
            <a:lvl3pPr marL="1371600" marR="0" lvl="2"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3pPr>
            <a:lvl4pPr marL="1828800" marR="0" lvl="3"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4pPr>
            <a:lvl5pPr marL="2286000" marR="0" lvl="4"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5pPr>
            <a:lvl6pPr marL="2743200" marR="0" lvl="5"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6pPr>
            <a:lvl7pPr marL="3200400" marR="0" lvl="6"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7pPr>
            <a:lvl8pPr marL="3657600" marR="0" lvl="7"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8pPr>
            <a:lvl9pPr marL="4114800" marR="0" lvl="8" indent="-419100" algn="l" rtl="0">
              <a:lnSpc>
                <a:spcPct val="100000"/>
              </a:lnSpc>
              <a:spcBef>
                <a:spcPts val="0"/>
              </a:spcBef>
              <a:spcAft>
                <a:spcPts val="0"/>
              </a:spcAft>
              <a:buClr>
                <a:srgbClr val="000000"/>
              </a:buClr>
              <a:buSzPts val="3000"/>
              <a:buFont typeface="Arial"/>
              <a:buChar char="■"/>
              <a:defRPr sz="3000" b="0" i="0" u="none" strike="noStrike" cap="none">
                <a:solidFill>
                  <a:srgbClr val="000000"/>
                </a:solidFill>
                <a:latin typeface="Arial"/>
                <a:ea typeface="Arial"/>
                <a:cs typeface="Arial"/>
                <a:sym typeface="Arial"/>
              </a:defRPr>
            </a:lvl9pPr>
          </a:lstStyle>
          <a:p>
            <a:pPr marL="38100" indent="0" algn="l"/>
            <a:r>
              <a:rPr lang="en-US" sz="3200" b="0" dirty="0">
                <a:solidFill>
                  <a:srgbClr val="747679"/>
                </a:solidFill>
                <a:latin typeface="Proxima Nova" panose="020B0604020202020204"/>
              </a:rPr>
              <a:t>An evidence-based social and emotional competency assessment to support student growth.</a:t>
            </a:r>
          </a:p>
        </p:txBody>
      </p:sp>
      <p:pic>
        <p:nvPicPr>
          <p:cNvPr id="5" name="Picture 4" descr="A form with many questions&#10;&#10;Description automatically generated with medium confidence">
            <a:extLst>
              <a:ext uri="{FF2B5EF4-FFF2-40B4-BE49-F238E27FC236}">
                <a16:creationId xmlns:a16="http://schemas.microsoft.com/office/drawing/2014/main" id="{5E394E2B-9BC6-D3C4-FA2B-ABE008867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965" y="1495500"/>
            <a:ext cx="5246879" cy="4687112"/>
          </a:xfrm>
          <a:prstGeom prst="rect">
            <a:avLst/>
          </a:prstGeom>
          <a:ln w="19050">
            <a:solidFill>
              <a:srgbClr val="00325B"/>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100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a:xfrm>
            <a:off x="921600" y="606287"/>
            <a:ext cx="10348800" cy="889213"/>
          </a:xfrm>
        </p:spPr>
        <p:txBody>
          <a:bodyPr/>
          <a:lstStyle/>
          <a:p>
            <a:r>
              <a:rPr lang="en-US" sz="3600" dirty="0"/>
              <a:t>DESSA: The Basics</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4B356608-7EC7-9DC0-3F23-6C5E12FBC72F}"/>
              </a:ext>
            </a:extLst>
          </p:cNvPr>
          <p:cNvGrpSpPr/>
          <p:nvPr/>
        </p:nvGrpSpPr>
        <p:grpSpPr>
          <a:xfrm>
            <a:off x="426369" y="2222990"/>
            <a:ext cx="2365607" cy="3229746"/>
            <a:chOff x="319776" y="1667242"/>
            <a:chExt cx="1774205" cy="2422310"/>
          </a:xfrm>
        </p:grpSpPr>
        <p:pic>
          <p:nvPicPr>
            <p:cNvPr id="7" name="Picture 6" descr="Logo&#10;&#10;Description automatically generated">
              <a:extLst>
                <a:ext uri="{FF2B5EF4-FFF2-40B4-BE49-F238E27FC236}">
                  <a16:creationId xmlns:a16="http://schemas.microsoft.com/office/drawing/2014/main" id="{27E10F72-E9A0-50A9-BD6A-4879D71E878B}"/>
                </a:ext>
              </a:extLst>
            </p:cNvPr>
            <p:cNvPicPr>
              <a:picLocks noChangeAspect="1"/>
            </p:cNvPicPr>
            <p:nvPr/>
          </p:nvPicPr>
          <p:blipFill>
            <a:blip r:embed="rId4"/>
            <a:stretch>
              <a:fillRect/>
            </a:stretch>
          </p:blipFill>
          <p:spPr>
            <a:xfrm>
              <a:off x="319776" y="1667242"/>
              <a:ext cx="1774205" cy="1774205"/>
            </a:xfrm>
            <a:prstGeom prst="rect">
              <a:avLst/>
            </a:prstGeom>
          </p:spPr>
        </p:pic>
        <p:sp>
          <p:nvSpPr>
            <p:cNvPr id="8" name="TextBox 7">
              <a:extLst>
                <a:ext uri="{FF2B5EF4-FFF2-40B4-BE49-F238E27FC236}">
                  <a16:creationId xmlns:a16="http://schemas.microsoft.com/office/drawing/2014/main" id="{0C9E6C97-8D1D-D56F-9E31-A6F42B61D9F6}"/>
                </a:ext>
              </a:extLst>
            </p:cNvPr>
            <p:cNvSpPr txBox="1"/>
            <p:nvPr/>
          </p:nvSpPr>
          <p:spPr>
            <a:xfrm>
              <a:off x="375931" y="3743303"/>
              <a:ext cx="1718050" cy="346249"/>
            </a:xfrm>
            <a:prstGeom prst="rect">
              <a:avLst/>
            </a:prstGeom>
            <a:noFill/>
          </p:spPr>
          <p:txBody>
            <a:bodyPr wrap="square" rtlCol="0">
              <a:spAutoFit/>
            </a:bodyPr>
            <a:lstStyle/>
            <a:p>
              <a:pPr algn="ctr"/>
              <a:r>
                <a:rPr lang="en-US" sz="2400" dirty="0">
                  <a:latin typeface="Proxima Nova" panose="020B0604020202020204" charset="0"/>
                  <a:cs typeface="Proxima Nova" panose="020B0604020202020204" charset="0"/>
                </a:rPr>
                <a:t>CASEL-aligned </a:t>
              </a:r>
            </a:p>
          </p:txBody>
        </p:sp>
      </p:grpSp>
      <p:grpSp>
        <p:nvGrpSpPr>
          <p:cNvPr id="9" name="Group 8">
            <a:extLst>
              <a:ext uri="{FF2B5EF4-FFF2-40B4-BE49-F238E27FC236}">
                <a16:creationId xmlns:a16="http://schemas.microsoft.com/office/drawing/2014/main" id="{E41A71BD-6E0E-6195-3530-C4470557D127}"/>
              </a:ext>
            </a:extLst>
          </p:cNvPr>
          <p:cNvGrpSpPr/>
          <p:nvPr/>
        </p:nvGrpSpPr>
        <p:grpSpPr>
          <a:xfrm>
            <a:off x="5380575" y="1762943"/>
            <a:ext cx="3562896" cy="4270781"/>
            <a:chOff x="4035431" y="1322207"/>
            <a:chExt cx="2672172" cy="3203086"/>
          </a:xfrm>
        </p:grpSpPr>
        <p:grpSp>
          <p:nvGrpSpPr>
            <p:cNvPr id="10" name="Group 9">
              <a:extLst>
                <a:ext uri="{FF2B5EF4-FFF2-40B4-BE49-F238E27FC236}">
                  <a16:creationId xmlns:a16="http://schemas.microsoft.com/office/drawing/2014/main" id="{3BDB47E3-EE24-C913-38CF-8A8EF0552F15}"/>
                </a:ext>
              </a:extLst>
            </p:cNvPr>
            <p:cNvGrpSpPr/>
            <p:nvPr/>
          </p:nvGrpSpPr>
          <p:grpSpPr>
            <a:xfrm>
              <a:off x="4035431" y="1322207"/>
              <a:ext cx="2672172" cy="2514269"/>
              <a:chOff x="6044858" y="1098973"/>
              <a:chExt cx="2407942" cy="2407942"/>
            </a:xfrm>
          </p:grpSpPr>
          <p:pic>
            <p:nvPicPr>
              <p:cNvPr id="12" name="Graphic 11" descr="Daily calendar outline">
                <a:extLst>
                  <a:ext uri="{FF2B5EF4-FFF2-40B4-BE49-F238E27FC236}">
                    <a16:creationId xmlns:a16="http://schemas.microsoft.com/office/drawing/2014/main" id="{2CB3653F-CB63-7302-4452-4EE552F877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4858" y="1098973"/>
                <a:ext cx="2407942" cy="2407942"/>
              </a:xfrm>
              <a:prstGeom prst="rect">
                <a:avLst/>
              </a:prstGeom>
            </p:spPr>
          </p:pic>
          <p:sp>
            <p:nvSpPr>
              <p:cNvPr id="13" name="TextBox 12">
                <a:extLst>
                  <a:ext uri="{FF2B5EF4-FFF2-40B4-BE49-F238E27FC236}">
                    <a16:creationId xmlns:a16="http://schemas.microsoft.com/office/drawing/2014/main" id="{7073BB86-0190-C6A2-9924-17C8B2B1879E}"/>
                  </a:ext>
                </a:extLst>
              </p:cNvPr>
              <p:cNvSpPr txBox="1"/>
              <p:nvPr/>
            </p:nvSpPr>
            <p:spPr>
              <a:xfrm>
                <a:off x="6502315" y="1664940"/>
                <a:ext cx="1493028" cy="243178"/>
              </a:xfrm>
              <a:prstGeom prst="rect">
                <a:avLst/>
              </a:prstGeom>
              <a:noFill/>
            </p:spPr>
            <p:txBody>
              <a:bodyPr wrap="square" rtlCol="0">
                <a:spAutoFit/>
              </a:bodyPr>
              <a:lstStyle/>
              <a:p>
                <a:pPr algn="ctr"/>
                <a:r>
                  <a:rPr lang="en-US" sz="1600" b="1" dirty="0">
                    <a:solidFill>
                      <a:schemeClr val="accent3"/>
                    </a:solidFill>
                    <a:latin typeface="+mj-lt"/>
                  </a:rPr>
                  <a:t>2024-2025</a:t>
                </a:r>
              </a:p>
            </p:txBody>
          </p:sp>
        </p:grpSp>
        <p:sp>
          <p:nvSpPr>
            <p:cNvPr id="11" name="TextBox 10">
              <a:extLst>
                <a:ext uri="{FF2B5EF4-FFF2-40B4-BE49-F238E27FC236}">
                  <a16:creationId xmlns:a16="http://schemas.microsoft.com/office/drawing/2014/main" id="{8068F008-0B9F-38AB-348C-D24684E08B79}"/>
                </a:ext>
              </a:extLst>
            </p:cNvPr>
            <p:cNvSpPr txBox="1"/>
            <p:nvPr/>
          </p:nvSpPr>
          <p:spPr>
            <a:xfrm>
              <a:off x="4334257" y="3763546"/>
              <a:ext cx="2113839" cy="761747"/>
            </a:xfrm>
            <a:prstGeom prst="rect">
              <a:avLst/>
            </a:prstGeom>
            <a:noFill/>
          </p:spPr>
          <p:txBody>
            <a:bodyPr wrap="square" rtlCol="0">
              <a:spAutoFit/>
            </a:bodyPr>
            <a:lstStyle/>
            <a:p>
              <a:pPr algn="ctr"/>
              <a:r>
                <a:rPr lang="en-US" sz="2000" dirty="0">
                  <a:latin typeface="Proxima Nova" panose="020B0604020202020204" charset="0"/>
                  <a:cs typeface="Proxima Nova" panose="020B0604020202020204" charset="0"/>
                </a:rPr>
                <a:t>Site-based implementation schedule</a:t>
              </a:r>
            </a:p>
          </p:txBody>
        </p:sp>
      </p:grpSp>
      <p:grpSp>
        <p:nvGrpSpPr>
          <p:cNvPr id="14" name="Group 13">
            <a:extLst>
              <a:ext uri="{FF2B5EF4-FFF2-40B4-BE49-F238E27FC236}">
                <a16:creationId xmlns:a16="http://schemas.microsoft.com/office/drawing/2014/main" id="{579D583C-4839-EDD5-C334-35AF5A540C2D}"/>
              </a:ext>
            </a:extLst>
          </p:cNvPr>
          <p:cNvGrpSpPr/>
          <p:nvPr/>
        </p:nvGrpSpPr>
        <p:grpSpPr>
          <a:xfrm>
            <a:off x="8830759" y="2068634"/>
            <a:ext cx="3150828" cy="4088201"/>
            <a:chOff x="6623069" y="1551475"/>
            <a:chExt cx="2363121" cy="3066150"/>
          </a:xfrm>
        </p:grpSpPr>
        <p:grpSp>
          <p:nvGrpSpPr>
            <p:cNvPr id="15" name="Group 14">
              <a:extLst>
                <a:ext uri="{FF2B5EF4-FFF2-40B4-BE49-F238E27FC236}">
                  <a16:creationId xmlns:a16="http://schemas.microsoft.com/office/drawing/2014/main" id="{4C1370EE-D740-EF99-1655-6CB8685700A7}"/>
                </a:ext>
              </a:extLst>
            </p:cNvPr>
            <p:cNvGrpSpPr/>
            <p:nvPr/>
          </p:nvGrpSpPr>
          <p:grpSpPr>
            <a:xfrm>
              <a:off x="6779757" y="1551475"/>
              <a:ext cx="2023876" cy="1900253"/>
              <a:chOff x="6723548" y="1927961"/>
              <a:chExt cx="2023876" cy="1900253"/>
            </a:xfrm>
          </p:grpSpPr>
          <p:grpSp>
            <p:nvGrpSpPr>
              <p:cNvPr id="17" name="Group 16">
                <a:extLst>
                  <a:ext uri="{FF2B5EF4-FFF2-40B4-BE49-F238E27FC236}">
                    <a16:creationId xmlns:a16="http://schemas.microsoft.com/office/drawing/2014/main" id="{0A582A83-C8B5-A886-4DEF-D5EBE7C11049}"/>
                  </a:ext>
                </a:extLst>
              </p:cNvPr>
              <p:cNvGrpSpPr/>
              <p:nvPr/>
            </p:nvGrpSpPr>
            <p:grpSpPr>
              <a:xfrm>
                <a:off x="6723548" y="2461786"/>
                <a:ext cx="2023876" cy="1366428"/>
                <a:chOff x="3427203" y="2213339"/>
                <a:chExt cx="1723305" cy="1358394"/>
              </a:xfrm>
            </p:grpSpPr>
            <p:grpSp>
              <p:nvGrpSpPr>
                <p:cNvPr id="19" name="Group 18">
                  <a:extLst>
                    <a:ext uri="{FF2B5EF4-FFF2-40B4-BE49-F238E27FC236}">
                      <a16:creationId xmlns:a16="http://schemas.microsoft.com/office/drawing/2014/main" id="{80566F26-97F6-495E-E7FC-3AB954152B53}"/>
                    </a:ext>
                  </a:extLst>
                </p:cNvPr>
                <p:cNvGrpSpPr/>
                <p:nvPr/>
              </p:nvGrpSpPr>
              <p:grpSpPr>
                <a:xfrm>
                  <a:off x="3427203" y="2213339"/>
                  <a:ext cx="1723305" cy="1358394"/>
                  <a:chOff x="3467654" y="2354846"/>
                  <a:chExt cx="2274689" cy="1588714"/>
                </a:xfrm>
              </p:grpSpPr>
              <p:grpSp>
                <p:nvGrpSpPr>
                  <p:cNvPr id="22" name="Google Shape;345;p32">
                    <a:extLst>
                      <a:ext uri="{FF2B5EF4-FFF2-40B4-BE49-F238E27FC236}">
                        <a16:creationId xmlns:a16="http://schemas.microsoft.com/office/drawing/2014/main" id="{22C0851C-A27B-4ADE-3449-17FF9B3DDB72}"/>
                      </a:ext>
                    </a:extLst>
                  </p:cNvPr>
                  <p:cNvGrpSpPr/>
                  <p:nvPr/>
                </p:nvGrpSpPr>
                <p:grpSpPr>
                  <a:xfrm>
                    <a:off x="3467654" y="2354846"/>
                    <a:ext cx="2274689" cy="1588714"/>
                    <a:chOff x="1177450" y="241631"/>
                    <a:chExt cx="6173152" cy="3616776"/>
                  </a:xfrm>
                  <a:solidFill>
                    <a:schemeClr val="bg2"/>
                  </a:solidFill>
                </p:grpSpPr>
                <p:sp>
                  <p:nvSpPr>
                    <p:cNvPr id="24" name="Google Shape;346;p32">
                      <a:extLst>
                        <a:ext uri="{FF2B5EF4-FFF2-40B4-BE49-F238E27FC236}">
                          <a16:creationId xmlns:a16="http://schemas.microsoft.com/office/drawing/2014/main" id="{46BE678A-603C-18F9-F39B-F9EB7DF9BAFE}"/>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1"/>
                    </a:solidFill>
                    <a:ln>
                      <a:solidFill>
                        <a:schemeClr val="accent1"/>
                      </a:solid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 name="Google Shape;347;p32">
                      <a:extLst>
                        <a:ext uri="{FF2B5EF4-FFF2-40B4-BE49-F238E27FC236}">
                          <a16:creationId xmlns:a16="http://schemas.microsoft.com/office/drawing/2014/main" id="{B9080AB3-E1B8-C806-B3C7-F1469B3B99D5}"/>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1"/>
                    </a:solidFill>
                    <a:ln>
                      <a:solidFill>
                        <a:schemeClr val="accent1"/>
                      </a:solid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6" name="Google Shape;348;p32">
                      <a:extLst>
                        <a:ext uri="{FF2B5EF4-FFF2-40B4-BE49-F238E27FC236}">
                          <a16:creationId xmlns:a16="http://schemas.microsoft.com/office/drawing/2014/main" id="{A35483B4-8620-1F2E-89CC-49667CBE7925}"/>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1"/>
                    </a:solidFill>
                    <a:ln>
                      <a:solidFill>
                        <a:schemeClr val="accent1"/>
                      </a:solid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7" name="Google Shape;349;p32">
                      <a:extLst>
                        <a:ext uri="{FF2B5EF4-FFF2-40B4-BE49-F238E27FC236}">
                          <a16:creationId xmlns:a16="http://schemas.microsoft.com/office/drawing/2014/main" id="{D326F99A-E820-8ADA-4A3A-43352AAD9E76}"/>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pic>
                <p:nvPicPr>
                  <p:cNvPr id="23" name="Picture 22">
                    <a:extLst>
                      <a:ext uri="{FF2B5EF4-FFF2-40B4-BE49-F238E27FC236}">
                        <a16:creationId xmlns:a16="http://schemas.microsoft.com/office/drawing/2014/main" id="{A5A31B7C-D33F-E866-444C-836AA6B83A12}"/>
                      </a:ext>
                    </a:extLst>
                  </p:cNvPr>
                  <p:cNvPicPr>
                    <a:picLocks noChangeAspect="1"/>
                  </p:cNvPicPr>
                  <p:nvPr/>
                </p:nvPicPr>
                <p:blipFill>
                  <a:blip r:embed="rId7"/>
                  <a:stretch>
                    <a:fillRect/>
                  </a:stretch>
                </p:blipFill>
                <p:spPr>
                  <a:xfrm>
                    <a:off x="3862257" y="2530782"/>
                    <a:ext cx="1488849" cy="1220566"/>
                  </a:xfrm>
                  <a:prstGeom prst="rect">
                    <a:avLst/>
                  </a:prstGeom>
                </p:spPr>
              </p:pic>
            </p:grpSp>
            <p:sp>
              <p:nvSpPr>
                <p:cNvPr id="20" name="Rectangle: Rounded Corners 19">
                  <a:extLst>
                    <a:ext uri="{FF2B5EF4-FFF2-40B4-BE49-F238E27FC236}">
                      <a16:creationId xmlns:a16="http://schemas.microsoft.com/office/drawing/2014/main" id="{587D29AE-B0A1-503B-E445-FB50F331A904}"/>
                    </a:ext>
                  </a:extLst>
                </p:cNvPr>
                <p:cNvSpPr/>
                <p:nvPr/>
              </p:nvSpPr>
              <p:spPr>
                <a:xfrm>
                  <a:off x="3778681" y="2664519"/>
                  <a:ext cx="1029432" cy="133726"/>
                </a:xfrm>
                <a:prstGeom prst="round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Rounded Corners 20">
                  <a:extLst>
                    <a:ext uri="{FF2B5EF4-FFF2-40B4-BE49-F238E27FC236}">
                      <a16:creationId xmlns:a16="http://schemas.microsoft.com/office/drawing/2014/main" id="{44726E24-75FE-208D-7D7B-641044DDBDC4}"/>
                    </a:ext>
                  </a:extLst>
                </p:cNvPr>
                <p:cNvSpPr/>
                <p:nvPr/>
              </p:nvSpPr>
              <p:spPr>
                <a:xfrm>
                  <a:off x="3785154" y="2974580"/>
                  <a:ext cx="1029432" cy="133726"/>
                </a:xfrm>
                <a:prstGeom prst="round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8" name="Picture 6" descr="Social and Emotional Learning - Aperture Education - Social and Emotional  Learning - Aperture Education">
                <a:extLst>
                  <a:ext uri="{FF2B5EF4-FFF2-40B4-BE49-F238E27FC236}">
                    <a16:creationId xmlns:a16="http://schemas.microsoft.com/office/drawing/2014/main" id="{9D052924-8CDF-8890-EF94-63AC7F1BA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2543" y="1927961"/>
                <a:ext cx="1630257" cy="489078"/>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83AA4164-676C-A05F-758E-150D4629F984}"/>
                </a:ext>
              </a:extLst>
            </p:cNvPr>
            <p:cNvSpPr txBox="1"/>
            <p:nvPr/>
          </p:nvSpPr>
          <p:spPr>
            <a:xfrm>
              <a:off x="6623069" y="3625046"/>
              <a:ext cx="2363121" cy="992579"/>
            </a:xfrm>
            <a:prstGeom prst="rect">
              <a:avLst/>
            </a:prstGeom>
            <a:noFill/>
          </p:spPr>
          <p:txBody>
            <a:bodyPr wrap="square" rtlCol="0">
              <a:spAutoFit/>
            </a:bodyPr>
            <a:lstStyle/>
            <a:p>
              <a:pPr algn="ctr"/>
              <a:r>
                <a:rPr lang="en-US" sz="2000" dirty="0">
                  <a:latin typeface="Proxima Nova" panose="020B0604020202020204" charset="0"/>
                  <a:cs typeface="Proxima Nova" panose="020B0604020202020204" charset="0"/>
                </a:rPr>
                <a:t>Educator Portal:</a:t>
              </a:r>
            </a:p>
            <a:p>
              <a:pPr algn="ctr"/>
              <a:r>
                <a:rPr lang="en-US" sz="2000" dirty="0">
                  <a:latin typeface="Proxima Nova" panose="020B0604020202020204" charset="0"/>
                  <a:cs typeface="Proxima Nova" panose="020B0604020202020204" charset="0"/>
                </a:rPr>
                <a:t> DESSA ratings &amp; data reports, resources, support</a:t>
              </a:r>
            </a:p>
          </p:txBody>
        </p:sp>
      </p:grpSp>
      <p:grpSp>
        <p:nvGrpSpPr>
          <p:cNvPr id="28" name="Group 27">
            <a:extLst>
              <a:ext uri="{FF2B5EF4-FFF2-40B4-BE49-F238E27FC236}">
                <a16:creationId xmlns:a16="http://schemas.microsoft.com/office/drawing/2014/main" id="{B877F4F1-4D22-8809-F7E3-2179DDA1B83F}"/>
              </a:ext>
            </a:extLst>
          </p:cNvPr>
          <p:cNvGrpSpPr/>
          <p:nvPr/>
        </p:nvGrpSpPr>
        <p:grpSpPr>
          <a:xfrm>
            <a:off x="3032162" y="2346332"/>
            <a:ext cx="2364941" cy="3791880"/>
            <a:chOff x="2274121" y="1759748"/>
            <a:chExt cx="1773706" cy="2843910"/>
          </a:xfrm>
        </p:grpSpPr>
        <p:grpSp>
          <p:nvGrpSpPr>
            <p:cNvPr id="29" name="Group 28">
              <a:extLst>
                <a:ext uri="{FF2B5EF4-FFF2-40B4-BE49-F238E27FC236}">
                  <a16:creationId xmlns:a16="http://schemas.microsoft.com/office/drawing/2014/main" id="{D1545FA6-F211-C30A-1978-4C8645166DD7}"/>
                </a:ext>
              </a:extLst>
            </p:cNvPr>
            <p:cNvGrpSpPr/>
            <p:nvPr/>
          </p:nvGrpSpPr>
          <p:grpSpPr>
            <a:xfrm>
              <a:off x="2274121" y="1759748"/>
              <a:ext cx="1773706" cy="2843910"/>
              <a:chOff x="2274121" y="1759748"/>
              <a:chExt cx="1773706" cy="2843910"/>
            </a:xfrm>
          </p:grpSpPr>
          <p:pic>
            <p:nvPicPr>
              <p:cNvPr id="31" name="Picture 4" descr="K-8 SEL - Social and Emotional Learning - Aperture Education">
                <a:extLst>
                  <a:ext uri="{FF2B5EF4-FFF2-40B4-BE49-F238E27FC236}">
                    <a16:creationId xmlns:a16="http://schemas.microsoft.com/office/drawing/2014/main" id="{11155C1D-66FC-9F69-18AB-83FAEBFC67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4121" y="1759748"/>
                <a:ext cx="1773706" cy="177370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B88EE5E3-3202-E259-1387-65D39BD64093}"/>
                  </a:ext>
                </a:extLst>
              </p:cNvPr>
              <p:cNvSpPr txBox="1"/>
              <p:nvPr/>
            </p:nvSpPr>
            <p:spPr>
              <a:xfrm>
                <a:off x="2336953" y="3611079"/>
                <a:ext cx="1648041" cy="992579"/>
              </a:xfrm>
              <a:prstGeom prst="rect">
                <a:avLst/>
              </a:prstGeom>
              <a:noFill/>
            </p:spPr>
            <p:txBody>
              <a:bodyPr wrap="square" rtlCol="0">
                <a:spAutoFit/>
              </a:bodyPr>
              <a:lstStyle/>
              <a:p>
                <a:pPr algn="ctr"/>
                <a:r>
                  <a:rPr lang="en-US" sz="2000" dirty="0">
                    <a:latin typeface="Proxima Nova" panose="020B0604020202020204" charset="0"/>
                    <a:cs typeface="Proxima Nova" panose="020B0604020202020204" charset="0"/>
                  </a:rPr>
                  <a:t>Strength-based behavior rating scale, K-12 editions</a:t>
                </a:r>
              </a:p>
            </p:txBody>
          </p:sp>
        </p:grpSp>
        <p:sp>
          <p:nvSpPr>
            <p:cNvPr id="30" name="TextBox 29">
              <a:extLst>
                <a:ext uri="{FF2B5EF4-FFF2-40B4-BE49-F238E27FC236}">
                  <a16:creationId xmlns:a16="http://schemas.microsoft.com/office/drawing/2014/main" id="{6D1F6E54-F56E-198A-69F5-946F92230FB2}"/>
                </a:ext>
              </a:extLst>
            </p:cNvPr>
            <p:cNvSpPr txBox="1"/>
            <p:nvPr/>
          </p:nvSpPr>
          <p:spPr>
            <a:xfrm>
              <a:off x="2671762" y="1863983"/>
              <a:ext cx="978693" cy="307825"/>
            </a:xfrm>
            <a:prstGeom prst="rect">
              <a:avLst/>
            </a:prstGeom>
            <a:solidFill>
              <a:schemeClr val="bg1"/>
            </a:solidFill>
          </p:spPr>
          <p:txBody>
            <a:bodyPr wrap="square" lIns="0" tIns="0" rIns="0" bIns="0" rtlCol="0">
              <a:spAutoFit/>
            </a:bodyPr>
            <a:lstStyle/>
            <a:p>
              <a:pPr algn="ctr"/>
              <a:r>
                <a:rPr lang="en-US" sz="2667" b="1" dirty="0">
                  <a:solidFill>
                    <a:schemeClr val="accent1"/>
                  </a:solidFill>
                  <a:latin typeface="+mj-lt"/>
                </a:rPr>
                <a:t>DESSA</a:t>
              </a:r>
            </a:p>
          </p:txBody>
        </p:sp>
      </p:grpSp>
    </p:spTree>
    <p:custDataLst>
      <p:tags r:id="rId1"/>
    </p:custDataLst>
    <p:extLst>
      <p:ext uri="{BB962C8B-B14F-4D97-AF65-F5344CB8AC3E}">
        <p14:creationId xmlns:p14="http://schemas.microsoft.com/office/powerpoint/2010/main" val="40907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dirty="0"/>
              <a:t>Why Measure Social and Emotional Growth?</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2CE3AA0A-2689-B018-C735-E29D701F9A1D}"/>
              </a:ext>
            </a:extLst>
          </p:cNvPr>
          <p:cNvSpPr txBox="1"/>
          <p:nvPr/>
        </p:nvSpPr>
        <p:spPr>
          <a:xfrm>
            <a:off x="921600" y="1988073"/>
            <a:ext cx="9413526" cy="430887"/>
          </a:xfrm>
          <a:prstGeom prst="rect">
            <a:avLst/>
          </a:prstGeom>
          <a:noFill/>
        </p:spPr>
        <p:txBody>
          <a:bodyPr wrap="square">
            <a:spAutoFit/>
          </a:bodyPr>
          <a:lstStyle/>
          <a:p>
            <a:r>
              <a:rPr lang="en-US" sz="2200" b="0" dirty="0">
                <a:latin typeface="Proxima Nova"/>
              </a:rPr>
              <a:t>To Drive Meaningful Change and Evaluate Outcomes</a:t>
            </a:r>
          </a:p>
        </p:txBody>
      </p:sp>
      <p:cxnSp>
        <p:nvCxnSpPr>
          <p:cNvPr id="8" name="Straight Connector 7">
            <a:extLst>
              <a:ext uri="{FF2B5EF4-FFF2-40B4-BE49-F238E27FC236}">
                <a16:creationId xmlns:a16="http://schemas.microsoft.com/office/drawing/2014/main" id="{B4E3F189-DC04-F9FD-1516-7E60EAF400E3}"/>
              </a:ext>
            </a:extLst>
          </p:cNvPr>
          <p:cNvCxnSpPr>
            <a:cxnSpLocks/>
          </p:cNvCxnSpPr>
          <p:nvPr/>
        </p:nvCxnSpPr>
        <p:spPr>
          <a:xfrm>
            <a:off x="7600019" y="4148966"/>
            <a:ext cx="1046746" cy="0"/>
          </a:xfrm>
          <a:prstGeom prst="line">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779B548F-5FCF-9010-D87F-1E6420AD9CD4}"/>
              </a:ext>
            </a:extLst>
          </p:cNvPr>
          <p:cNvCxnSpPr>
            <a:cxnSpLocks/>
          </p:cNvCxnSpPr>
          <p:nvPr/>
        </p:nvCxnSpPr>
        <p:spPr>
          <a:xfrm>
            <a:off x="3489159" y="4167473"/>
            <a:ext cx="1046746" cy="0"/>
          </a:xfrm>
          <a:prstGeom prst="line">
            <a:avLst/>
          </a:prstGeom>
          <a:ln w="571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Google Shape;161;p22">
            <a:extLst>
              <a:ext uri="{FF2B5EF4-FFF2-40B4-BE49-F238E27FC236}">
                <a16:creationId xmlns:a16="http://schemas.microsoft.com/office/drawing/2014/main" id="{A332D6E4-5486-7329-BBC6-92F4677F1D83}"/>
              </a:ext>
            </a:extLst>
          </p:cNvPr>
          <p:cNvSpPr/>
          <p:nvPr/>
        </p:nvSpPr>
        <p:spPr>
          <a:xfrm>
            <a:off x="4762118" y="2741518"/>
            <a:ext cx="2837901" cy="2851893"/>
          </a:xfrm>
          <a:prstGeom prst="ellipse">
            <a:avLst/>
          </a:prstGeom>
          <a:noFill/>
          <a:ln w="114300" cap="flat" cmpd="sng">
            <a:solidFill>
              <a:srgbClr val="40B4E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rPr>
              <a:t>Climate</a:t>
            </a:r>
            <a:endParaRPr kumimoji="0"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endParaRPr>
          </a:p>
        </p:txBody>
      </p:sp>
      <p:sp>
        <p:nvSpPr>
          <p:cNvPr id="11" name="Google Shape;162;p22">
            <a:extLst>
              <a:ext uri="{FF2B5EF4-FFF2-40B4-BE49-F238E27FC236}">
                <a16:creationId xmlns:a16="http://schemas.microsoft.com/office/drawing/2014/main" id="{22AA04FC-423C-410A-2D7A-BF5765FCF846}"/>
              </a:ext>
            </a:extLst>
          </p:cNvPr>
          <p:cNvSpPr/>
          <p:nvPr/>
        </p:nvSpPr>
        <p:spPr>
          <a:xfrm>
            <a:off x="651256" y="2741518"/>
            <a:ext cx="2837902" cy="2851911"/>
          </a:xfrm>
          <a:prstGeom prst="ellipse">
            <a:avLst/>
          </a:prstGeom>
          <a:noFill/>
          <a:ln w="114300" cap="flat" cmpd="sng">
            <a:solidFill>
              <a:srgbClr val="00325B"/>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rPr>
              <a:t>Systems</a:t>
            </a:r>
            <a:endParaRPr kumimoji="0"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endParaRPr>
          </a:p>
        </p:txBody>
      </p:sp>
      <p:sp>
        <p:nvSpPr>
          <p:cNvPr id="12" name="Google Shape;163;p22">
            <a:extLst>
              <a:ext uri="{FF2B5EF4-FFF2-40B4-BE49-F238E27FC236}">
                <a16:creationId xmlns:a16="http://schemas.microsoft.com/office/drawing/2014/main" id="{8903E053-95CB-56EA-4FEB-04E0F336E08D}"/>
              </a:ext>
            </a:extLst>
          </p:cNvPr>
          <p:cNvSpPr/>
          <p:nvPr/>
        </p:nvSpPr>
        <p:spPr>
          <a:xfrm>
            <a:off x="8831108" y="2741498"/>
            <a:ext cx="3008035" cy="2851883"/>
          </a:xfrm>
          <a:prstGeom prst="ellipse">
            <a:avLst/>
          </a:prstGeom>
          <a:noFill/>
          <a:ln w="1143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rPr>
              <a:t>Practice</a:t>
            </a:r>
            <a:endParaRPr kumimoji="0" sz="2800" b="1" i="0" u="none" strike="noStrike" kern="0" cap="none" spc="0" normalizeH="0" baseline="0" noProof="0" dirty="0">
              <a:ln>
                <a:noFill/>
              </a:ln>
              <a:solidFill>
                <a:srgbClr val="00325B"/>
              </a:solidFill>
              <a:effectLst/>
              <a:uLnTx/>
              <a:uFillTx/>
              <a:latin typeface="Proxima Nova Semibold" panose="02000506030000020004"/>
              <a:ea typeface="Montserrat"/>
              <a:cs typeface="Montserrat"/>
              <a:sym typeface="Montserrat"/>
            </a:endParaRPr>
          </a:p>
        </p:txBody>
      </p:sp>
    </p:spTree>
    <p:custDataLst>
      <p:tags r:id="rId1"/>
    </p:custDataLst>
    <p:extLst>
      <p:ext uri="{BB962C8B-B14F-4D97-AF65-F5344CB8AC3E}">
        <p14:creationId xmlns:p14="http://schemas.microsoft.com/office/powerpoint/2010/main" val="139050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D484CB-D112-402E-AC1F-003682687A34}"/>
              </a:ext>
            </a:extLst>
          </p:cNvPr>
          <p:cNvSpPr>
            <a:spLocks noGrp="1"/>
          </p:cNvSpPr>
          <p:nvPr>
            <p:ph type="title"/>
          </p:nvPr>
        </p:nvSpPr>
        <p:spPr/>
        <p:txBody>
          <a:bodyPr/>
          <a:lstStyle/>
          <a:p>
            <a:r>
              <a:rPr lang="en-US" sz="3600" dirty="0"/>
              <a:t>Measuring Student Growth: The Basics</a:t>
            </a:r>
            <a:endParaRPr lang="en-US" sz="3600" dirty="0">
              <a:latin typeface="Proxima Nova Semibold" panose="02000506030000020004" pitchFamily="50" charset="0"/>
            </a:endParaRPr>
          </a:p>
        </p:txBody>
      </p:sp>
      <p:sp>
        <p:nvSpPr>
          <p:cNvPr id="2" name="TextBox 1">
            <a:extLst>
              <a:ext uri="{FF2B5EF4-FFF2-40B4-BE49-F238E27FC236}">
                <a16:creationId xmlns:a16="http://schemas.microsoft.com/office/drawing/2014/main" id="{F3246694-EB1A-F362-1654-7A5ACEBB97DA}"/>
              </a:ext>
            </a:extLst>
          </p:cNvPr>
          <p:cNvSpPr txBox="1"/>
          <p:nvPr/>
        </p:nvSpPr>
        <p:spPr>
          <a:xfrm>
            <a:off x="2144486" y="1665515"/>
            <a:ext cx="184731" cy="379656"/>
          </a:xfrm>
          <a:prstGeom prst="rect">
            <a:avLst/>
          </a:prstGeom>
          <a:noFill/>
        </p:spPr>
        <p:txBody>
          <a:bodyPr wrap="none" rtlCol="0">
            <a:spAutoFit/>
          </a:bodyPr>
          <a:lstStyle/>
          <a:p>
            <a:pPr defTabSz="1219170">
              <a:buClr>
                <a:srgbClr val="000000"/>
              </a:buClr>
            </a:pPr>
            <a:endParaRPr lang="en-US" sz="1867" kern="0">
              <a:solidFill>
                <a:srgbClr val="000000"/>
              </a:solidFill>
              <a:latin typeface="Arial"/>
              <a:cs typeface="Arial"/>
              <a:sym typeface="Arial"/>
            </a:endParaRPr>
          </a:p>
        </p:txBody>
      </p:sp>
      <p:graphicFrame>
        <p:nvGraphicFramePr>
          <p:cNvPr id="4" name="Diagram 3">
            <a:extLst>
              <a:ext uri="{FF2B5EF4-FFF2-40B4-BE49-F238E27FC236}">
                <a16:creationId xmlns:a16="http://schemas.microsoft.com/office/drawing/2014/main" id="{3BB83ED3-4C4E-E122-3BE5-1CF59CBD6433}"/>
              </a:ext>
            </a:extLst>
          </p:cNvPr>
          <p:cNvGraphicFramePr/>
          <p:nvPr>
            <p:extLst>
              <p:ext uri="{D42A27DB-BD31-4B8C-83A1-F6EECF244321}">
                <p14:modId xmlns:p14="http://schemas.microsoft.com/office/powerpoint/2010/main" val="3736386793"/>
              </p:ext>
            </p:extLst>
          </p:nvPr>
        </p:nvGraphicFramePr>
        <p:xfrm>
          <a:off x="1919514" y="143933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Oval 4">
            <a:extLst>
              <a:ext uri="{FF2B5EF4-FFF2-40B4-BE49-F238E27FC236}">
                <a16:creationId xmlns:a16="http://schemas.microsoft.com/office/drawing/2014/main" id="{CFC26DD9-2DD2-6F78-1BB2-829866F086FA}"/>
              </a:ext>
            </a:extLst>
          </p:cNvPr>
          <p:cNvSpPr/>
          <p:nvPr/>
        </p:nvSpPr>
        <p:spPr>
          <a:xfrm>
            <a:off x="5350976" y="3545392"/>
            <a:ext cx="1265075" cy="1206548"/>
          </a:xfrm>
          <a:prstGeom prst="ellipse">
            <a:avLst/>
          </a:prstGeom>
          <a:solidFill>
            <a:schemeClr val="tx2"/>
          </a:solidFill>
          <a:ln w="28575">
            <a:solidFill>
              <a:srgbClr val="747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Proxima Nova Semibold" panose="02000506030000020004"/>
            </a:endParaRPr>
          </a:p>
        </p:txBody>
      </p:sp>
      <p:sp>
        <p:nvSpPr>
          <p:cNvPr id="7" name="TextBox 6">
            <a:extLst>
              <a:ext uri="{FF2B5EF4-FFF2-40B4-BE49-F238E27FC236}">
                <a16:creationId xmlns:a16="http://schemas.microsoft.com/office/drawing/2014/main" id="{E0660D35-FA43-2EC2-2C93-414BD677E8AB}"/>
              </a:ext>
            </a:extLst>
          </p:cNvPr>
          <p:cNvSpPr txBox="1"/>
          <p:nvPr/>
        </p:nvSpPr>
        <p:spPr>
          <a:xfrm>
            <a:off x="5312119" y="3871712"/>
            <a:ext cx="1346029" cy="475660"/>
          </a:xfrm>
          <a:prstGeom prst="rect">
            <a:avLst/>
          </a:prstGeom>
          <a:noFill/>
        </p:spPr>
        <p:txBody>
          <a:bodyPr wrap="square" rtlCol="0">
            <a:spAutoFit/>
          </a:bodyPr>
          <a:lstStyle/>
          <a:p>
            <a:pPr algn="ctr"/>
            <a:r>
              <a:rPr lang="en-US" sz="2400" b="1" dirty="0">
                <a:solidFill>
                  <a:schemeClr val="tx1"/>
                </a:solidFill>
                <a:latin typeface="Proxima Nova Semibold" panose="02000506030000020004"/>
              </a:rPr>
              <a:t>DESSA</a:t>
            </a:r>
          </a:p>
        </p:txBody>
      </p:sp>
    </p:spTree>
    <p:custDataLst>
      <p:tags r:id="rId1"/>
    </p:custDataLst>
    <p:extLst>
      <p:ext uri="{BB962C8B-B14F-4D97-AF65-F5344CB8AC3E}">
        <p14:creationId xmlns:p14="http://schemas.microsoft.com/office/powerpoint/2010/main" val="3741799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4042-2E84-4F26-B1A4-D18C51DDAF78}"/>
              </a:ext>
            </a:extLst>
          </p:cNvPr>
          <p:cNvSpPr>
            <a:spLocks noGrp="1"/>
          </p:cNvSpPr>
          <p:nvPr>
            <p:ph type="title"/>
          </p:nvPr>
        </p:nvSpPr>
        <p:spPr>
          <a:xfrm>
            <a:off x="951388" y="958463"/>
            <a:ext cx="10348800" cy="658000"/>
          </a:xfrm>
        </p:spPr>
        <p:txBody>
          <a:bodyPr/>
          <a:lstStyle/>
          <a:p>
            <a:r>
              <a:rPr lang="en-US" sz="3600" dirty="0"/>
              <a:t>Group Share</a:t>
            </a:r>
          </a:p>
        </p:txBody>
      </p:sp>
      <p:sp>
        <p:nvSpPr>
          <p:cNvPr id="3" name="Text Placeholder 2">
            <a:extLst>
              <a:ext uri="{FF2B5EF4-FFF2-40B4-BE49-F238E27FC236}">
                <a16:creationId xmlns:a16="http://schemas.microsoft.com/office/drawing/2014/main" id="{1E1C388E-1406-4E6B-8541-32C9503512A3}"/>
              </a:ext>
            </a:extLst>
          </p:cNvPr>
          <p:cNvSpPr>
            <a:spLocks noGrp="1"/>
          </p:cNvSpPr>
          <p:nvPr>
            <p:ph type="body" idx="1"/>
          </p:nvPr>
        </p:nvSpPr>
        <p:spPr>
          <a:xfrm>
            <a:off x="480024" y="2368149"/>
            <a:ext cx="11231951" cy="1582954"/>
          </a:xfrm>
        </p:spPr>
        <p:txBody>
          <a:bodyPr/>
          <a:lstStyle/>
          <a:p>
            <a:pPr marL="152396" indent="0" algn="ctr">
              <a:buNone/>
            </a:pPr>
            <a:r>
              <a:rPr lang="en-US" sz="3200" b="1" dirty="0"/>
              <a:t>How can measuring students’ social and emotional competence be of value to your role? </a:t>
            </a:r>
          </a:p>
        </p:txBody>
      </p:sp>
      <p:grpSp>
        <p:nvGrpSpPr>
          <p:cNvPr id="6" name="Google Shape;800;p37">
            <a:extLst>
              <a:ext uri="{FF2B5EF4-FFF2-40B4-BE49-F238E27FC236}">
                <a16:creationId xmlns:a16="http://schemas.microsoft.com/office/drawing/2014/main" id="{FBD672FC-B468-44AF-A5A9-925BC2616A22}"/>
              </a:ext>
            </a:extLst>
          </p:cNvPr>
          <p:cNvGrpSpPr/>
          <p:nvPr/>
        </p:nvGrpSpPr>
        <p:grpSpPr>
          <a:xfrm>
            <a:off x="5140915" y="159361"/>
            <a:ext cx="1910168" cy="1832945"/>
            <a:chOff x="6506504" y="937343"/>
            <a:chExt cx="744273" cy="793950"/>
          </a:xfrm>
        </p:grpSpPr>
        <p:sp>
          <p:nvSpPr>
            <p:cNvPr id="7" name="Google Shape;801;p37">
              <a:extLst>
                <a:ext uri="{FF2B5EF4-FFF2-40B4-BE49-F238E27FC236}">
                  <a16:creationId xmlns:a16="http://schemas.microsoft.com/office/drawing/2014/main" id="{71BD118C-A8FF-4CFA-979A-BA6F7E93EDF7}"/>
                </a:ext>
              </a:extLst>
            </p:cNvPr>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8" name="Google Shape;802;p37">
              <a:extLst>
                <a:ext uri="{FF2B5EF4-FFF2-40B4-BE49-F238E27FC236}">
                  <a16:creationId xmlns:a16="http://schemas.microsoft.com/office/drawing/2014/main" id="{C6662B4F-5104-4189-9C8C-1C90CF877B1A}"/>
                </a:ext>
              </a:extLst>
            </p:cNvPr>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sp>
          <p:nvSpPr>
            <p:cNvPr id="9" name="Google Shape;803;p37">
              <a:extLst>
                <a:ext uri="{FF2B5EF4-FFF2-40B4-BE49-F238E27FC236}">
                  <a16:creationId xmlns:a16="http://schemas.microsoft.com/office/drawing/2014/main" id="{7DCC7D5E-F2AA-4FCC-93FC-047789EB9F85}"/>
                </a:ext>
              </a:extLst>
            </p:cNvPr>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91433" tIns="45700" rIns="91433" bIns="45700" anchor="ctr" anchorCtr="0">
              <a:noAutofit/>
            </a:bodyPr>
            <a:lstStyle/>
            <a:p>
              <a:endParaRPr sz="1867">
                <a:solidFill>
                  <a:schemeClr val="dk1"/>
                </a:solidFill>
                <a:latin typeface="Calibri"/>
                <a:ea typeface="Calibri"/>
                <a:cs typeface="Calibri"/>
                <a:sym typeface="Calibri"/>
              </a:endParaRPr>
            </a:p>
          </p:txBody>
        </p:sp>
        <p:grpSp>
          <p:nvGrpSpPr>
            <p:cNvPr id="10" name="Google Shape;804;p37">
              <a:extLst>
                <a:ext uri="{FF2B5EF4-FFF2-40B4-BE49-F238E27FC236}">
                  <a16:creationId xmlns:a16="http://schemas.microsoft.com/office/drawing/2014/main" id="{16F264F6-5F73-4B0C-8E03-3CD2269CB482}"/>
                </a:ext>
              </a:extLst>
            </p:cNvPr>
            <p:cNvGrpSpPr/>
            <p:nvPr/>
          </p:nvGrpSpPr>
          <p:grpSpPr>
            <a:xfrm>
              <a:off x="6506504" y="937343"/>
              <a:ext cx="744273" cy="793950"/>
              <a:chOff x="6565437" y="1588001"/>
              <a:chExt cx="744273" cy="793950"/>
            </a:xfrm>
          </p:grpSpPr>
          <p:sp>
            <p:nvSpPr>
              <p:cNvPr id="11" name="Google Shape;805;p37">
                <a:extLst>
                  <a:ext uri="{FF2B5EF4-FFF2-40B4-BE49-F238E27FC236}">
                    <a16:creationId xmlns:a16="http://schemas.microsoft.com/office/drawing/2014/main" id="{35F46DD4-8CFB-471C-92D6-04EA97A0E47D}"/>
                  </a:ext>
                </a:extLst>
              </p:cNvPr>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2" name="Google Shape;806;p37">
                <a:extLst>
                  <a:ext uri="{FF2B5EF4-FFF2-40B4-BE49-F238E27FC236}">
                    <a16:creationId xmlns:a16="http://schemas.microsoft.com/office/drawing/2014/main" id="{7143DCB8-4D9A-4C61-8B5E-5EF5E3CA8F8D}"/>
                  </a:ext>
                </a:extLst>
              </p:cNvPr>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3" name="Google Shape;807;p37">
                <a:extLst>
                  <a:ext uri="{FF2B5EF4-FFF2-40B4-BE49-F238E27FC236}">
                    <a16:creationId xmlns:a16="http://schemas.microsoft.com/office/drawing/2014/main" id="{8B71DADA-6165-416D-8D22-7528A8BBEC4E}"/>
                  </a:ext>
                </a:extLst>
              </p:cNvPr>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4" name="Google Shape;808;p37">
                <a:extLst>
                  <a:ext uri="{FF2B5EF4-FFF2-40B4-BE49-F238E27FC236}">
                    <a16:creationId xmlns:a16="http://schemas.microsoft.com/office/drawing/2014/main" id="{949A9D91-A866-4864-83C3-F686AE6F3259}"/>
                  </a:ext>
                </a:extLst>
              </p:cNvPr>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5" name="Google Shape;809;p37">
                <a:extLst>
                  <a:ext uri="{FF2B5EF4-FFF2-40B4-BE49-F238E27FC236}">
                    <a16:creationId xmlns:a16="http://schemas.microsoft.com/office/drawing/2014/main" id="{2D5FBEDD-E763-4B8F-B393-A44BA701E182}"/>
                  </a:ext>
                </a:extLst>
              </p:cNvPr>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6" name="Google Shape;810;p37">
                <a:extLst>
                  <a:ext uri="{FF2B5EF4-FFF2-40B4-BE49-F238E27FC236}">
                    <a16:creationId xmlns:a16="http://schemas.microsoft.com/office/drawing/2014/main" id="{4DE4F51C-FAF9-423A-B38E-1F9C4D20BC74}"/>
                  </a:ext>
                </a:extLst>
              </p:cNvPr>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7" name="Google Shape;811;p37">
                <a:extLst>
                  <a:ext uri="{FF2B5EF4-FFF2-40B4-BE49-F238E27FC236}">
                    <a16:creationId xmlns:a16="http://schemas.microsoft.com/office/drawing/2014/main" id="{D28DD626-7C67-4413-A201-AFF58A1DEC74}"/>
                  </a:ext>
                </a:extLst>
              </p:cNvPr>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8" name="Google Shape;812;p37">
                <a:extLst>
                  <a:ext uri="{FF2B5EF4-FFF2-40B4-BE49-F238E27FC236}">
                    <a16:creationId xmlns:a16="http://schemas.microsoft.com/office/drawing/2014/main" id="{4F77602E-0EDE-481B-9DC4-DFC3F6139888}"/>
                  </a:ext>
                </a:extLst>
              </p:cNvPr>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19" name="Google Shape;813;p37">
                <a:extLst>
                  <a:ext uri="{FF2B5EF4-FFF2-40B4-BE49-F238E27FC236}">
                    <a16:creationId xmlns:a16="http://schemas.microsoft.com/office/drawing/2014/main" id="{6B80A89B-FECF-4DA8-B2A9-CAC73188433B}"/>
                  </a:ext>
                </a:extLst>
              </p:cNvPr>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sp>
            <p:nvSpPr>
              <p:cNvPr id="20" name="Google Shape;814;p37">
                <a:extLst>
                  <a:ext uri="{FF2B5EF4-FFF2-40B4-BE49-F238E27FC236}">
                    <a16:creationId xmlns:a16="http://schemas.microsoft.com/office/drawing/2014/main" id="{0FB7D21A-B588-46FC-9E08-1CF0BF2E8ED2}"/>
                  </a:ext>
                </a:extLst>
              </p:cNvPr>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33" tIns="45700" rIns="91433" bIns="45700" anchor="t" anchorCtr="0">
                <a:noAutofit/>
              </a:bodyPr>
              <a:lstStyle/>
              <a:p>
                <a:pPr>
                  <a:buClr>
                    <a:schemeClr val="dk1"/>
                  </a:buClr>
                  <a:buSzPts val="1400"/>
                </a:pPr>
                <a:endParaRPr sz="1867">
                  <a:solidFill>
                    <a:schemeClr val="dk1"/>
                  </a:solidFill>
                  <a:latin typeface="Calibri"/>
                  <a:ea typeface="Calibri"/>
                  <a:cs typeface="Calibri"/>
                  <a:sym typeface="Calibri"/>
                </a:endParaRPr>
              </a:p>
            </p:txBody>
          </p:sp>
        </p:grpSp>
      </p:grpSp>
      <p:pic>
        <p:nvPicPr>
          <p:cNvPr id="25" name="Graphic 24" descr="Meeting with solid fill">
            <a:extLst>
              <a:ext uri="{FF2B5EF4-FFF2-40B4-BE49-F238E27FC236}">
                <a16:creationId xmlns:a16="http://schemas.microsoft.com/office/drawing/2014/main" id="{0C3F6072-38AB-A5D2-49FE-83DFC95C10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6861" y="3818850"/>
            <a:ext cx="2758277" cy="2758277"/>
          </a:xfrm>
          <a:prstGeom prst="rect">
            <a:avLst/>
          </a:prstGeom>
        </p:spPr>
      </p:pic>
    </p:spTree>
    <p:extLst>
      <p:ext uri="{BB962C8B-B14F-4D97-AF65-F5344CB8AC3E}">
        <p14:creationId xmlns:p14="http://schemas.microsoft.com/office/powerpoint/2010/main" val="2966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sdemona template">
  <a:themeElements>
    <a:clrScheme name="Custom 8">
      <a:dk1>
        <a:srgbClr val="747679"/>
      </a:dk1>
      <a:lt1>
        <a:srgbClr val="FFFFFF"/>
      </a:lt1>
      <a:dk2>
        <a:srgbClr val="000000"/>
      </a:dk2>
      <a:lt2>
        <a:srgbClr val="FFFFFF"/>
      </a:lt2>
      <a:accent1>
        <a:srgbClr val="34B6E4"/>
      </a:accent1>
      <a:accent2>
        <a:srgbClr val="747679"/>
      </a:accent2>
      <a:accent3>
        <a:srgbClr val="00325B"/>
      </a:accent3>
      <a:accent4>
        <a:srgbClr val="FDC109"/>
      </a:accent4>
      <a:accent5>
        <a:srgbClr val="8BA3B3"/>
      </a:accent5>
      <a:accent6>
        <a:srgbClr val="EFF1F3"/>
      </a:accent6>
      <a:hlink>
        <a:srgbClr val="00325B"/>
      </a:hlink>
      <a:folHlink>
        <a:srgbClr val="00325B"/>
      </a:folHlink>
    </a:clrScheme>
    <a:fontScheme name="Custom 1">
      <a:majorFont>
        <a:latin typeface="Gotham Medium"/>
        <a:ea typeface=""/>
        <a:cs typeface=""/>
      </a:majorFont>
      <a:minorFont>
        <a:latin typeface="Gotham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1416</TotalTime>
  <Words>5944</Words>
  <Application>Microsoft Office PowerPoint</Application>
  <PresentationFormat>Widescreen</PresentationFormat>
  <Paragraphs>442</Paragraphs>
  <Slides>40</Slides>
  <Notes>39</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1_Desdemona template</vt:lpstr>
      <vt:lpstr>3_Desdemona template</vt:lpstr>
      <vt:lpstr>Getting Started with the  DESSA System</vt:lpstr>
      <vt:lpstr>Session Objectives</vt:lpstr>
      <vt:lpstr>Opening Activity</vt:lpstr>
      <vt:lpstr>PowerPoint Presentation</vt:lpstr>
      <vt:lpstr>What is the DESSA?</vt:lpstr>
      <vt:lpstr>DESSA: The Basics</vt:lpstr>
      <vt:lpstr>Why Measure Social and Emotional Growth?</vt:lpstr>
      <vt:lpstr>Measuring Student Growth: The Basics</vt:lpstr>
      <vt:lpstr>Group Share</vt:lpstr>
      <vt:lpstr>CASEL &amp; DESSA Alignment</vt:lpstr>
      <vt:lpstr>DESSA Assessments</vt:lpstr>
      <vt:lpstr>DESSA 2 mini </vt:lpstr>
      <vt:lpstr>DESSA-HSE mini</vt:lpstr>
      <vt:lpstr>DESSA 2</vt:lpstr>
      <vt:lpstr>DESSA-HSE </vt:lpstr>
      <vt:lpstr>PowerPoint Presentation</vt:lpstr>
      <vt:lpstr>DESSA: Continuum of Scores</vt:lpstr>
      <vt:lpstr>PowerPoint Presentation</vt:lpstr>
      <vt:lpstr>PowerPoint Presentation</vt:lpstr>
      <vt:lpstr>Think-Pair-Share</vt:lpstr>
      <vt:lpstr>PowerPoint Presentation</vt:lpstr>
      <vt:lpstr>Tips for Completing Ratings</vt:lpstr>
      <vt:lpstr>Practice: Completing the DESSA mini</vt:lpstr>
      <vt:lpstr>Competency Connection</vt:lpstr>
      <vt:lpstr>PowerPoint Presentation</vt:lpstr>
      <vt:lpstr>PowerPoint Presentation</vt:lpstr>
      <vt:lpstr>Site Leader Dashboard</vt:lpstr>
      <vt:lpstr>Educator Dashboard</vt:lpstr>
      <vt:lpstr>Complete Ratings</vt:lpstr>
      <vt:lpstr>Data &amp; Insights</vt:lpstr>
      <vt:lpstr>DESSA-aligned Strategies</vt:lpstr>
      <vt:lpstr>Training</vt:lpstr>
      <vt:lpstr>PowerPoint Presentation</vt:lpstr>
      <vt:lpstr>Implementation Overview</vt:lpstr>
      <vt:lpstr>Keep in Mind</vt:lpstr>
      <vt:lpstr>Implementation Planning Resource</vt:lpstr>
      <vt:lpstr>Implementation Planning Resource</vt:lpstr>
      <vt:lpstr>Next Steps: Analyzing Data in the Educator Portal</vt:lpstr>
      <vt:lpstr>PowerPoint Presentation</vt:lpstr>
      <vt:lpstr>Optimistic 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Aperture Education Office Hours August 23, 2023</dc:title>
  <dc:creator>Brittnei McKeithen-Barnes</dc:creator>
  <cp:lastModifiedBy>Brittnei McKeithen-Barnes</cp:lastModifiedBy>
  <cp:revision>6</cp:revision>
  <dcterms:created xsi:type="dcterms:W3CDTF">2023-08-23T21:07:59Z</dcterms:created>
  <dcterms:modified xsi:type="dcterms:W3CDTF">2024-07-30T13:15:53Z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D394E73A-AB66-486A-94E3-E5B6B7F85C03</vt:lpwstr>
  </property>
  <property fmtid="{D5CDD505-2E9C-101B-9397-08002B2CF9AE}" pid="3" name="ArticulatePath">
    <vt:lpwstr>https://riversideassessments-my.sharepoint.com/personal/bmckeithenbarnes_apertureed_com/Documents/Responding to Your DESSA Data within the MTSS Framework</vt:lpwstr>
  </property>
</Properties>
</file>